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4"/>
  </p:sldMasterIdLst>
  <p:notesMasterIdLst>
    <p:notesMasterId r:id="rId22"/>
  </p:notesMasterIdLst>
  <p:handoutMasterIdLst>
    <p:handoutMasterId r:id="rId23"/>
  </p:handoutMasterIdLst>
  <p:sldIdLst>
    <p:sldId id="289" r:id="rId5"/>
    <p:sldId id="288" r:id="rId6"/>
    <p:sldId id="276" r:id="rId7"/>
    <p:sldId id="283" r:id="rId8"/>
    <p:sldId id="261" r:id="rId9"/>
    <p:sldId id="257" r:id="rId10"/>
    <p:sldId id="264" r:id="rId11"/>
    <p:sldId id="268" r:id="rId12"/>
    <p:sldId id="292" r:id="rId13"/>
    <p:sldId id="294" r:id="rId14"/>
    <p:sldId id="290" r:id="rId15"/>
    <p:sldId id="291" r:id="rId16"/>
    <p:sldId id="265" r:id="rId17"/>
    <p:sldId id="263" r:id="rId18"/>
    <p:sldId id="266" r:id="rId19"/>
    <p:sldId id="293"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p:cViewPr varScale="1">
        <p:scale>
          <a:sx n="92" d="100"/>
          <a:sy n="92" d="100"/>
        </p:scale>
        <p:origin x="53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11/12/2024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01BF-0C49-4317-118C-B7F43B61E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CE43C-9FDF-0E88-AEAE-852B787B4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3A5BF-E03E-0B4F-F975-7F45AEFE9D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1D0AA-3E01-29B0-1D0B-0CEE582690E1}"/>
              </a:ext>
            </a:extLst>
          </p:cNvPr>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16078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2F29-6F8C-58BD-5D64-73CB29880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19778-C333-E69F-65C5-AEE91D97F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EE7EA-814E-406D-3DD7-CDB4E71E1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3EDAD-B175-0BE9-5C8A-FCC4B862B1CA}"/>
              </a:ext>
            </a:extLst>
          </p:cNvPr>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101588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15CD-B422-EF53-9CE3-14FE923FE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13631-D88C-5B4A-DE68-C30343FD2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8476F-BA07-453F-6987-562933E73C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ECE58D-A2D2-C756-B679-4640BF34D6A2}"/>
              </a:ext>
            </a:extLst>
          </p:cNvPr>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387156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158876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272997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74404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71129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1A78F-6D71-AC0C-F2E8-48E45CB55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27ACA-813B-DAC9-797F-966C56AED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808E8-2523-EF6B-7AEC-772319B66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32738-669F-2A22-D1D3-F9A644C1E4FC}"/>
              </a:ext>
            </a:extLst>
          </p:cNvPr>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8721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25681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27544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35435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54670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28191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dirty="0"/>
              <a:t>Click icon to add picture</a:t>
            </a:r>
          </a:p>
        </p:txBody>
      </p:sp>
    </p:spTree>
    <p:extLst>
      <p:ext uri="{BB962C8B-B14F-4D97-AF65-F5344CB8AC3E}">
        <p14:creationId xmlns:p14="http://schemas.microsoft.com/office/powerpoint/2010/main" val="314606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141835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dirty="0"/>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13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7117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93654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155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04196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43832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2917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6727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dirty="0"/>
              <a:t>Click icon to add picture</a:t>
            </a: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7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9876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5320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36205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2976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5560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4813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11/12/2024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2671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11/12/2024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2943391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1" r:id="rId23"/>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1331293" y="1837113"/>
            <a:ext cx="5427584" cy="1118220"/>
          </a:xfrm>
        </p:spPr>
        <p:txBody>
          <a:bodyPr/>
          <a:lstStyle/>
          <a:p>
            <a:r>
              <a:rPr lang="el-GR"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ΣΧΗΜΑ</a:t>
            </a:r>
            <a:endParaRPr lang="en-US"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A8242-B867-F421-6664-0FF512CC5419}"/>
            </a:ext>
          </a:extLst>
        </p:cNvPr>
        <p:cNvGrpSpPr/>
        <p:nvPr/>
      </p:nvGrpSpPr>
      <p:grpSpPr>
        <a:xfrm>
          <a:off x="0" y="0"/>
          <a:ext cx="0" cy="0"/>
          <a:chOff x="0" y="0"/>
          <a:chExt cx="0" cy="0"/>
        </a:xfrm>
      </p:grpSpPr>
      <p:pic>
        <p:nvPicPr>
          <p:cNvPr id="20" name="Picture Placeholder 19" descr="City lights at night">
            <a:extLst>
              <a:ext uri="{FF2B5EF4-FFF2-40B4-BE49-F238E27FC236}">
                <a16:creationId xmlns:a16="http://schemas.microsoft.com/office/drawing/2014/main" id="{387E3D20-78A1-AC98-58EF-967B5D0EAA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sp>
        <p:nvSpPr>
          <p:cNvPr id="3" name="Θέση περιεχομένου 2">
            <a:extLst>
              <a:ext uri="{FF2B5EF4-FFF2-40B4-BE49-F238E27FC236}">
                <a16:creationId xmlns:a16="http://schemas.microsoft.com/office/drawing/2014/main" id="{F1FB7E5C-0C79-721C-B5B5-816004AA45D1}"/>
              </a:ext>
            </a:extLst>
          </p:cNvPr>
          <p:cNvSpPr>
            <a:spLocks noGrp="1"/>
          </p:cNvSpPr>
          <p:nvPr>
            <p:ph sz="half" idx="1"/>
          </p:nvPr>
        </p:nvSpPr>
        <p:spPr>
          <a:xfrm>
            <a:off x="1129146" y="318453"/>
            <a:ext cx="5781261" cy="4067492"/>
          </a:xfrm>
        </p:spPr>
        <p:txBody>
          <a:bodyPr/>
          <a:lstStyle/>
          <a:p>
            <a:r>
              <a:rPr lang="el-GR" b="0" i="0" dirty="0">
                <a:solidFill>
                  <a:srgbClr val="000000"/>
                </a:solidFill>
                <a:effectLst/>
                <a:latin typeface="+mj-lt"/>
              </a:rPr>
              <a:t>Ο κύκλος, ανάλογα με τις γραμμές που είναι κοντά του, μπορεί να ισορροπεί με αστάθεια (επάνω σε μια οριζόντια ευθεία) (Εικ.17.α) ή με σταθερότητα (επάνω σε μια καμπύλη) (Εικ.17.β) ή μπορεί να φαίνεται ότι κυλάει προς κάποια κατεύθυνση (επάνω σε μια λοξή ευθεία) (Εικ.17.γ).</a:t>
            </a:r>
            <a:endParaRPr lang="el-GR" dirty="0">
              <a:latin typeface="+mj-lt"/>
            </a:endParaRPr>
          </a:p>
        </p:txBody>
      </p:sp>
      <p:pic>
        <p:nvPicPr>
          <p:cNvPr id="4" name="Εικόνα 3">
            <a:extLst>
              <a:ext uri="{FF2B5EF4-FFF2-40B4-BE49-F238E27FC236}">
                <a16:creationId xmlns:a16="http://schemas.microsoft.com/office/drawing/2014/main" id="{EFC5A263-77CB-DFE8-9DF2-465E1022B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90" y="2352199"/>
            <a:ext cx="6154009" cy="2057687"/>
          </a:xfrm>
          <a:prstGeom prst="rect">
            <a:avLst/>
          </a:prstGeom>
        </p:spPr>
      </p:pic>
    </p:spTree>
    <p:extLst>
      <p:ext uri="{BB962C8B-B14F-4D97-AF65-F5344CB8AC3E}">
        <p14:creationId xmlns:p14="http://schemas.microsoft.com/office/powerpoint/2010/main" val="22253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3F99-979B-1503-9DEB-2791E5F384FD}"/>
            </a:ext>
          </a:extLst>
        </p:cNvPr>
        <p:cNvGrpSpPr/>
        <p:nvPr/>
      </p:nvGrpSpPr>
      <p:grpSpPr>
        <a:xfrm>
          <a:off x="0" y="0"/>
          <a:ext cx="0" cy="0"/>
          <a:chOff x="0" y="0"/>
          <a:chExt cx="0" cy="0"/>
        </a:xfrm>
      </p:grpSpPr>
      <p:pic>
        <p:nvPicPr>
          <p:cNvPr id="9" name="Εικόνα 8">
            <a:extLst>
              <a:ext uri="{FF2B5EF4-FFF2-40B4-BE49-F238E27FC236}">
                <a16:creationId xmlns:a16="http://schemas.microsoft.com/office/drawing/2014/main" id="{2E93D5C7-B44F-7A1C-23D2-65BC528B7233}"/>
              </a:ext>
            </a:extLst>
          </p:cNvPr>
          <p:cNvPicPr>
            <a:picLocks noChangeAspect="1"/>
          </p:cNvPicPr>
          <p:nvPr/>
        </p:nvPicPr>
        <p:blipFill>
          <a:blip r:embed="rId3"/>
          <a:stretch>
            <a:fillRect/>
          </a:stretch>
        </p:blipFill>
        <p:spPr>
          <a:xfrm>
            <a:off x="1172094" y="448886"/>
            <a:ext cx="2269375" cy="3624349"/>
          </a:xfrm>
          <a:prstGeom prst="rect">
            <a:avLst/>
          </a:prstGeom>
        </p:spPr>
      </p:pic>
      <p:sp>
        <p:nvSpPr>
          <p:cNvPr id="11" name="TextBox 10">
            <a:extLst>
              <a:ext uri="{FF2B5EF4-FFF2-40B4-BE49-F238E27FC236}">
                <a16:creationId xmlns:a16="http://schemas.microsoft.com/office/drawing/2014/main" id="{B8EE5020-FF5D-3D1F-6FB7-54EB0B81265D}"/>
              </a:ext>
            </a:extLst>
          </p:cNvPr>
          <p:cNvSpPr txBox="1"/>
          <p:nvPr/>
        </p:nvSpPr>
        <p:spPr>
          <a:xfrm>
            <a:off x="1768533" y="4424879"/>
            <a:ext cx="8231678" cy="1077218"/>
          </a:xfrm>
          <a:prstGeom prst="rect">
            <a:avLst/>
          </a:prstGeom>
          <a:noFill/>
        </p:spPr>
        <p:txBody>
          <a:bodyPr wrap="square">
            <a:spAutoFit/>
          </a:bodyPr>
          <a:lstStyle/>
          <a:p>
            <a:pPr algn="just"/>
            <a:r>
              <a:rPr lang="el-GR" sz="1600" dirty="0">
                <a:latin typeface="+mj-lt"/>
              </a:rPr>
              <a:t>Το σήμα της Ολυμπιάδας του Τόκιο σχεδιασμένο από τον Γ. </a:t>
            </a:r>
            <a:r>
              <a:rPr lang="el-GR" sz="1600" dirty="0" err="1">
                <a:latin typeface="+mj-lt"/>
              </a:rPr>
              <a:t>Καμεκούρα</a:t>
            </a:r>
            <a:r>
              <a:rPr lang="el-GR" sz="1600" dirty="0">
                <a:latin typeface="+mj-lt"/>
              </a:rPr>
              <a:t>. Πρόκειται για μια απλή σύνθεση με ένα μεγάλο κύκλο, που αναγνωρίζεται ως το σύμβολο της Ιαπωνίας, και με το σύμπλεγμα των 5 μικρών κύκλων, που αποτελεί το κλασικό σήμα των Ολυμπιακών Αγώνων.</a:t>
            </a:r>
          </a:p>
        </p:txBody>
      </p:sp>
      <p:pic>
        <p:nvPicPr>
          <p:cNvPr id="2050" name="Picture 2" descr="Παρίσι 2024: Οι μεγάλες προκλήσεις">
            <a:extLst>
              <a:ext uri="{FF2B5EF4-FFF2-40B4-BE49-F238E27FC236}">
                <a16:creationId xmlns:a16="http://schemas.microsoft.com/office/drawing/2014/main" id="{6451233B-72FE-0137-8757-1657FD0C9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684" y="448885"/>
            <a:ext cx="2619375" cy="3624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υθεντική Σημαία Αθήνα 2004 Ολυμπιακοί Αγώνες W105-01">
            <a:extLst>
              <a:ext uri="{FF2B5EF4-FFF2-40B4-BE49-F238E27FC236}">
                <a16:creationId xmlns:a16="http://schemas.microsoft.com/office/drawing/2014/main" id="{27678657-80DD-2B69-DE74-B511EB436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593" y="458451"/>
            <a:ext cx="3117272" cy="379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5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B446-F187-1F12-B20E-689DA11707A9}"/>
            </a:ext>
          </a:extLst>
        </p:cNvPr>
        <p:cNvGrpSpPr/>
        <p:nvPr/>
      </p:nvGrpSpPr>
      <p:grpSpPr>
        <a:xfrm>
          <a:off x="0" y="0"/>
          <a:ext cx="0" cy="0"/>
          <a:chOff x="0" y="0"/>
          <a:chExt cx="0" cy="0"/>
        </a:xfrm>
      </p:grpSpPr>
      <p:pic>
        <p:nvPicPr>
          <p:cNvPr id="3078" name="Picture 6" descr="OLYMPIC-GAMES-SPECIAL – dimitra2016">
            <a:extLst>
              <a:ext uri="{FF2B5EF4-FFF2-40B4-BE49-F238E27FC236}">
                <a16:creationId xmlns:a16="http://schemas.microsoft.com/office/drawing/2014/main" id="{1183F459-BCBE-2CC2-A12A-B00C05891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378" y="1038702"/>
            <a:ext cx="7680960" cy="424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5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Λιθοδομές”: H έκθεση γλυπτικής του Νίκου Πετούση στη Λάρνακα - Madame  Figaro Cyprus">
            <a:extLst>
              <a:ext uri="{FF2B5EF4-FFF2-40B4-BE49-F238E27FC236}">
                <a16:creationId xmlns:a16="http://schemas.microsoft.com/office/drawing/2014/main" id="{BEDBC4DC-8A0E-ABF1-8BF8-5D89EDC05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444" y="351575"/>
            <a:ext cx="3119351" cy="47465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2841D1F-9AA6-C324-3196-3FF6F56B6870}"/>
              </a:ext>
            </a:extLst>
          </p:cNvPr>
          <p:cNvSpPr txBox="1"/>
          <p:nvPr/>
        </p:nvSpPr>
        <p:spPr>
          <a:xfrm>
            <a:off x="2660765" y="5452770"/>
            <a:ext cx="8760923" cy="369332"/>
          </a:xfrm>
          <a:prstGeom prst="rect">
            <a:avLst/>
          </a:prstGeom>
          <a:noFill/>
        </p:spPr>
        <p:txBody>
          <a:bodyPr wrap="square">
            <a:spAutoFit/>
          </a:bodyPr>
          <a:lstStyle/>
          <a:p>
            <a:r>
              <a:rPr lang="el-GR" b="0" i="0" dirty="0">
                <a:solidFill>
                  <a:srgbClr val="111111"/>
                </a:solidFill>
                <a:effectLst/>
                <a:latin typeface="+mj-lt"/>
              </a:rPr>
              <a:t>“Λιθοδομές”: H έκθεση γλυπτικής του Νίκου </a:t>
            </a:r>
            <a:r>
              <a:rPr lang="el-GR" b="0" i="0" dirty="0" err="1">
                <a:solidFill>
                  <a:srgbClr val="111111"/>
                </a:solidFill>
                <a:effectLst/>
                <a:latin typeface="+mj-lt"/>
              </a:rPr>
              <a:t>Πετούση</a:t>
            </a:r>
            <a:r>
              <a:rPr lang="el-GR" b="0" i="0" dirty="0">
                <a:solidFill>
                  <a:srgbClr val="111111"/>
                </a:solidFill>
                <a:effectLst/>
                <a:latin typeface="+mj-lt"/>
              </a:rPr>
              <a:t> στη Λάρνακα</a:t>
            </a:r>
            <a:endParaRPr lang="el-GR" dirty="0">
              <a:latin typeface="+mj-lt"/>
            </a:endParaRPr>
          </a:p>
        </p:txBody>
      </p:sp>
      <p:pic>
        <p:nvPicPr>
          <p:cNvPr id="1028" name="Picture 4">
            <a:extLst>
              <a:ext uri="{FF2B5EF4-FFF2-40B4-BE49-F238E27FC236}">
                <a16:creationId xmlns:a16="http://schemas.microsoft.com/office/drawing/2014/main" id="{C5F09BD4-3082-6CB1-8718-818912F09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935" y="351575"/>
            <a:ext cx="3435897" cy="474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0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ity lights at night">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pic>
        <p:nvPicPr>
          <p:cNvPr id="7" name="Θέση περιεχομένου 6">
            <a:extLst>
              <a:ext uri="{FF2B5EF4-FFF2-40B4-BE49-F238E27FC236}">
                <a16:creationId xmlns:a16="http://schemas.microsoft.com/office/drawing/2014/main" id="{C543FC8E-4B76-C42E-4DAF-65B440CAF8E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5512" y="1275455"/>
            <a:ext cx="6907877" cy="3333579"/>
          </a:xfrm>
        </p:spPr>
      </p:pic>
    </p:spTree>
    <p:extLst>
      <p:ext uri="{BB962C8B-B14F-4D97-AF65-F5344CB8AC3E}">
        <p14:creationId xmlns:p14="http://schemas.microsoft.com/office/powerpoint/2010/main" val="273724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572650"/>
            <a:ext cx="9906000" cy="715823"/>
          </a:xfrm>
          <a:noFill/>
        </p:spPr>
        <p:txBody>
          <a:bodyPr/>
          <a:lstStyle/>
          <a:p>
            <a:pPr algn="ctr"/>
            <a:r>
              <a:rPr lang="el-GR" b="1" i="0" dirty="0"/>
              <a:t>ΑΦΗΡΗΜΕΝΗ ΤΕΧΝΗ</a:t>
            </a:r>
            <a:endParaRPr lang="en-US" b="1" i="0" dirty="0"/>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1487977" y="1355901"/>
            <a:ext cx="9619211" cy="4837081"/>
          </a:xfrm>
          <a:noFill/>
        </p:spPr>
        <p:txBody>
          <a:bodyPr vert="horz" lIns="91440" tIns="45720" rIns="91440" bIns="45720" rtlCol="0" anchor="t">
            <a:normAutofit lnSpcReduction="10000"/>
          </a:bodyPr>
          <a:lstStyle/>
          <a:p>
            <a:pPr marL="457200" lvl="1" indent="0" algn="just">
              <a:lnSpc>
                <a:spcPct val="150000"/>
              </a:lnSpc>
              <a:spcBef>
                <a:spcPts val="0"/>
              </a:spcBef>
              <a:spcAft>
                <a:spcPts val="0"/>
              </a:spcAft>
              <a:buNone/>
            </a:pPr>
            <a:r>
              <a:rPr lang="el-GR" b="0" i="0" dirty="0">
                <a:solidFill>
                  <a:srgbClr val="222222"/>
                </a:solidFill>
                <a:effectLst/>
                <a:latin typeface="+mj-lt"/>
                <a:cs typeface="Times New Roman" panose="02020603050405020304" pitchFamily="18" charset="0"/>
              </a:rPr>
              <a:t>Η αφηρημένη τέχνη αφορά το κίνημα στα εικαστικά, που δεν έχει καμία σχέση με την φυσική απεικόνιση της πραγματικότητας. Ο “αρχηγός” της σχολής αυτής, ο Wassili </a:t>
            </a:r>
            <a:r>
              <a:rPr lang="el-GR" b="0" i="0" dirty="0" err="1">
                <a:solidFill>
                  <a:srgbClr val="222222"/>
                </a:solidFill>
                <a:effectLst/>
                <a:latin typeface="+mj-lt"/>
                <a:cs typeface="Times New Roman" panose="02020603050405020304" pitchFamily="18" charset="0"/>
              </a:rPr>
              <a:t>Kandinsky</a:t>
            </a:r>
            <a:r>
              <a:rPr lang="el-GR" b="0" i="0" dirty="0">
                <a:solidFill>
                  <a:srgbClr val="222222"/>
                </a:solidFill>
                <a:effectLst/>
                <a:latin typeface="+mj-lt"/>
                <a:cs typeface="Times New Roman" panose="02020603050405020304" pitchFamily="18" charset="0"/>
              </a:rPr>
              <a:t> (1866-1944) την καθόρισε ως μη παραστατική και μη αντικειμενική τέχνη. </a:t>
            </a:r>
            <a:r>
              <a:rPr lang="el-GR" b="0" i="0" dirty="0">
                <a:solidFill>
                  <a:srgbClr val="000000"/>
                </a:solidFill>
                <a:effectLst/>
                <a:latin typeface="+mj-lt"/>
                <a:cs typeface="Times New Roman" panose="02020603050405020304" pitchFamily="18" charset="0"/>
              </a:rPr>
              <a:t>Γεννήθηκε στη Ρωσία </a:t>
            </a:r>
            <a:r>
              <a:rPr kumimoji="0" lang="el-GR" sz="1800" b="0" i="0" u="none" strike="noStrike" kern="1200" cap="none" spc="0" normalizeH="0" baseline="0" noProof="0" dirty="0">
                <a:ln>
                  <a:noFill/>
                </a:ln>
                <a:solidFill>
                  <a:srgbClr val="000000"/>
                </a:solidFill>
                <a:effectLst/>
                <a:uLnTx/>
                <a:uFillTx/>
                <a:latin typeface="+mj-lt"/>
                <a:cs typeface="Times New Roman" panose="02020603050405020304" pitchFamily="18" charset="0"/>
              </a:rPr>
              <a:t>(1866-1944)</a:t>
            </a:r>
            <a:r>
              <a:rPr lang="el-GR" b="0" i="0" dirty="0">
                <a:solidFill>
                  <a:srgbClr val="000000"/>
                </a:solidFill>
                <a:effectLst/>
                <a:latin typeface="+mj-lt"/>
                <a:cs typeface="Times New Roman" panose="02020603050405020304" pitchFamily="18" charset="0"/>
              </a:rPr>
              <a:t>, σπούδασε νομικά και πολύ αργότερα ζωγραφική. Πηγαίνοντας στο Μόναχο, εντάχθηκε στο </a:t>
            </a:r>
            <a:r>
              <a:rPr lang="el-GR" b="1" i="0" dirty="0">
                <a:solidFill>
                  <a:srgbClr val="000000"/>
                </a:solidFill>
                <a:effectLst/>
                <a:latin typeface="+mj-lt"/>
                <a:cs typeface="Times New Roman" panose="02020603050405020304" pitchFamily="18" charset="0"/>
              </a:rPr>
              <a:t>γερμανικό εξπρεσιονιστικό κίνημα «Γαλάζιος Καβαλάρης»</a:t>
            </a:r>
            <a:r>
              <a:rPr lang="el-GR" b="0" i="0" dirty="0">
                <a:solidFill>
                  <a:srgbClr val="000000"/>
                </a:solidFill>
                <a:effectLst/>
                <a:latin typeface="+mj-lt"/>
                <a:cs typeface="Times New Roman" panose="02020603050405020304" pitchFamily="18" charset="0"/>
              </a:rPr>
              <a:t> (</a:t>
            </a:r>
            <a:r>
              <a:rPr lang="el-GR" b="0" i="0" dirty="0" err="1">
                <a:solidFill>
                  <a:srgbClr val="000000"/>
                </a:solidFill>
                <a:effectLst/>
                <a:latin typeface="+mj-lt"/>
                <a:cs typeface="Times New Roman" panose="02020603050405020304" pitchFamily="18" charset="0"/>
              </a:rPr>
              <a:t>Der</a:t>
            </a:r>
            <a:r>
              <a:rPr lang="el-GR" b="0" i="0" dirty="0">
                <a:solidFill>
                  <a:srgbClr val="000000"/>
                </a:solidFill>
                <a:effectLst/>
                <a:latin typeface="+mj-lt"/>
                <a:cs typeface="Times New Roman" panose="02020603050405020304" pitchFamily="18" charset="0"/>
              </a:rPr>
              <a:t> </a:t>
            </a:r>
            <a:r>
              <a:rPr lang="el-GR" b="0" i="0" dirty="0" err="1">
                <a:solidFill>
                  <a:srgbClr val="000000"/>
                </a:solidFill>
                <a:effectLst/>
                <a:latin typeface="+mj-lt"/>
                <a:cs typeface="Times New Roman" panose="02020603050405020304" pitchFamily="18" charset="0"/>
              </a:rPr>
              <a:t>Blaue</a:t>
            </a:r>
            <a:r>
              <a:rPr lang="el-GR" b="0" i="0" dirty="0">
                <a:solidFill>
                  <a:srgbClr val="000000"/>
                </a:solidFill>
                <a:effectLst/>
                <a:latin typeface="+mj-lt"/>
                <a:cs typeface="Times New Roman" panose="02020603050405020304" pitchFamily="18" charset="0"/>
              </a:rPr>
              <a:t> </a:t>
            </a:r>
            <a:r>
              <a:rPr lang="el-GR" b="0" i="0" dirty="0" err="1">
                <a:solidFill>
                  <a:srgbClr val="000000"/>
                </a:solidFill>
                <a:effectLst/>
                <a:latin typeface="+mj-lt"/>
                <a:cs typeface="Times New Roman" panose="02020603050405020304" pitchFamily="18" charset="0"/>
              </a:rPr>
              <a:t>Reiter</a:t>
            </a:r>
            <a:r>
              <a:rPr lang="el-GR" b="0" i="0" dirty="0">
                <a:solidFill>
                  <a:srgbClr val="000000"/>
                </a:solidFill>
                <a:effectLst/>
                <a:latin typeface="+mj-lt"/>
                <a:cs typeface="Times New Roman" panose="02020603050405020304" pitchFamily="18" charset="0"/>
              </a:rPr>
              <a:t>) και δίδαξε στη σχολή του </a:t>
            </a:r>
            <a:r>
              <a:rPr lang="el-GR" b="0" i="0" dirty="0" err="1">
                <a:solidFill>
                  <a:srgbClr val="000000"/>
                </a:solidFill>
                <a:effectLst/>
                <a:latin typeface="+mj-lt"/>
                <a:cs typeface="Times New Roman" panose="02020603050405020304" pitchFamily="18" charset="0"/>
              </a:rPr>
              <a:t>Μπαουχάους</a:t>
            </a:r>
            <a:r>
              <a:rPr lang="el-GR" b="0" i="0" dirty="0">
                <a:solidFill>
                  <a:srgbClr val="000000"/>
                </a:solidFill>
                <a:effectLst/>
                <a:latin typeface="+mj-lt"/>
                <a:cs typeface="Times New Roman" panose="02020603050405020304" pitchFamily="18" charset="0"/>
              </a:rPr>
              <a:t>. Από το 1920 και μετά εξαφάνισε τελείως από τους πίνακές του κάθε αναπαραστατικό στοιχείο, ταξινομώντας χρωματιστά σχήματα και γραμμές επάνω στον πίνακα και δημιουργώντας μια παλλόμενη σύνθεση: σχήματα που υποδηλώνουν κίνηση και</a:t>
            </a:r>
            <a:r>
              <a:rPr lang="el-GR" b="0" i="0" dirty="0">
                <a:solidFill>
                  <a:srgbClr val="000000"/>
                </a:solidFill>
                <a:effectLst/>
                <a:latin typeface="+mj-lt"/>
              </a:rPr>
              <a:t> ζωή, έντονα και ζωηρά χρώματα που δημιουργούν χώρο, γραμμικά σχέδια που χαρίζουν στον πίνακα δύναμη και ρυθμό. Ο ίδιος έλεγε: «Αγαπώ την φύση με μια αγάπη πιο δυνατή από τότε που έπαψα οριστικά να την αναπαριστάνω.»</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64377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id="{9B18AB44-039D-33A5-4DEA-5EFC90497D03}"/>
              </a:ext>
            </a:extLst>
          </p:cNvPr>
          <p:cNvPicPr>
            <a:picLocks noGrp="1" noChangeAspect="1"/>
          </p:cNvPicPr>
          <p:nvPr>
            <p:ph sz="half" idx="14"/>
          </p:nvPr>
        </p:nvPicPr>
        <p:blipFill>
          <a:blip r:embed="rId2"/>
          <a:stretch>
            <a:fillRect/>
          </a:stretch>
        </p:blipFill>
        <p:spPr>
          <a:xfrm>
            <a:off x="950343" y="2368261"/>
            <a:ext cx="3533775" cy="3533775"/>
          </a:xfrm>
          <a:prstGeom prst="rect">
            <a:avLst/>
          </a:prstGeom>
        </p:spPr>
      </p:pic>
      <p:pic>
        <p:nvPicPr>
          <p:cNvPr id="8" name="Θέση περιεχομένου 7">
            <a:extLst>
              <a:ext uri="{FF2B5EF4-FFF2-40B4-BE49-F238E27FC236}">
                <a16:creationId xmlns:a16="http://schemas.microsoft.com/office/drawing/2014/main" id="{E2F16AED-3134-7EBF-E35B-37E5E0776EB7}"/>
              </a:ext>
            </a:extLst>
          </p:cNvPr>
          <p:cNvPicPr>
            <a:picLocks noGrp="1" noChangeAspect="1"/>
          </p:cNvPicPr>
          <p:nvPr>
            <p:ph sz="half" idx="2"/>
          </p:nvPr>
        </p:nvPicPr>
        <p:blipFill>
          <a:blip r:embed="rId3"/>
          <a:stretch>
            <a:fillRect/>
          </a:stretch>
        </p:blipFill>
        <p:spPr>
          <a:xfrm>
            <a:off x="4757627" y="2510287"/>
            <a:ext cx="3178280" cy="3391749"/>
          </a:xfrm>
          <a:prstGeom prst="rect">
            <a:avLst/>
          </a:prstGeom>
        </p:spPr>
      </p:pic>
      <p:pic>
        <p:nvPicPr>
          <p:cNvPr id="5" name="Εικόνα 4">
            <a:extLst>
              <a:ext uri="{FF2B5EF4-FFF2-40B4-BE49-F238E27FC236}">
                <a16:creationId xmlns:a16="http://schemas.microsoft.com/office/drawing/2014/main" id="{3EA26FAD-12B5-CEB7-1DC7-1BAA9813CA0E}"/>
              </a:ext>
            </a:extLst>
          </p:cNvPr>
          <p:cNvPicPr>
            <a:picLocks noChangeAspect="1"/>
          </p:cNvPicPr>
          <p:nvPr/>
        </p:nvPicPr>
        <p:blipFill>
          <a:blip r:embed="rId4"/>
          <a:stretch>
            <a:fillRect/>
          </a:stretch>
        </p:blipFill>
        <p:spPr>
          <a:xfrm>
            <a:off x="8321040" y="789708"/>
            <a:ext cx="3665913" cy="5112328"/>
          </a:xfrm>
          <a:prstGeom prst="rect">
            <a:avLst/>
          </a:prstGeom>
        </p:spPr>
      </p:pic>
      <p:sp>
        <p:nvSpPr>
          <p:cNvPr id="7" name="TextBox 6">
            <a:extLst>
              <a:ext uri="{FF2B5EF4-FFF2-40B4-BE49-F238E27FC236}">
                <a16:creationId xmlns:a16="http://schemas.microsoft.com/office/drawing/2014/main" id="{5BCA092E-8933-259B-1D3C-0F263EC81A05}"/>
              </a:ext>
            </a:extLst>
          </p:cNvPr>
          <p:cNvSpPr txBox="1"/>
          <p:nvPr/>
        </p:nvSpPr>
        <p:spPr>
          <a:xfrm>
            <a:off x="8117457" y="6068292"/>
            <a:ext cx="3994030" cy="615553"/>
          </a:xfrm>
          <a:prstGeom prst="rect">
            <a:avLst/>
          </a:prstGeom>
          <a:noFill/>
        </p:spPr>
        <p:txBody>
          <a:bodyPr wrap="square">
            <a:spAutoFit/>
          </a:bodyPr>
          <a:lstStyle/>
          <a:p>
            <a:r>
              <a:rPr lang="el-GR" sz="1600" b="0" i="0" dirty="0" err="1">
                <a:solidFill>
                  <a:srgbClr val="000000"/>
                </a:solidFill>
                <a:effectLst/>
                <a:latin typeface="+mj-lt"/>
              </a:rPr>
              <a:t>Μόντριαν</a:t>
            </a:r>
            <a:r>
              <a:rPr lang="el-GR" sz="1600" b="0" i="0" dirty="0">
                <a:solidFill>
                  <a:srgbClr val="000000"/>
                </a:solidFill>
                <a:effectLst/>
                <a:latin typeface="+mj-lt"/>
              </a:rPr>
              <a:t>, «Σύνθεση με κόκκινο, κίτρινο, μπλε και μαύρο», 1921</a:t>
            </a:r>
            <a:r>
              <a:rPr lang="el-GR" b="0" i="0" dirty="0">
                <a:solidFill>
                  <a:srgbClr val="000000"/>
                </a:solidFill>
                <a:effectLst/>
                <a:latin typeface="Arial" panose="020B0604020202020204" pitchFamily="34" charset="0"/>
              </a:rPr>
              <a:t>.</a:t>
            </a:r>
            <a:endParaRPr lang="el-GR" dirty="0"/>
          </a:p>
        </p:txBody>
      </p:sp>
      <p:pic>
        <p:nvPicPr>
          <p:cNvPr id="7170" name="Picture 2" descr="kandinsky.comp-8">
            <a:extLst>
              <a:ext uri="{FF2B5EF4-FFF2-40B4-BE49-F238E27FC236}">
                <a16:creationId xmlns:a16="http://schemas.microsoft.com/office/drawing/2014/main" id="{7EAF72AA-D7DD-652B-9057-E1325FC15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627" y="174156"/>
            <a:ext cx="3235296" cy="2027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409DDCB-0783-F8C5-5DF6-E9E523BE8306}"/>
              </a:ext>
            </a:extLst>
          </p:cNvPr>
          <p:cNvSpPr txBox="1"/>
          <p:nvPr/>
        </p:nvSpPr>
        <p:spPr>
          <a:xfrm>
            <a:off x="138022" y="378456"/>
            <a:ext cx="4554748" cy="1477328"/>
          </a:xfrm>
          <a:prstGeom prst="rect">
            <a:avLst/>
          </a:prstGeom>
          <a:noFill/>
        </p:spPr>
        <p:txBody>
          <a:bodyPr wrap="square">
            <a:spAutoFit/>
          </a:bodyPr>
          <a:lstStyle/>
          <a:p>
            <a:pPr algn="just"/>
            <a:r>
              <a:rPr lang="el-GR" b="0" i="0" dirty="0">
                <a:solidFill>
                  <a:srgbClr val="404040"/>
                </a:solidFill>
                <a:effectLst/>
                <a:latin typeface="+mj-lt"/>
              </a:rPr>
              <a:t>«Το χρώμα είναι το πληκτρολόγιο, τα μάτια οι αρμονίες, η ψυχή το πιάνο με πολλές χορδές. Ο καλλιτέχνης είναι το χέρι που παίζει, πατώντας το ένα ή το άλλο πλήκτρο, για να προκαλέσει δονήσεις στην ψυχή»</a:t>
            </a:r>
            <a:endParaRPr lang="el-GR" dirty="0">
              <a:latin typeface="+mj-lt"/>
            </a:endParaRPr>
          </a:p>
        </p:txBody>
      </p:sp>
      <p:sp>
        <p:nvSpPr>
          <p:cNvPr id="13" name="TextBox 12">
            <a:extLst>
              <a:ext uri="{FF2B5EF4-FFF2-40B4-BE49-F238E27FC236}">
                <a16:creationId xmlns:a16="http://schemas.microsoft.com/office/drawing/2014/main" id="{4EE172EA-8E2D-6E1F-1530-6188A25F075D}"/>
              </a:ext>
            </a:extLst>
          </p:cNvPr>
          <p:cNvSpPr txBox="1"/>
          <p:nvPr/>
        </p:nvSpPr>
        <p:spPr>
          <a:xfrm>
            <a:off x="950343" y="1904246"/>
            <a:ext cx="6124754" cy="369332"/>
          </a:xfrm>
          <a:prstGeom prst="rect">
            <a:avLst/>
          </a:prstGeom>
          <a:noFill/>
        </p:spPr>
        <p:txBody>
          <a:bodyPr wrap="square">
            <a:spAutoFit/>
          </a:bodyPr>
          <a:lstStyle/>
          <a:p>
            <a:r>
              <a:rPr kumimoji="0" lang="el-GR" sz="1800" b="0" i="0" u="none" strike="noStrike" kern="1200" cap="none" spc="0" normalizeH="0" baseline="0" noProof="0" dirty="0">
                <a:ln>
                  <a:noFill/>
                </a:ln>
                <a:solidFill>
                  <a:srgbClr val="222222"/>
                </a:solidFill>
                <a:effectLst/>
                <a:uLnTx/>
                <a:uFillTx/>
                <a:latin typeface="+mj-lt"/>
                <a:ea typeface="+mn-ea"/>
                <a:cs typeface="Times New Roman" panose="02020603050405020304" pitchFamily="18" charset="0"/>
              </a:rPr>
              <a:t>Wassili </a:t>
            </a:r>
            <a:r>
              <a:rPr kumimoji="0" lang="el-GR" sz="1800" b="0" i="0" u="none" strike="noStrike" kern="1200" cap="none" spc="0" normalizeH="0" baseline="0" noProof="0" dirty="0" err="1">
                <a:ln>
                  <a:noFill/>
                </a:ln>
                <a:solidFill>
                  <a:srgbClr val="222222"/>
                </a:solidFill>
                <a:effectLst/>
                <a:uLnTx/>
                <a:uFillTx/>
                <a:latin typeface="+mj-lt"/>
                <a:ea typeface="+mn-ea"/>
                <a:cs typeface="Times New Roman" panose="02020603050405020304" pitchFamily="18" charset="0"/>
              </a:rPr>
              <a:t>Kandinsky</a:t>
            </a:r>
            <a:r>
              <a:rPr kumimoji="0" lang="el-GR" sz="1800" b="0" i="0" u="none" strike="noStrike" kern="1200" cap="none" spc="0" normalizeH="0" baseline="0" noProof="0" dirty="0">
                <a:ln>
                  <a:noFill/>
                </a:ln>
                <a:solidFill>
                  <a:srgbClr val="222222"/>
                </a:solidFill>
                <a:effectLst/>
                <a:uLnTx/>
                <a:uFillTx/>
                <a:latin typeface="+mj-lt"/>
                <a:ea typeface="+mn-ea"/>
                <a:cs typeface="Times New Roman" panose="02020603050405020304" pitchFamily="18" charset="0"/>
              </a:rPr>
              <a:t> (1866-1944)</a:t>
            </a:r>
            <a:endParaRPr lang="el-GR" dirty="0"/>
          </a:p>
        </p:txBody>
      </p:sp>
    </p:spTree>
    <p:extLst>
      <p:ext uri="{BB962C8B-B14F-4D97-AF65-F5344CB8AC3E}">
        <p14:creationId xmlns:p14="http://schemas.microsoft.com/office/powerpoint/2010/main" val="207544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b="1" i="0" dirty="0"/>
              <a:t>THANK YOU</a:t>
            </a:r>
            <a:r>
              <a:rPr lang="el-GR" b="1" i="0" dirty="0"/>
              <a:t>!!!</a:t>
            </a:r>
            <a:endParaRPr lang="en-US" b="1" i="0" dirty="0"/>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4347556" y="509286"/>
            <a:ext cx="5004788" cy="2657863"/>
          </a:xfrm>
          <a:noFill/>
        </p:spPr>
        <p:txBody>
          <a:bodyPr anchor="ctr">
            <a:normAutofit/>
          </a:bodyPr>
          <a:lstStyle/>
          <a:p>
            <a:pPr algn="just"/>
            <a:r>
              <a:rPr lang="el-GR" b="1" dirty="0"/>
              <a:t>Το σχήμα στις τέχνες μπορεί να έχει μόνο περίγραμμα, να είναι πλήρες ή να αποκτά την μορφή του από ένα σύνολο άλλων στοιχείων όπως, για παράδειγμα, από ένα σύνολο γραμμών ή σημείων.</a:t>
            </a:r>
            <a:endParaRPr lang="en-US" b="1" dirty="0"/>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pic>
        <p:nvPicPr>
          <p:cNvPr id="5" name="Εικόνα 4">
            <a:extLst>
              <a:ext uri="{FF2B5EF4-FFF2-40B4-BE49-F238E27FC236}">
                <a16:creationId xmlns:a16="http://schemas.microsoft.com/office/drawing/2014/main" id="{3CBD5EDE-B3C0-A33D-A9BB-B59157FDD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789" y="3317882"/>
            <a:ext cx="5833024" cy="1320620"/>
          </a:xfrm>
          <a:prstGeom prst="rect">
            <a:avLst/>
          </a:prstGeom>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57694" y="315885"/>
            <a:ext cx="11387051" cy="3923608"/>
          </a:xfrm>
          <a:noFill/>
        </p:spPr>
        <p:txBody>
          <a:bodyPr anchor="b"/>
          <a:lstStyle/>
          <a:p>
            <a:pPr>
              <a:lnSpc>
                <a:spcPct val="150000"/>
              </a:lnSpc>
            </a:pPr>
            <a:r>
              <a:rPr lang="el-GR" sz="3200" i="0" dirty="0" err="1">
                <a:cs typeface="Times New Roman" panose="02020603050405020304" pitchFamily="18" charset="0"/>
              </a:rPr>
              <a:t>οικογενειεσ</a:t>
            </a:r>
            <a:r>
              <a:rPr lang="el-GR" sz="3200" i="0" dirty="0">
                <a:cs typeface="Times New Roman" panose="02020603050405020304" pitchFamily="18" charset="0"/>
              </a:rPr>
              <a:t> </a:t>
            </a:r>
            <a:r>
              <a:rPr lang="el-GR" sz="3200" i="0" dirty="0" err="1">
                <a:cs typeface="Times New Roman" panose="02020603050405020304" pitchFamily="18" charset="0"/>
              </a:rPr>
              <a:t>σχηματων</a:t>
            </a:r>
            <a:r>
              <a:rPr lang="el-GR" sz="3200" i="0" dirty="0">
                <a:cs typeface="Times New Roman" panose="02020603050405020304" pitchFamily="18" charset="0"/>
              </a:rPr>
              <a:t> </a:t>
            </a:r>
            <a:r>
              <a:rPr lang="el-GR" sz="3200" i="0" dirty="0" err="1">
                <a:cs typeface="Times New Roman" panose="02020603050405020304" pitchFamily="18" charset="0"/>
              </a:rPr>
              <a:t>λεγονται</a:t>
            </a:r>
            <a:r>
              <a:rPr lang="el-GR" sz="3200" i="0" dirty="0">
                <a:cs typeface="Times New Roman" panose="02020603050405020304" pitchFamily="18" charset="0"/>
              </a:rPr>
              <a:t> οι </a:t>
            </a:r>
            <a:r>
              <a:rPr lang="el-GR" sz="3200" i="0" dirty="0" err="1">
                <a:cs typeface="Times New Roman" panose="02020603050405020304" pitchFamily="18" charset="0"/>
              </a:rPr>
              <a:t>ομαδες</a:t>
            </a:r>
            <a:r>
              <a:rPr lang="el-GR" sz="3200" i="0" dirty="0">
                <a:cs typeface="Times New Roman" panose="02020603050405020304" pitchFamily="18" charset="0"/>
              </a:rPr>
              <a:t> των </a:t>
            </a:r>
            <a:br>
              <a:rPr lang="el-GR" sz="3200" i="0" dirty="0">
                <a:cs typeface="Times New Roman" panose="02020603050405020304" pitchFamily="18" charset="0"/>
              </a:rPr>
            </a:br>
            <a:r>
              <a:rPr lang="el-GR" sz="3200" i="0" dirty="0" err="1">
                <a:cs typeface="Times New Roman" panose="02020603050405020304" pitchFamily="18" charset="0"/>
              </a:rPr>
              <a:t>σχηματων</a:t>
            </a:r>
            <a:r>
              <a:rPr lang="el-GR" sz="3200" i="0" dirty="0">
                <a:cs typeface="Times New Roman" panose="02020603050405020304" pitchFamily="18" charset="0"/>
              </a:rPr>
              <a:t> που </a:t>
            </a:r>
            <a:r>
              <a:rPr lang="el-GR" sz="3200" i="0" dirty="0" err="1">
                <a:cs typeface="Times New Roman" panose="02020603050405020304" pitchFamily="18" charset="0"/>
              </a:rPr>
              <a:t>εχουν</a:t>
            </a:r>
            <a:r>
              <a:rPr lang="el-GR" sz="3200" i="0" dirty="0">
                <a:cs typeface="Times New Roman" panose="02020603050405020304" pitchFamily="18" charset="0"/>
              </a:rPr>
              <a:t> </a:t>
            </a:r>
            <a:r>
              <a:rPr lang="el-GR" sz="3200" i="0" dirty="0" err="1">
                <a:cs typeface="Times New Roman" panose="02020603050405020304" pitchFamily="18" charset="0"/>
              </a:rPr>
              <a:t>κοινα</a:t>
            </a:r>
            <a:r>
              <a:rPr lang="el-GR" sz="3200" i="0" dirty="0">
                <a:cs typeface="Times New Roman" panose="02020603050405020304" pitchFamily="18" charset="0"/>
              </a:rPr>
              <a:t> </a:t>
            </a:r>
            <a:r>
              <a:rPr lang="el-GR" sz="3200" i="0" dirty="0" err="1">
                <a:cs typeface="Times New Roman" panose="02020603050405020304" pitchFamily="18" charset="0"/>
              </a:rPr>
              <a:t>χαρακτηριστικα</a:t>
            </a:r>
            <a:r>
              <a:rPr lang="el-GR" sz="3200" i="0" dirty="0">
                <a:cs typeface="Times New Roman" panose="02020603050405020304" pitchFamily="18" charset="0"/>
              </a:rPr>
              <a:t>. </a:t>
            </a:r>
            <a:r>
              <a:rPr lang="el-GR" sz="3200" i="0" dirty="0" err="1">
                <a:cs typeface="Times New Roman" panose="02020603050405020304" pitchFamily="18" charset="0"/>
              </a:rPr>
              <a:t>Τετοιες</a:t>
            </a:r>
            <a:r>
              <a:rPr lang="el-GR" sz="3200" i="0" dirty="0">
                <a:cs typeface="Times New Roman" panose="02020603050405020304" pitchFamily="18" charset="0"/>
              </a:rPr>
              <a:t> </a:t>
            </a:r>
            <a:r>
              <a:rPr lang="el-GR" sz="3200" i="0" dirty="0" err="1">
                <a:cs typeface="Times New Roman" panose="02020603050405020304" pitchFamily="18" charset="0"/>
              </a:rPr>
              <a:t>οικογενειες</a:t>
            </a:r>
            <a:r>
              <a:rPr lang="el-GR" sz="3200" i="0" dirty="0">
                <a:cs typeface="Times New Roman" panose="02020603050405020304" pitchFamily="18" charset="0"/>
              </a:rPr>
              <a:t> </a:t>
            </a:r>
            <a:r>
              <a:rPr lang="el-GR" sz="3200" i="0" dirty="0" err="1">
                <a:cs typeface="Times New Roman" panose="02020603050405020304" pitchFamily="18" charset="0"/>
              </a:rPr>
              <a:t>ειναι</a:t>
            </a:r>
            <a:r>
              <a:rPr lang="el-GR" sz="3200" i="0" dirty="0">
                <a:cs typeface="Times New Roman" panose="02020603050405020304" pitchFamily="18" charset="0"/>
              </a:rPr>
              <a:t> οι </a:t>
            </a:r>
            <a:r>
              <a:rPr lang="el-GR" sz="3200" i="0" dirty="0" err="1">
                <a:cs typeface="Times New Roman" panose="02020603050405020304" pitchFamily="18" charset="0"/>
              </a:rPr>
              <a:t>κλειστες</a:t>
            </a:r>
            <a:r>
              <a:rPr lang="el-GR" sz="3200" i="0" dirty="0">
                <a:cs typeface="Times New Roman" panose="02020603050405020304" pitchFamily="18" charset="0"/>
              </a:rPr>
              <a:t> </a:t>
            </a:r>
            <a:r>
              <a:rPr lang="el-GR" sz="3200" i="0" dirty="0" err="1">
                <a:cs typeface="Times New Roman" panose="02020603050405020304" pitchFamily="18" charset="0"/>
              </a:rPr>
              <a:t>καμπυλες</a:t>
            </a:r>
            <a:r>
              <a:rPr lang="el-GR" sz="3200" i="0" dirty="0">
                <a:cs typeface="Times New Roman" panose="02020603050405020304" pitchFamily="18" charset="0"/>
              </a:rPr>
              <a:t> και τα </a:t>
            </a:r>
            <a:r>
              <a:rPr lang="el-GR" sz="3200" i="0" dirty="0" err="1">
                <a:cs typeface="Times New Roman" panose="02020603050405020304" pitchFamily="18" charset="0"/>
              </a:rPr>
              <a:t>πολυγωνα</a:t>
            </a:r>
            <a:r>
              <a:rPr lang="el-GR" sz="3200" i="0" dirty="0">
                <a:cs typeface="Times New Roman" panose="02020603050405020304" pitchFamily="18" charset="0"/>
              </a:rPr>
              <a:t>.</a:t>
            </a:r>
            <a:r>
              <a:rPr lang="el-GR" sz="1200" dirty="0"/>
              <a:t> </a:t>
            </a:r>
            <a:br>
              <a:rPr lang="el-GR" sz="1200" dirty="0"/>
            </a:br>
            <a:endParaRPr lang="en-US" sz="2400" i="0" dirty="0">
              <a:cs typeface="Times New Roman" panose="02020603050405020304" pitchFamily="18" charset="0"/>
            </a:endParaRP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216132" y="556953"/>
            <a:ext cx="7606145" cy="1604356"/>
          </a:xfrm>
          <a:noFill/>
        </p:spPr>
        <p:txBody>
          <a:bodyPr>
            <a:noAutofit/>
          </a:bodyPr>
          <a:lstStyle/>
          <a:p>
            <a:pPr>
              <a:lnSpc>
                <a:spcPct val="150000"/>
              </a:lnSpc>
            </a:pPr>
            <a:b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br>
            <a:b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br>
            <a:b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b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Χαρακτηριστικες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κλειστες</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καμπυλες</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εΙναι</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ο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κυκλος</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η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ελλειψη</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ή μια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τυχαια</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κλειστη</a:t>
            </a:r>
            <a:r>
              <a:rPr kumimoji="0" lang="el-GR" sz="2400" b="0" i="0" u="none" strike="noStrike" kern="1200" cap="all" spc="0" normalizeH="0" baseline="0" noProof="0" dirty="0">
                <a:ln>
                  <a:noFill/>
                </a:ln>
                <a:solidFill>
                  <a:srgbClr val="001E2E"/>
                </a:solidFill>
                <a:effectLst/>
                <a:uLnTx/>
                <a:uFillTx/>
                <a:ea typeface="+mj-ea"/>
                <a:cs typeface="Times New Roman" panose="02020603050405020304" pitchFamily="18" charset="0"/>
              </a:rPr>
              <a:t> </a:t>
            </a:r>
            <a:r>
              <a:rPr kumimoji="0" lang="el-GR" sz="2400" b="0" i="0" u="none" strike="noStrike" kern="1200" cap="all" spc="0" normalizeH="0" baseline="0" noProof="0" dirty="0" err="1">
                <a:ln>
                  <a:noFill/>
                </a:ln>
                <a:solidFill>
                  <a:srgbClr val="001E2E"/>
                </a:solidFill>
                <a:effectLst/>
                <a:uLnTx/>
                <a:uFillTx/>
                <a:ea typeface="+mj-ea"/>
                <a:cs typeface="Times New Roman" panose="02020603050405020304" pitchFamily="18" charset="0"/>
              </a:rPr>
              <a:t>καμπυλη</a:t>
            </a:r>
            <a:endParaRPr lang="en-US" dirty="0"/>
          </a:p>
        </p:txBody>
      </p:sp>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p:pic>
      <p:pic>
        <p:nvPicPr>
          <p:cNvPr id="7" name="Εικόνα 6">
            <a:extLst>
              <a:ext uri="{FF2B5EF4-FFF2-40B4-BE49-F238E27FC236}">
                <a16:creationId xmlns:a16="http://schemas.microsoft.com/office/drawing/2014/main" id="{4171BF43-BCCE-F00E-FFD8-E600497CA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453" y="2662130"/>
            <a:ext cx="4467849" cy="1533739"/>
          </a:xfrm>
          <a:prstGeom prst="rect">
            <a:avLst/>
          </a:prstGeom>
        </p:spPr>
      </p:pic>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pic>
        <p:nvPicPr>
          <p:cNvPr id="5" name="Θέση περιεχομένου 4">
            <a:extLst>
              <a:ext uri="{FF2B5EF4-FFF2-40B4-BE49-F238E27FC236}">
                <a16:creationId xmlns:a16="http://schemas.microsoft.com/office/drawing/2014/main" id="{BB25DDA6-ADE9-53C1-DB1A-C6B6F50B0CB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50880" y="3429000"/>
            <a:ext cx="4934639" cy="1609950"/>
          </a:xfrm>
          <a:noFill/>
        </p:spPr>
      </p:pic>
      <p:sp>
        <p:nvSpPr>
          <p:cNvPr id="7" name="TextBox 6">
            <a:extLst>
              <a:ext uri="{FF2B5EF4-FFF2-40B4-BE49-F238E27FC236}">
                <a16:creationId xmlns:a16="http://schemas.microsoft.com/office/drawing/2014/main" id="{035564C4-19CE-EAC7-6955-09227345CC21}"/>
              </a:ext>
            </a:extLst>
          </p:cNvPr>
          <p:cNvSpPr txBox="1"/>
          <p:nvPr/>
        </p:nvSpPr>
        <p:spPr>
          <a:xfrm>
            <a:off x="3557847" y="614972"/>
            <a:ext cx="6948877" cy="2121863"/>
          </a:xfrm>
          <a:prstGeom prst="rect">
            <a:avLst/>
          </a:prstGeom>
          <a:noFill/>
        </p:spPr>
        <p:txBody>
          <a:bodyPr wrap="square">
            <a:spAutoFit/>
          </a:bodyPr>
          <a:lstStyle/>
          <a:p>
            <a:pPr>
              <a:lnSpc>
                <a:spcPct val="150000"/>
              </a:lnSpc>
            </a:pPr>
            <a:r>
              <a:rPr lang="el-GR" dirty="0"/>
              <a:t>Το πολύγωνο είναι ένα κλειστό σχήμα που σχηματίζεται από τρεις ή από περισσότερες ευθείες γραμμές, που αποτελούν και τις πλευρές του. Τα πολύγωνα ονομάζονται είτε από τον αριθμό των πλευρών τους είτε από τον αριθμό των γωνιών τους. Ένα πολύγωνο με πέντε πλευρές ονομάζεται πεντάπλευρο ή πεντάγωνο, με δώδεκα πλευρές δωδεκάπλευρο ή </a:t>
            </a:r>
            <a:r>
              <a:rPr lang="el-GR" dirty="0" err="1"/>
              <a:t>δωδεκάγωνο</a:t>
            </a:r>
            <a:r>
              <a:rPr lang="el-GR" dirty="0"/>
              <a:t>.</a:t>
            </a:r>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8AC724-7DCA-02D5-4CDC-A564351A27CB}"/>
              </a:ext>
            </a:extLst>
          </p:cNvPr>
          <p:cNvSpPr txBox="1"/>
          <p:nvPr/>
        </p:nvSpPr>
        <p:spPr>
          <a:xfrm>
            <a:off x="222364" y="429785"/>
            <a:ext cx="6851766" cy="1706365"/>
          </a:xfrm>
          <a:prstGeom prst="rect">
            <a:avLst/>
          </a:prstGeom>
          <a:noFill/>
        </p:spPr>
        <p:txBody>
          <a:bodyPr wrap="square">
            <a:spAutoFit/>
          </a:bodyPr>
          <a:lstStyle/>
          <a:p>
            <a:pPr algn="just">
              <a:lnSpc>
                <a:spcPct val="150000"/>
              </a:lnSpc>
            </a:pPr>
            <a:r>
              <a:rPr lang="el-GR" b="1" dirty="0">
                <a:solidFill>
                  <a:schemeClr val="bg1"/>
                </a:solidFill>
              </a:rPr>
              <a:t>Κάθε σχήμα, πολύγωνο ή κλειστή καμπύλη, μπορεί να είναι κανονικό ή μη κανονικό. Κανονικό είναι το πολύγωνο που έχει ίσες πλευρές και ίσες γωνίες. Στην περίπτωση του τετραγώνου ή του ισόπλευρου τριγώνου ο κανόνας είναι ότι το καθένα έχει τις πλευρές και τις γωνίες ίσες μεταξύ τους. </a:t>
            </a:r>
          </a:p>
        </p:txBody>
      </p:sp>
      <p:pic>
        <p:nvPicPr>
          <p:cNvPr id="11" name="Εικόνα 10">
            <a:extLst>
              <a:ext uri="{FF2B5EF4-FFF2-40B4-BE49-F238E27FC236}">
                <a16:creationId xmlns:a16="http://schemas.microsoft.com/office/drawing/2014/main" id="{CE0C7AA6-D99C-EDFB-F262-20105A3D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70" y="2665315"/>
            <a:ext cx="4544059" cy="1810003"/>
          </a:xfrm>
          <a:prstGeom prst="rect">
            <a:avLst/>
          </a:prstGeom>
        </p:spPr>
      </p:pic>
    </p:spTree>
    <p:extLst>
      <p:ext uri="{BB962C8B-B14F-4D97-AF65-F5344CB8AC3E}">
        <p14:creationId xmlns:p14="http://schemas.microsoft.com/office/powerpoint/2010/main" val="4351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1422129" y="906088"/>
            <a:ext cx="8624923" cy="2369127"/>
          </a:xfrm>
          <a:solidFill>
            <a:schemeClr val="bg1"/>
          </a:solidFill>
        </p:spPr>
        <p:txBody>
          <a:bodyPr>
            <a:normAutofit/>
          </a:bodyPr>
          <a:lstStyle/>
          <a:p>
            <a:pPr>
              <a:lnSpc>
                <a:spcPct val="150000"/>
              </a:lnSpc>
              <a:spcBef>
                <a:spcPts val="0"/>
              </a:spcBef>
              <a:spcAft>
                <a:spcPts val="0"/>
              </a:spcAft>
            </a:pPr>
            <a:r>
              <a:rPr lang="el-GR" dirty="0">
                <a:solidFill>
                  <a:schemeClr val="tx1"/>
                </a:solidFill>
              </a:rPr>
              <a:t>Ένα σχήμα μπορεί να είναι μη κανονικό, να μην υπακούει, δηλαδή, σε μια σταθερή μαθηματική σχέση. Τα μη κανονικά πολύγωνα έχουν άνισες πλευρές, άνισες γωνίες ή και τα δύο. Μη κανονικά πολύγωνα είναι, για παράδειγμα, το ορθογώνιο παραλληλόγραμμο, το ισοσκελές τρίγωνο αλλά και οποιοδήποτε τυχαίο τετράπλευρο ή κλειστή καμπύλη. </a:t>
            </a:r>
            <a:endParaRPr lang="en-US" dirty="0">
              <a:solidFill>
                <a:schemeClr val="tx1"/>
              </a:solidFill>
            </a:endParaRPr>
          </a:p>
        </p:txBody>
      </p:sp>
      <p:pic>
        <p:nvPicPr>
          <p:cNvPr id="10" name="Θέση περιεχομένου 9">
            <a:extLst>
              <a:ext uri="{FF2B5EF4-FFF2-40B4-BE49-F238E27FC236}">
                <a16:creationId xmlns:a16="http://schemas.microsoft.com/office/drawing/2014/main" id="{003343CA-063E-B50C-1E00-161A9C2C8A86}"/>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1818106" y="3167443"/>
            <a:ext cx="7832970" cy="1629002"/>
          </a:xfrm>
        </p:spPr>
      </p:pic>
    </p:spTree>
    <p:extLst>
      <p:ext uri="{BB962C8B-B14F-4D97-AF65-F5344CB8AC3E}">
        <p14:creationId xmlns:p14="http://schemas.microsoft.com/office/powerpoint/2010/main" val="8374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9">
            <a:extLst>
              <a:ext uri="{FF2B5EF4-FFF2-40B4-BE49-F238E27FC236}">
                <a16:creationId xmlns:a16="http://schemas.microsoft.com/office/drawing/2014/main" id="{1B698353-614A-4974-ED36-73CD51DE1783}"/>
              </a:ext>
            </a:extLst>
          </p:cNvPr>
          <p:cNvSpPr>
            <a:spLocks noGrp="1"/>
          </p:cNvSpPr>
          <p:nvPr>
            <p:ph sz="half" idx="1"/>
          </p:nvPr>
        </p:nvSpPr>
        <p:spPr>
          <a:xfrm>
            <a:off x="888076" y="316572"/>
            <a:ext cx="9644149" cy="4097486"/>
          </a:xfrm>
        </p:spPr>
        <p:txBody>
          <a:bodyPr>
            <a:normAutofit/>
          </a:bodyPr>
          <a:lstStyle/>
          <a:p>
            <a:pPr algn="just">
              <a:lnSpc>
                <a:spcPct val="200000"/>
              </a:lnSpc>
              <a:spcBef>
                <a:spcPts val="0"/>
              </a:spcBef>
              <a:spcAft>
                <a:spcPts val="0"/>
              </a:spcAft>
            </a:pPr>
            <a:r>
              <a:rPr lang="el-GR" b="1" i="0" dirty="0">
                <a:solidFill>
                  <a:srgbClr val="000000"/>
                </a:solidFill>
                <a:effectLst/>
                <a:latin typeface="Arial" panose="020B0604020202020204" pitchFamily="34" charset="0"/>
              </a:rPr>
              <a:t>Το τετράγωνο</a:t>
            </a:r>
            <a:r>
              <a:rPr lang="el-GR" b="0" i="0" dirty="0">
                <a:solidFill>
                  <a:srgbClr val="000000"/>
                </a:solidFill>
                <a:effectLst/>
                <a:latin typeface="Arial" panose="020B0604020202020204" pitchFamily="34" charset="0"/>
              </a:rPr>
              <a:t> δείχνει ισορροπημένο, λογικό, σοβαρό και σταθερό,</a:t>
            </a:r>
            <a:r>
              <a:rPr lang="el-GR" b="1" i="0" dirty="0">
                <a:solidFill>
                  <a:srgbClr val="000000"/>
                </a:solidFill>
                <a:effectLst/>
                <a:latin typeface="Arial" panose="020B0604020202020204" pitchFamily="34" charset="0"/>
              </a:rPr>
              <a:t> το τρίγωνο</a:t>
            </a:r>
            <a:r>
              <a:rPr lang="el-GR" b="0" i="0" dirty="0">
                <a:solidFill>
                  <a:srgbClr val="000000"/>
                </a:solidFill>
                <a:effectLst/>
                <a:latin typeface="Arial" panose="020B0604020202020204" pitchFamily="34" charset="0"/>
              </a:rPr>
              <a:t> ορμητικό και εκφράζει σύγκρουση. Ανάλογα με το μέγεθος των πλευρών του, μπορεί να είναι λιγότερο ή περισσότερο σταθερό, επιβλητικό ή ισορροπημένο και δυναμικό. </a:t>
            </a:r>
            <a:r>
              <a:rPr lang="el-GR" b="1" i="0" dirty="0">
                <a:solidFill>
                  <a:srgbClr val="000000"/>
                </a:solidFill>
                <a:effectLst/>
                <a:latin typeface="Arial" panose="020B0604020202020204" pitchFamily="34" charset="0"/>
              </a:rPr>
              <a:t>Ο κύκλος </a:t>
            </a:r>
            <a:r>
              <a:rPr lang="el-GR" b="0" i="0" dirty="0">
                <a:solidFill>
                  <a:srgbClr val="000000"/>
                </a:solidFill>
                <a:effectLst/>
                <a:latin typeface="Arial" panose="020B0604020202020204" pitchFamily="34" charset="0"/>
              </a:rPr>
              <a:t>είναι ένα τέλειο σχήμα και μεταδίδει ησυχία, κίνηση και αρμονία. Ένα τετράγωνο τοποθετημένο παράλληλα με την επιφάνεια του έργου μεταδίδει σταθερότητα και ισορροπία (Εικ.15.α). Τοποθετημένο με κλίση 45ο βρίσκεται σε ασταθή ισορροπία και προκαλεί ένταση (Εικ.15.β). Σε τυχαία θέση μεταδίδει έντονη αστάθεια και κινητικότητα (Εικ.15.γ).</a:t>
            </a:r>
          </a:p>
          <a:p>
            <a:pPr>
              <a:lnSpc>
                <a:spcPct val="200000"/>
              </a:lnSpc>
              <a:spcBef>
                <a:spcPts val="0"/>
              </a:spcBef>
              <a:spcAft>
                <a:spcPts val="0"/>
              </a:spcAft>
            </a:pPr>
            <a:endParaRPr lang="el-GR" dirty="0"/>
          </a:p>
        </p:txBody>
      </p:sp>
      <p:pic>
        <p:nvPicPr>
          <p:cNvPr id="12" name="Εικόνα 11">
            <a:extLst>
              <a:ext uri="{FF2B5EF4-FFF2-40B4-BE49-F238E27FC236}">
                <a16:creationId xmlns:a16="http://schemas.microsoft.com/office/drawing/2014/main" id="{8E5E43C0-B2A8-4AEE-8AF4-E3324D07A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650" y="4144433"/>
            <a:ext cx="6134956" cy="2210108"/>
          </a:xfrm>
          <a:prstGeom prst="rect">
            <a:avLst/>
          </a:prstGeom>
        </p:spPr>
      </p:pic>
    </p:spTree>
    <p:extLst>
      <p:ext uri="{BB962C8B-B14F-4D97-AF65-F5344CB8AC3E}">
        <p14:creationId xmlns:p14="http://schemas.microsoft.com/office/powerpoint/2010/main" val="425997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41ABB-2435-25B8-9139-CE889521ED72}"/>
            </a:ext>
          </a:extLst>
        </p:cNvPr>
        <p:cNvGrpSpPr/>
        <p:nvPr/>
      </p:nvGrpSpPr>
      <p:grpSpPr>
        <a:xfrm>
          <a:off x="0" y="0"/>
          <a:ext cx="0" cy="0"/>
          <a:chOff x="0" y="0"/>
          <a:chExt cx="0" cy="0"/>
        </a:xfrm>
      </p:grpSpPr>
      <p:pic>
        <p:nvPicPr>
          <p:cNvPr id="20" name="Picture Placeholder 19" descr="City lights at night">
            <a:extLst>
              <a:ext uri="{FF2B5EF4-FFF2-40B4-BE49-F238E27FC236}">
                <a16:creationId xmlns:a16="http://schemas.microsoft.com/office/drawing/2014/main" id="{335FE5B9-7902-8D0D-A56D-6377A8CA629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sp>
        <p:nvSpPr>
          <p:cNvPr id="3" name="Θέση περιεχομένου 2">
            <a:extLst>
              <a:ext uri="{FF2B5EF4-FFF2-40B4-BE49-F238E27FC236}">
                <a16:creationId xmlns:a16="http://schemas.microsoft.com/office/drawing/2014/main" id="{1A66F47D-529D-1556-2C49-DE4F0AABB701}"/>
              </a:ext>
            </a:extLst>
          </p:cNvPr>
          <p:cNvSpPr>
            <a:spLocks noGrp="1"/>
          </p:cNvSpPr>
          <p:nvPr>
            <p:ph sz="half" idx="1"/>
          </p:nvPr>
        </p:nvSpPr>
        <p:spPr>
          <a:xfrm>
            <a:off x="1129146" y="318453"/>
            <a:ext cx="5781261" cy="4067492"/>
          </a:xfrm>
        </p:spPr>
        <p:txBody>
          <a:bodyPr/>
          <a:lstStyle/>
          <a:p>
            <a:r>
              <a:rPr lang="el-GR" b="0" i="0" dirty="0">
                <a:solidFill>
                  <a:srgbClr val="000000"/>
                </a:solidFill>
                <a:effectLst/>
                <a:latin typeface="+mj-lt"/>
              </a:rPr>
              <a:t>Ένα ισόπλευρο τρίγωνο τοποθετημένο με τη μια πλευρά του οριζόντια και κάτω, δίνει την αίσθηση ευστάθειας και ισορροπίας (Εικ.16.α). Με την κορυφή του προς τα κάτω παρουσιάζει αστάθεια, σύγκρουση και ένταση (Εικ.16.β).</a:t>
            </a:r>
            <a:endParaRPr lang="el-GR" dirty="0">
              <a:latin typeface="+mj-lt"/>
            </a:endParaRPr>
          </a:p>
        </p:txBody>
      </p:sp>
      <p:pic>
        <p:nvPicPr>
          <p:cNvPr id="5" name="Εικόνα 4">
            <a:extLst>
              <a:ext uri="{FF2B5EF4-FFF2-40B4-BE49-F238E27FC236}">
                <a16:creationId xmlns:a16="http://schemas.microsoft.com/office/drawing/2014/main" id="{989643D7-AF1C-29E9-99F2-5EA6A2B56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 y="1842081"/>
            <a:ext cx="5203767" cy="2010056"/>
          </a:xfrm>
          <a:prstGeom prst="rect">
            <a:avLst/>
          </a:prstGeom>
        </p:spPr>
      </p:pic>
      <p:pic>
        <p:nvPicPr>
          <p:cNvPr id="5122" name="Picture 2" descr="ΤΑ ΜΥΣΤΗΡΙΑ ΤΩΝ ΠΥΡΑΜΙΔΩΝ | Versus Travel">
            <a:extLst>
              <a:ext uri="{FF2B5EF4-FFF2-40B4-BE49-F238E27FC236}">
                <a16:creationId xmlns:a16="http://schemas.microsoft.com/office/drawing/2014/main" id="{C7F988DC-E563-8E74-1791-68B1EB09E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146" y="4266305"/>
            <a:ext cx="5047210" cy="227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12070"/>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D4B218-C04B-41F5-949D-06E9DAE96B0A}">
  <ds:schemaRefs>
    <ds:schemaRef ds:uri="http://schemas.microsoft.com/sharepoint/v3/contenttype/forms"/>
  </ds:schemaRefs>
</ds:datastoreItem>
</file>

<file path=customXml/itemProps2.xml><?xml version="1.0" encoding="utf-8"?>
<ds:datastoreItem xmlns:ds="http://schemas.openxmlformats.org/officeDocument/2006/customXml" ds:itemID="{B6283731-47E9-4F14-86D1-57C1EA2672A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1846AD4-435D-4592-8088-FE2831A30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AngleLinesVTI</Template>
  <TotalTime>0</TotalTime>
  <Words>775</Words>
  <Application>Microsoft Office PowerPoint</Application>
  <PresentationFormat>Ευρεία οθόνη</PresentationFormat>
  <Paragraphs>35</Paragraphs>
  <Slides>17</Slides>
  <Notes>16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Aptos</vt:lpstr>
      <vt:lpstr>Arial</vt:lpstr>
      <vt:lpstr>Calibri</vt:lpstr>
      <vt:lpstr>Times New Roman</vt:lpstr>
      <vt:lpstr>Univers Condensed Light</vt:lpstr>
      <vt:lpstr>Walbaum Display Light</vt:lpstr>
      <vt:lpstr>AngleLinesVTI</vt:lpstr>
      <vt:lpstr>ΤΟ ΣΧΗΜΑ</vt:lpstr>
      <vt:lpstr>AGENDA</vt:lpstr>
      <vt:lpstr>οικογενειεσ σχηματων λεγονται οι ομαδες των  σχηματων που εχουν κοινα χαρακτηριστικα. Τετοιες οικογενειες ειναι οι κλειστες καμπυλες και τα πολυγωνα.  </vt:lpstr>
      <vt:lpstr>   Χαρακτηριστικες κλειστες καμπυλες εΙναι ο κυκλος, η ελλειψη ή μια τυχαια κλειστη καμπυλη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ΑΦΗΡΗΜΕΝΗ ΤΕΧΝΗ</vt:lpstr>
      <vt:lpstr>Παρουσίαση του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2023-12-10T21:10:30Z</dcterms:created>
  <dcterms:modified xsi:type="dcterms:W3CDTF">2024-11-12T16:06:30Z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