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70" r:id="rId3"/>
    <p:sldId id="258" r:id="rId4"/>
    <p:sldId id="259" r:id="rId5"/>
    <p:sldId id="276" r:id="rId6"/>
    <p:sldId id="271" r:id="rId7"/>
    <p:sldId id="272" r:id="rId8"/>
    <p:sldId id="273" r:id="rId9"/>
    <p:sldId id="269" r:id="rId10"/>
    <p:sldId id="260" r:id="rId11"/>
    <p:sldId id="261" r:id="rId12"/>
    <p:sldId id="265" r:id="rId13"/>
    <p:sldId id="266" r:id="rId14"/>
    <p:sldId id="274" r:id="rId15"/>
    <p:sldId id="275" r:id="rId16"/>
    <p:sldId id="267" r:id="rId17"/>
  </p:sldIdLst>
  <p:sldSz cx="18288000" cy="10287000"/>
  <p:notesSz cx="6858000" cy="9144000"/>
  <p:embeddedFontLst>
    <p:embeddedFont>
      <p:font typeface="KG Primary Penmanship" charset="0"/>
      <p:regular r:id="rId18"/>
    </p:embeddedFont>
    <p:embeddedFont>
      <p:font typeface="Tinos Bold" charset="0"/>
      <p:regular r:id="rId19"/>
    </p:embeddedFont>
    <p:embeddedFont>
      <p:font typeface="Calibri" pitchFamily="3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-114" y="-5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2" Type="http://schemas.openxmlformats.org/officeDocument/2006/relationships/image" Target="../media/image1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3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31.sv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3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1.sv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16.svg"/><Relationship Id="rId7" Type="http://schemas.openxmlformats.org/officeDocument/2006/relationships/image" Target="../media/image3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4.sv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6.svg"/><Relationship Id="rId7" Type="http://schemas.openxmlformats.org/officeDocument/2006/relationships/image" Target="../media/image3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4.svg"/><Relationship Id="rId10" Type="http://schemas.openxmlformats.org/officeDocument/2006/relationships/image" Target="../media/image40.png"/><Relationship Id="rId4" Type="http://schemas.openxmlformats.org/officeDocument/2006/relationships/image" Target="../media/image8.png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6.svg"/><Relationship Id="rId7" Type="http://schemas.openxmlformats.org/officeDocument/2006/relationships/image" Target="../media/image4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4.sv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4.svg"/><Relationship Id="rId7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5.png"/><Relationship Id="rId10" Type="http://schemas.openxmlformats.org/officeDocument/2006/relationships/image" Target="../media/image2.svg"/><Relationship Id="rId4" Type="http://schemas.openxmlformats.org/officeDocument/2006/relationships/image" Target="../media/image4.png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8.svg"/><Relationship Id="rId7" Type="http://schemas.openxmlformats.org/officeDocument/2006/relationships/image" Target="../media/image1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2.svg"/><Relationship Id="rId10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openxmlformats.org/officeDocument/2006/relationships/image" Target="../media/image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2.svg"/><Relationship Id="rId7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4.sv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2.svg"/><Relationship Id="rId7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4.sv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2.svg"/><Relationship Id="rId7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4.sv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2.sv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4.sv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31.sv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7.png"/><Relationship Id="rId7" Type="http://schemas.openxmlformats.org/officeDocument/2006/relationships/image" Target="../media/image14.sv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2.svg"/><Relationship Id="rId4" Type="http://schemas.openxmlformats.org/officeDocument/2006/relationships/image" Target="../media/image17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7A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33985" y="1028700"/>
            <a:ext cx="4129818" cy="4114800"/>
          </a:xfrm>
          <a:custGeom>
            <a:avLst/>
            <a:gdLst/>
            <a:ahLst/>
            <a:cxnLst/>
            <a:rect l="l" t="t" r="r" b="b"/>
            <a:pathLst>
              <a:path w="4129818" h="4114800">
                <a:moveTo>
                  <a:pt x="0" y="0"/>
                </a:moveTo>
                <a:lnTo>
                  <a:pt x="4129818" y="0"/>
                </a:lnTo>
                <a:lnTo>
                  <a:pt x="41298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524197" y="5143500"/>
            <a:ext cx="4129818" cy="4114800"/>
          </a:xfrm>
          <a:custGeom>
            <a:avLst/>
            <a:gdLst/>
            <a:ahLst/>
            <a:cxnLst/>
            <a:rect l="l" t="t" r="r" b="b"/>
            <a:pathLst>
              <a:path w="4129818" h="4114800">
                <a:moveTo>
                  <a:pt x="0" y="0"/>
                </a:moveTo>
                <a:lnTo>
                  <a:pt x="4129818" y="0"/>
                </a:lnTo>
                <a:lnTo>
                  <a:pt x="41298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755510" y="-1410595"/>
            <a:ext cx="4735103" cy="4878591"/>
          </a:xfrm>
          <a:custGeom>
            <a:avLst/>
            <a:gdLst/>
            <a:ahLst/>
            <a:cxnLst/>
            <a:rect l="l" t="t" r="r" b="b"/>
            <a:pathLst>
              <a:path w="4735103" h="4878591">
                <a:moveTo>
                  <a:pt x="0" y="0"/>
                </a:moveTo>
                <a:lnTo>
                  <a:pt x="4735103" y="0"/>
                </a:lnTo>
                <a:lnTo>
                  <a:pt x="4735103" y="4878590"/>
                </a:lnTo>
                <a:lnTo>
                  <a:pt x="0" y="48785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99734" y="6819005"/>
            <a:ext cx="4735103" cy="4878591"/>
          </a:xfrm>
          <a:custGeom>
            <a:avLst/>
            <a:gdLst/>
            <a:ahLst/>
            <a:cxnLst/>
            <a:rect l="l" t="t" r="r" b="b"/>
            <a:pathLst>
              <a:path w="4735103" h="4878591">
                <a:moveTo>
                  <a:pt x="0" y="0"/>
                </a:moveTo>
                <a:lnTo>
                  <a:pt x="4735103" y="0"/>
                </a:lnTo>
                <a:lnTo>
                  <a:pt x="4735103" y="4878590"/>
                </a:lnTo>
                <a:lnTo>
                  <a:pt x="0" y="48785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304179" y="3201328"/>
            <a:ext cx="9679642" cy="2817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861"/>
              </a:lnSpc>
            </a:pPr>
            <a:r>
              <a:rPr lang="en-US" sz="20861">
                <a:solidFill>
                  <a:srgbClr val="FFFFFF"/>
                </a:solidFill>
                <a:latin typeface="Pluma Bold"/>
                <a:ea typeface="Pluma Bold"/>
                <a:cs typeface="Pluma Bold"/>
                <a:sym typeface="Pluma Bold"/>
              </a:rPr>
              <a:t>Zero</a:t>
            </a:r>
          </a:p>
        </p:txBody>
      </p:sp>
      <p:sp>
        <p:nvSpPr>
          <p:cNvPr id="7" name="Freeform 7"/>
          <p:cNvSpPr/>
          <p:nvPr/>
        </p:nvSpPr>
        <p:spPr>
          <a:xfrm rot="296732">
            <a:off x="7132127" y="7440660"/>
            <a:ext cx="4023746" cy="1136708"/>
          </a:xfrm>
          <a:custGeom>
            <a:avLst/>
            <a:gdLst/>
            <a:ahLst/>
            <a:cxnLst/>
            <a:rect l="l" t="t" r="r" b="b"/>
            <a:pathLst>
              <a:path w="4023746" h="1136708">
                <a:moveTo>
                  <a:pt x="0" y="0"/>
                </a:moveTo>
                <a:lnTo>
                  <a:pt x="4023746" y="0"/>
                </a:lnTo>
                <a:lnTo>
                  <a:pt x="4023746" y="1136708"/>
                </a:lnTo>
                <a:lnTo>
                  <a:pt x="0" y="11367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6000"/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 rot="-407218">
            <a:off x="4617615" y="5285088"/>
            <a:ext cx="9033213" cy="5135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468"/>
              </a:lnSpc>
            </a:pPr>
            <a:r>
              <a:rPr lang="en-US" sz="19468">
                <a:solidFill>
                  <a:srgbClr val="FFDE59"/>
                </a:solidFill>
                <a:latin typeface="Pluma Bold"/>
                <a:ea typeface="Pluma Bold"/>
                <a:cs typeface="Pluma Bold"/>
                <a:sym typeface="Pluma Bold"/>
              </a:rPr>
              <a:t>FOOD Waste</a:t>
            </a:r>
          </a:p>
        </p:txBody>
      </p:sp>
      <p:sp>
        <p:nvSpPr>
          <p:cNvPr id="9" name="Freeform 9"/>
          <p:cNvSpPr/>
          <p:nvPr/>
        </p:nvSpPr>
        <p:spPr>
          <a:xfrm rot="-2512595">
            <a:off x="2627481" y="6203224"/>
            <a:ext cx="2079610" cy="2475726"/>
          </a:xfrm>
          <a:custGeom>
            <a:avLst/>
            <a:gdLst/>
            <a:ahLst/>
            <a:cxnLst/>
            <a:rect l="l" t="t" r="r" b="b"/>
            <a:pathLst>
              <a:path w="2079610" h="2475726">
                <a:moveTo>
                  <a:pt x="0" y="0"/>
                </a:moveTo>
                <a:lnTo>
                  <a:pt x="2079610" y="0"/>
                </a:lnTo>
                <a:lnTo>
                  <a:pt x="2079610" y="2475726"/>
                </a:lnTo>
                <a:lnTo>
                  <a:pt x="0" y="24757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213903">
            <a:off x="13938504" y="5266055"/>
            <a:ext cx="2369116" cy="3960528"/>
          </a:xfrm>
          <a:custGeom>
            <a:avLst/>
            <a:gdLst/>
            <a:ahLst/>
            <a:cxnLst/>
            <a:rect l="l" t="t" r="r" b="b"/>
            <a:pathLst>
              <a:path w="2369116" h="3960528">
                <a:moveTo>
                  <a:pt x="0" y="0"/>
                </a:moveTo>
                <a:lnTo>
                  <a:pt x="2369115" y="0"/>
                </a:lnTo>
                <a:lnTo>
                  <a:pt x="2369115" y="3960527"/>
                </a:lnTo>
                <a:lnTo>
                  <a:pt x="0" y="3960527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637862">
            <a:off x="13582210" y="1245213"/>
            <a:ext cx="1419500" cy="2560778"/>
          </a:xfrm>
          <a:custGeom>
            <a:avLst/>
            <a:gdLst/>
            <a:ahLst/>
            <a:cxnLst/>
            <a:rect l="l" t="t" r="r" b="b"/>
            <a:pathLst>
              <a:path w="1419500" h="2560778">
                <a:moveTo>
                  <a:pt x="0" y="0"/>
                </a:moveTo>
                <a:lnTo>
                  <a:pt x="1419500" y="0"/>
                </a:lnTo>
                <a:lnTo>
                  <a:pt x="1419500" y="2560778"/>
                </a:lnTo>
                <a:lnTo>
                  <a:pt x="0" y="2560778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750833">
            <a:off x="2926020" y="545178"/>
            <a:ext cx="2266881" cy="4114800"/>
          </a:xfrm>
          <a:custGeom>
            <a:avLst/>
            <a:gdLst/>
            <a:ahLst/>
            <a:cxnLst/>
            <a:rect l="l" t="t" r="r" b="b"/>
            <a:pathLst>
              <a:path w="2266881" h="4114800">
                <a:moveTo>
                  <a:pt x="0" y="0"/>
                </a:moveTo>
                <a:lnTo>
                  <a:pt x="2266880" y="0"/>
                </a:lnTo>
                <a:lnTo>
                  <a:pt x="22668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5763803" y="2310151"/>
            <a:ext cx="6760395" cy="645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4"/>
              </a:lnSpc>
            </a:pPr>
            <a:r>
              <a:rPr lang="en-US" sz="4804">
                <a:solidFill>
                  <a:srgbClr val="FFFFFF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A Path to a Sustainable Future</a:t>
            </a:r>
          </a:p>
        </p:txBody>
      </p:sp>
      <p:sp>
        <p:nvSpPr>
          <p:cNvPr id="14" name="Freeform 14"/>
          <p:cNvSpPr/>
          <p:nvPr/>
        </p:nvSpPr>
        <p:spPr>
          <a:xfrm>
            <a:off x="12207434" y="745640"/>
            <a:ext cx="1096152" cy="1096152"/>
          </a:xfrm>
          <a:custGeom>
            <a:avLst/>
            <a:gdLst/>
            <a:ahLst/>
            <a:cxnLst/>
            <a:rect l="l" t="t" r="r" b="b"/>
            <a:pathLst>
              <a:path w="1096152" h="1096152">
                <a:moveTo>
                  <a:pt x="0" y="0"/>
                </a:moveTo>
                <a:lnTo>
                  <a:pt x="1096152" y="0"/>
                </a:lnTo>
                <a:lnTo>
                  <a:pt x="1096152" y="1096153"/>
                </a:lnTo>
                <a:lnTo>
                  <a:pt x="0" y="1096153"/>
                </a:lnTo>
                <a:lnTo>
                  <a:pt x="0" y="0"/>
                </a:lnTo>
                <a:close/>
              </a:path>
            </a:pathLst>
          </a:custGeom>
          <a:blipFill>
            <a:blip r:embed="rId14" cstate="print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719741" y="6800979"/>
            <a:ext cx="1096152" cy="1096152"/>
          </a:xfrm>
          <a:custGeom>
            <a:avLst/>
            <a:gdLst/>
            <a:ahLst/>
            <a:cxnLst/>
            <a:rect l="l" t="t" r="r" b="b"/>
            <a:pathLst>
              <a:path w="1096152" h="1096152">
                <a:moveTo>
                  <a:pt x="0" y="0"/>
                </a:moveTo>
                <a:lnTo>
                  <a:pt x="1096153" y="0"/>
                </a:lnTo>
                <a:lnTo>
                  <a:pt x="1096153" y="1096152"/>
                </a:lnTo>
                <a:lnTo>
                  <a:pt x="0" y="1096152"/>
                </a:lnTo>
                <a:lnTo>
                  <a:pt x="0" y="0"/>
                </a:lnTo>
                <a:close/>
              </a:path>
            </a:pathLst>
          </a:custGeom>
          <a:blipFill>
            <a:blip r:embed="rId14" cstate="print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2296431" y="9028760"/>
            <a:ext cx="459079" cy="459079"/>
          </a:xfrm>
          <a:custGeom>
            <a:avLst/>
            <a:gdLst/>
            <a:ahLst/>
            <a:cxnLst/>
            <a:rect l="l" t="t" r="r" b="b"/>
            <a:pathLst>
              <a:path w="459079" h="459079">
                <a:moveTo>
                  <a:pt x="0" y="0"/>
                </a:moveTo>
                <a:lnTo>
                  <a:pt x="459079" y="0"/>
                </a:lnTo>
                <a:lnTo>
                  <a:pt x="459079" y="459080"/>
                </a:lnTo>
                <a:lnTo>
                  <a:pt x="0" y="459080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print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6052166" y="1064177"/>
            <a:ext cx="459079" cy="459079"/>
          </a:xfrm>
          <a:custGeom>
            <a:avLst/>
            <a:gdLst/>
            <a:ahLst/>
            <a:cxnLst/>
            <a:rect l="l" t="t" r="r" b="b"/>
            <a:pathLst>
              <a:path w="459079" h="459079">
                <a:moveTo>
                  <a:pt x="0" y="0"/>
                </a:moveTo>
                <a:lnTo>
                  <a:pt x="459079" y="0"/>
                </a:lnTo>
                <a:lnTo>
                  <a:pt x="459079" y="459079"/>
                </a:lnTo>
                <a:lnTo>
                  <a:pt x="0" y="459079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print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7A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523718" y="5925208"/>
            <a:ext cx="4474049" cy="3115565"/>
          </a:xfrm>
          <a:custGeom>
            <a:avLst/>
            <a:gdLst/>
            <a:ahLst/>
            <a:cxnLst/>
            <a:rect l="l" t="t" r="r" b="b"/>
            <a:pathLst>
              <a:path w="4474049" h="3115565">
                <a:moveTo>
                  <a:pt x="0" y="0"/>
                </a:moveTo>
                <a:lnTo>
                  <a:pt x="4474049" y="0"/>
                </a:lnTo>
                <a:lnTo>
                  <a:pt x="4474049" y="3115565"/>
                </a:lnTo>
                <a:lnTo>
                  <a:pt x="0" y="31155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4404457" y="2428905"/>
            <a:ext cx="4474049" cy="3115565"/>
          </a:xfrm>
          <a:custGeom>
            <a:avLst/>
            <a:gdLst/>
            <a:ahLst/>
            <a:cxnLst/>
            <a:rect l="l" t="t" r="r" b="b"/>
            <a:pathLst>
              <a:path w="4474049" h="3115565">
                <a:moveTo>
                  <a:pt x="4474049" y="3115566"/>
                </a:moveTo>
                <a:lnTo>
                  <a:pt x="0" y="3115566"/>
                </a:lnTo>
                <a:lnTo>
                  <a:pt x="0" y="0"/>
                </a:lnTo>
                <a:lnTo>
                  <a:pt x="4474049" y="0"/>
                </a:lnTo>
                <a:lnTo>
                  <a:pt x="4474049" y="3115566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474159">
            <a:off x="5739598" y="1765444"/>
            <a:ext cx="2941497" cy="2160663"/>
          </a:xfrm>
          <a:custGeom>
            <a:avLst/>
            <a:gdLst/>
            <a:ahLst/>
            <a:cxnLst/>
            <a:rect l="l" t="t" r="r" b="b"/>
            <a:pathLst>
              <a:path w="2941497" h="2160663">
                <a:moveTo>
                  <a:pt x="0" y="0"/>
                </a:moveTo>
                <a:lnTo>
                  <a:pt x="2941497" y="0"/>
                </a:lnTo>
                <a:lnTo>
                  <a:pt x="2941497" y="2160664"/>
                </a:lnTo>
                <a:lnTo>
                  <a:pt x="0" y="216066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474159" flipH="1" flipV="1">
            <a:off x="347369" y="6626748"/>
            <a:ext cx="2941497" cy="2160663"/>
          </a:xfrm>
          <a:custGeom>
            <a:avLst/>
            <a:gdLst/>
            <a:ahLst/>
            <a:cxnLst/>
            <a:rect l="l" t="t" r="r" b="b"/>
            <a:pathLst>
              <a:path w="2941497" h="2160663">
                <a:moveTo>
                  <a:pt x="2941498" y="2160664"/>
                </a:moveTo>
                <a:lnTo>
                  <a:pt x="0" y="2160664"/>
                </a:lnTo>
                <a:lnTo>
                  <a:pt x="0" y="0"/>
                </a:lnTo>
                <a:lnTo>
                  <a:pt x="2941498" y="0"/>
                </a:lnTo>
                <a:lnTo>
                  <a:pt x="2941498" y="2160664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 flipV="1">
            <a:off x="527258" y="1781872"/>
            <a:ext cx="4474049" cy="3115565"/>
          </a:xfrm>
          <a:custGeom>
            <a:avLst/>
            <a:gdLst/>
            <a:ahLst/>
            <a:cxnLst/>
            <a:rect l="l" t="t" r="r" b="b"/>
            <a:pathLst>
              <a:path w="4474049" h="3115565">
                <a:moveTo>
                  <a:pt x="4474049" y="3115565"/>
                </a:moveTo>
                <a:lnTo>
                  <a:pt x="0" y="3115565"/>
                </a:lnTo>
                <a:lnTo>
                  <a:pt x="0" y="0"/>
                </a:lnTo>
                <a:lnTo>
                  <a:pt x="4474049" y="0"/>
                </a:lnTo>
                <a:lnTo>
                  <a:pt x="4474049" y="311556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xmlns="" id="{4BE2286D-E900-1664-73B2-A476711407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337" y="-23696"/>
            <a:ext cx="12528341" cy="9064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altLang="el-G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l-GR" altLang="el-GR" sz="3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Η σπατάλη τροφίμων έχει σοβαρές οικονομικές συνέπειες για τα νοικοκυριά, τις επιχειρήσεις και τις κυβερνήσεις. Σε παγκόσμιο επίπεδο, η οικονομική αξία των τροφίμων που σπαταλούνται ανέρχεται σε </a:t>
            </a:r>
            <a:r>
              <a:rPr kumimoji="0" lang="el-GR" altLang="el-GR" sz="3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περίπου 1 τρισεκατομμύριο δολάρια</a:t>
            </a:r>
            <a:r>
              <a:rPr kumimoji="0" lang="el-GR" altLang="el-GR" sz="3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κάθε χρόνο.</a:t>
            </a:r>
          </a:p>
          <a:p>
            <a:pPr marL="0" marR="0" lvl="0" indent="0" algn="just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l-GR" altLang="el-GR" sz="3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Οι καταναλωτές ξοδεύουν χρήματα για τρόφιμα που δεν καταναλώνονται ποτέ, ενώ τα καταστήματα και οι παραγωγοί υφίστανται οικονομικές απώλειες λόγω προϊόντων που δεν πωλούνται ή καταναλώνονται. </a:t>
            </a:r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xmlns="" id="{8F362DE4-978B-65CE-39C7-4B66E06591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01016" y="457792"/>
            <a:ext cx="4989894" cy="4439645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xmlns="" id="{AD14CEA9-8DFC-D1E8-6AF0-50B387ED36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170562">
            <a:off x="12668035" y="5892283"/>
            <a:ext cx="5083557" cy="348602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7A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00860" y="6293950"/>
            <a:ext cx="1096152" cy="1096152"/>
          </a:xfrm>
          <a:custGeom>
            <a:avLst/>
            <a:gdLst/>
            <a:ahLst/>
            <a:cxnLst/>
            <a:rect l="l" t="t" r="r" b="b"/>
            <a:pathLst>
              <a:path w="1096152" h="1096152">
                <a:moveTo>
                  <a:pt x="0" y="0"/>
                </a:moveTo>
                <a:lnTo>
                  <a:pt x="1096152" y="0"/>
                </a:lnTo>
                <a:lnTo>
                  <a:pt x="1096152" y="1096153"/>
                </a:lnTo>
                <a:lnTo>
                  <a:pt x="0" y="109615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941132" y="2291701"/>
            <a:ext cx="659557" cy="659557"/>
          </a:xfrm>
          <a:custGeom>
            <a:avLst/>
            <a:gdLst/>
            <a:ahLst/>
            <a:cxnLst/>
            <a:rect l="l" t="t" r="r" b="b"/>
            <a:pathLst>
              <a:path w="659557" h="659557">
                <a:moveTo>
                  <a:pt x="0" y="0"/>
                </a:moveTo>
                <a:lnTo>
                  <a:pt x="659557" y="0"/>
                </a:lnTo>
                <a:lnTo>
                  <a:pt x="659557" y="659557"/>
                </a:lnTo>
                <a:lnTo>
                  <a:pt x="0" y="65955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27191" y="171049"/>
            <a:ext cx="7364683" cy="4362851"/>
          </a:xfrm>
          <a:custGeom>
            <a:avLst/>
            <a:gdLst/>
            <a:ahLst/>
            <a:cxnLst/>
            <a:rect l="l" t="t" r="r" b="b"/>
            <a:pathLst>
              <a:path w="7364683" h="4900862">
                <a:moveTo>
                  <a:pt x="0" y="0"/>
                </a:moveTo>
                <a:lnTo>
                  <a:pt x="7364683" y="0"/>
                </a:lnTo>
                <a:lnTo>
                  <a:pt x="7364683" y="4900862"/>
                </a:lnTo>
                <a:lnTo>
                  <a:pt x="0" y="49008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27191" y="4873701"/>
            <a:ext cx="7140493" cy="5032802"/>
          </a:xfrm>
          <a:custGeom>
            <a:avLst/>
            <a:gdLst/>
            <a:ahLst/>
            <a:cxnLst/>
            <a:rect l="l" t="t" r="r" b="b"/>
            <a:pathLst>
              <a:path w="7140493" h="5032802">
                <a:moveTo>
                  <a:pt x="0" y="0"/>
                </a:moveTo>
                <a:lnTo>
                  <a:pt x="7140494" y="0"/>
                </a:lnTo>
                <a:lnTo>
                  <a:pt x="7140494" y="5032802"/>
                </a:lnTo>
                <a:lnTo>
                  <a:pt x="0" y="50328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44738" b="-67914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7848600" y="755760"/>
            <a:ext cx="10010326" cy="87754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Η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Χάν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α και η Τερέζα έχουν ιδρύσει την Restlos Glücklich, μια γερμανική ΜΚΟ που αγωνίζεται για μεγαλύτερη βιώσιμη κατανάλωση τροφίμων.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Συγκεντρώνει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 τα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κτικά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τρόφιμ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α, που η ημερομηνία λήξης τους πλησιάζει ή δεν είναι ελκυστικά στο μάτι.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Στ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α γραφεία τους στο Βερολίνο, διδάσκουν στον κόσμο πώς να μαγειρεύει υγιεινά και θρεπτικά γεύματα με τρόφιμα που έχουν συγκεντρώσει.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Δείχνουν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 π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ώς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 να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δίνουμε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μι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α δεύτερη ευκαιρία σε υποτιμημένα υλικά.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Έτσι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μειώνουν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την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 σπα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τάλη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τροφίμων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: </a:t>
            </a:r>
            <a:r>
              <a:rPr lang="el-GR" sz="3200" dirty="0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«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18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εκ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ατομμύρια τόνοι τροφίμων πετιούνται κάθε χρόνο στα σκουπίδια στην Γερμανία. </a:t>
            </a:r>
            <a:r>
              <a:rPr lang="en-US" sz="3200" dirty="0" err="1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Είν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αι εντελώς παράλογο</a:t>
            </a:r>
            <a:r>
              <a:rPr lang="el-GR" sz="3200" dirty="0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»</a:t>
            </a: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7A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855014" flipH="1" flipV="1">
            <a:off x="484242" y="8233663"/>
            <a:ext cx="4990946" cy="3475513"/>
          </a:xfrm>
          <a:custGeom>
            <a:avLst/>
            <a:gdLst/>
            <a:ahLst/>
            <a:cxnLst/>
            <a:rect l="l" t="t" r="r" b="b"/>
            <a:pathLst>
              <a:path w="4990946" h="3475513">
                <a:moveTo>
                  <a:pt x="4990946" y="3475513"/>
                </a:moveTo>
                <a:lnTo>
                  <a:pt x="0" y="3475513"/>
                </a:lnTo>
                <a:lnTo>
                  <a:pt x="0" y="0"/>
                </a:lnTo>
                <a:lnTo>
                  <a:pt x="4990946" y="0"/>
                </a:lnTo>
                <a:lnTo>
                  <a:pt x="4990946" y="347551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6855014">
            <a:off x="12812812" y="-1422176"/>
            <a:ext cx="4990946" cy="3475513"/>
          </a:xfrm>
          <a:custGeom>
            <a:avLst/>
            <a:gdLst/>
            <a:ahLst/>
            <a:cxnLst/>
            <a:rect l="l" t="t" r="r" b="b"/>
            <a:pathLst>
              <a:path w="4990946" h="3475513">
                <a:moveTo>
                  <a:pt x="0" y="0"/>
                </a:moveTo>
                <a:lnTo>
                  <a:pt x="4990946" y="0"/>
                </a:lnTo>
                <a:lnTo>
                  <a:pt x="4990946" y="3475513"/>
                </a:lnTo>
                <a:lnTo>
                  <a:pt x="0" y="34755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174159">
            <a:off x="14192168" y="6931459"/>
            <a:ext cx="2941497" cy="2160663"/>
          </a:xfrm>
          <a:custGeom>
            <a:avLst/>
            <a:gdLst/>
            <a:ahLst/>
            <a:cxnLst/>
            <a:rect l="l" t="t" r="r" b="b"/>
            <a:pathLst>
              <a:path w="2941497" h="2160663">
                <a:moveTo>
                  <a:pt x="0" y="0"/>
                </a:moveTo>
                <a:lnTo>
                  <a:pt x="2941497" y="0"/>
                </a:lnTo>
                <a:lnTo>
                  <a:pt x="2941497" y="2160663"/>
                </a:lnTo>
                <a:lnTo>
                  <a:pt x="0" y="216066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8517" y="315581"/>
            <a:ext cx="3968727" cy="4808780"/>
          </a:xfrm>
          <a:custGeom>
            <a:avLst/>
            <a:gdLst/>
            <a:ahLst/>
            <a:cxnLst/>
            <a:rect l="l" t="t" r="r" b="b"/>
            <a:pathLst>
              <a:path w="3968727" h="4808780">
                <a:moveTo>
                  <a:pt x="0" y="0"/>
                </a:moveTo>
                <a:lnTo>
                  <a:pt x="3968727" y="0"/>
                </a:lnTo>
                <a:lnTo>
                  <a:pt x="3968727" y="4808779"/>
                </a:lnTo>
                <a:lnTo>
                  <a:pt x="0" y="48087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66845" r="-20251" b="-23803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8517" y="5351944"/>
            <a:ext cx="3968727" cy="4619475"/>
          </a:xfrm>
          <a:custGeom>
            <a:avLst/>
            <a:gdLst/>
            <a:ahLst/>
            <a:cxnLst/>
            <a:rect l="l" t="t" r="r" b="b"/>
            <a:pathLst>
              <a:path w="3968727" h="4619475">
                <a:moveTo>
                  <a:pt x="0" y="0"/>
                </a:moveTo>
                <a:lnTo>
                  <a:pt x="3968727" y="0"/>
                </a:lnTo>
                <a:lnTo>
                  <a:pt x="3968727" y="4619475"/>
                </a:lnTo>
                <a:lnTo>
                  <a:pt x="0" y="46194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833" r="-61819" b="-6831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488664" y="294880"/>
            <a:ext cx="11815332" cy="6115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87"/>
              </a:lnSpc>
            </a:pPr>
            <a:r>
              <a:rPr lang="en-US" sz="3799" spc="121" dirty="0" err="1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Τα</a:t>
            </a:r>
            <a:r>
              <a:rPr lang="en-US" sz="3799" spc="121" dirty="0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 </a:t>
            </a:r>
            <a:r>
              <a:rPr lang="en-US" sz="3799" spc="121" dirty="0" smtClean="0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supermarkets </a:t>
            </a:r>
            <a:r>
              <a:rPr lang="en-US" sz="3799" spc="121" dirty="0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Sirplus στο Βερολίνο πωλούν τρόφιμα που δεν είναι ελκυστικά στο μάτι, έχουν λάθος σημάνσεις, βρίσκονται κοντά ή έχει μόλις περάσει η ημερομηνία λήξης τους. </a:t>
            </a:r>
            <a:r>
              <a:rPr lang="en-US" sz="3799" spc="121" dirty="0" err="1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Όλ</a:t>
            </a:r>
            <a:r>
              <a:rPr lang="en-US" sz="3799" spc="121" dirty="0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α έχουν εξεταστεί ώστε να είναι ασφαλή για την ανθρώπινη υγεία πριν πωληθούν στο σούπερ μάρκετ ή στο διαδίκτυο. Η α</a:t>
            </a:r>
            <a:r>
              <a:rPr lang="en-US" sz="3799" spc="121" dirty="0" err="1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λυσίδ</a:t>
            </a:r>
            <a:r>
              <a:rPr lang="en-US" sz="3799" spc="121" dirty="0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α πουλά προϊόντα σε φιλανθρωπικές οργανώσεις, κέντρα προσφύγων και κοινωνικές κουζίνες, που έχουν ανάγκη από πιο φθηνά αγαθά. </a:t>
            </a:r>
            <a:r>
              <a:rPr lang="en-US" sz="3799" spc="121" dirty="0" err="1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Οι</a:t>
            </a:r>
            <a:r>
              <a:rPr lang="en-US" sz="3799" spc="121" dirty="0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 </a:t>
            </a:r>
            <a:r>
              <a:rPr lang="en-US" sz="3799" spc="121" dirty="0" err="1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τιμές</a:t>
            </a:r>
            <a:r>
              <a:rPr lang="en-US" sz="3799" spc="121" dirty="0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 μπ</a:t>
            </a:r>
            <a:r>
              <a:rPr lang="en-US" sz="3799" spc="121" dirty="0" err="1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ορεί</a:t>
            </a:r>
            <a:r>
              <a:rPr lang="en-US" sz="3799" spc="121" dirty="0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 να </a:t>
            </a:r>
            <a:r>
              <a:rPr lang="en-US" sz="3799" spc="121" dirty="0" err="1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είν</a:t>
            </a:r>
            <a:r>
              <a:rPr lang="en-US" sz="3799" spc="121" dirty="0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αι και 70% χαμηλότερες από αυτές στα ράφια: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488664" y="6721044"/>
            <a:ext cx="12016164" cy="3616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97"/>
              </a:lnSpc>
            </a:pPr>
            <a:r>
              <a:rPr lang="en-US" sz="3981" spc="103" dirty="0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Η </a:t>
            </a:r>
            <a:r>
              <a:rPr lang="en-US" sz="3981" spc="103" dirty="0" err="1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δι</a:t>
            </a:r>
            <a:r>
              <a:rPr lang="en-US" sz="3981" spc="103" dirty="0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αδικτυακή πλατφόρμα Foodsharing συντονίζει εθελοντές στην παραλαβή βρώσιμων προϊόντων από άτομα, παραγωγούς και εταιρείες λιανικού εμπορίου, που αλλιώς θα κατέληγαν στα σκουπίδια. </a:t>
            </a:r>
            <a:r>
              <a:rPr lang="en-US" sz="3981" spc="103" dirty="0" err="1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Στη</a:t>
            </a:r>
            <a:r>
              <a:rPr lang="en-US" sz="3981" spc="103" dirty="0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 </a:t>
            </a:r>
            <a:r>
              <a:rPr lang="en-US" sz="3981" spc="103" dirty="0" err="1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συνέχει</a:t>
            </a:r>
            <a:r>
              <a:rPr lang="en-US" sz="3981" spc="103" dirty="0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α όλα αυτά διανέμονται δωρεάν σε δημόσιους χώρους αποθήκευσης.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7A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130309" flipH="1" flipV="1">
            <a:off x="16557278" y="5615886"/>
            <a:ext cx="3771786" cy="4349019"/>
          </a:xfrm>
          <a:custGeom>
            <a:avLst/>
            <a:gdLst/>
            <a:ahLst/>
            <a:cxnLst/>
            <a:rect l="l" t="t" r="r" b="b"/>
            <a:pathLst>
              <a:path w="3771786" h="4349019">
                <a:moveTo>
                  <a:pt x="3771786" y="4349019"/>
                </a:moveTo>
                <a:lnTo>
                  <a:pt x="0" y="4349019"/>
                </a:lnTo>
                <a:lnTo>
                  <a:pt x="0" y="0"/>
                </a:lnTo>
                <a:lnTo>
                  <a:pt x="3771786" y="0"/>
                </a:lnTo>
                <a:lnTo>
                  <a:pt x="3771786" y="434901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130309">
            <a:off x="-2041064" y="322095"/>
            <a:ext cx="3771786" cy="4349019"/>
          </a:xfrm>
          <a:custGeom>
            <a:avLst/>
            <a:gdLst/>
            <a:ahLst/>
            <a:cxnLst/>
            <a:rect l="l" t="t" r="r" b="b"/>
            <a:pathLst>
              <a:path w="3771786" h="4349019">
                <a:moveTo>
                  <a:pt x="0" y="0"/>
                </a:moveTo>
                <a:lnTo>
                  <a:pt x="3771786" y="0"/>
                </a:lnTo>
                <a:lnTo>
                  <a:pt x="3771786" y="4349019"/>
                </a:lnTo>
                <a:lnTo>
                  <a:pt x="0" y="43490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545883" y="940043"/>
            <a:ext cx="1096152" cy="1096152"/>
          </a:xfrm>
          <a:custGeom>
            <a:avLst/>
            <a:gdLst/>
            <a:ahLst/>
            <a:cxnLst/>
            <a:rect l="l" t="t" r="r" b="b"/>
            <a:pathLst>
              <a:path w="1096152" h="1096152">
                <a:moveTo>
                  <a:pt x="0" y="0"/>
                </a:moveTo>
                <a:lnTo>
                  <a:pt x="1096152" y="0"/>
                </a:lnTo>
                <a:lnTo>
                  <a:pt x="1096152" y="1096153"/>
                </a:lnTo>
                <a:lnTo>
                  <a:pt x="0" y="109615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45965" y="8250804"/>
            <a:ext cx="1096152" cy="1096152"/>
          </a:xfrm>
          <a:custGeom>
            <a:avLst/>
            <a:gdLst/>
            <a:ahLst/>
            <a:cxnLst/>
            <a:rect l="l" t="t" r="r" b="b"/>
            <a:pathLst>
              <a:path w="1096152" h="1096152">
                <a:moveTo>
                  <a:pt x="0" y="0"/>
                </a:moveTo>
                <a:lnTo>
                  <a:pt x="1096152" y="0"/>
                </a:lnTo>
                <a:lnTo>
                  <a:pt x="1096152" y="1096153"/>
                </a:lnTo>
                <a:lnTo>
                  <a:pt x="0" y="109615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697458" y="2480126"/>
            <a:ext cx="659557" cy="659557"/>
          </a:xfrm>
          <a:custGeom>
            <a:avLst/>
            <a:gdLst/>
            <a:ahLst/>
            <a:cxnLst/>
            <a:rect l="l" t="t" r="r" b="b"/>
            <a:pathLst>
              <a:path w="659557" h="659557">
                <a:moveTo>
                  <a:pt x="0" y="0"/>
                </a:moveTo>
                <a:lnTo>
                  <a:pt x="659558" y="0"/>
                </a:lnTo>
                <a:lnTo>
                  <a:pt x="659558" y="659557"/>
                </a:lnTo>
                <a:lnTo>
                  <a:pt x="0" y="659557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30984" y="7147317"/>
            <a:ext cx="659557" cy="659557"/>
          </a:xfrm>
          <a:custGeom>
            <a:avLst/>
            <a:gdLst/>
            <a:ahLst/>
            <a:cxnLst/>
            <a:rect l="l" t="t" r="r" b="b"/>
            <a:pathLst>
              <a:path w="659557" h="659557">
                <a:moveTo>
                  <a:pt x="0" y="0"/>
                </a:moveTo>
                <a:lnTo>
                  <a:pt x="659558" y="0"/>
                </a:lnTo>
                <a:lnTo>
                  <a:pt x="659558" y="659557"/>
                </a:lnTo>
                <a:lnTo>
                  <a:pt x="0" y="659557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29972" y="4028078"/>
            <a:ext cx="8923309" cy="5933161"/>
          </a:xfrm>
          <a:custGeom>
            <a:avLst/>
            <a:gdLst/>
            <a:ahLst/>
            <a:cxnLst/>
            <a:rect l="l" t="t" r="r" b="b"/>
            <a:pathLst>
              <a:path w="8923309" h="5933161">
                <a:moveTo>
                  <a:pt x="0" y="0"/>
                </a:moveTo>
                <a:lnTo>
                  <a:pt x="8923310" y="0"/>
                </a:lnTo>
                <a:lnTo>
                  <a:pt x="8923310" y="5933161"/>
                </a:lnTo>
                <a:lnTo>
                  <a:pt x="0" y="593316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0075" r="-6573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077862" y="4046849"/>
            <a:ext cx="9030589" cy="5895620"/>
          </a:xfrm>
          <a:custGeom>
            <a:avLst/>
            <a:gdLst/>
            <a:ahLst/>
            <a:cxnLst/>
            <a:rect l="l" t="t" r="r" b="b"/>
            <a:pathLst>
              <a:path w="9030589" h="5895620">
                <a:moveTo>
                  <a:pt x="0" y="0"/>
                </a:moveTo>
                <a:lnTo>
                  <a:pt x="9030589" y="0"/>
                </a:lnTo>
                <a:lnTo>
                  <a:pt x="9030589" y="5895619"/>
                </a:lnTo>
                <a:lnTo>
                  <a:pt x="0" y="589561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780" r="-30010" b="-13552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042465" y="250508"/>
            <a:ext cx="14503418" cy="32244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Tο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 κα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τάστημ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α WeFood στοχεύει στην καταπολέμηση της σπατάλης τροφίμων στη Δανία, δημιουργώντας μια αγορά για τα ληγμένα τρόφιμα και τα αγαθά με φθαρμένες συσκευασίες. Τα π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ροϊόντ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α αυτά πωλούνται σε χαμηλές τιμές, αντί να καταλήγουν στα σκουπίδια.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7A3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4FAC37B2-83BD-DEE9-1D27-693350758D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9629A446-CD0E-4992-F991-9846239036CB}"/>
              </a:ext>
            </a:extLst>
          </p:cNvPr>
          <p:cNvSpPr/>
          <p:nvPr/>
        </p:nvSpPr>
        <p:spPr>
          <a:xfrm rot="5130309" flipH="1" flipV="1">
            <a:off x="16557278" y="5615886"/>
            <a:ext cx="3771786" cy="4349019"/>
          </a:xfrm>
          <a:custGeom>
            <a:avLst/>
            <a:gdLst/>
            <a:ahLst/>
            <a:cxnLst/>
            <a:rect l="l" t="t" r="r" b="b"/>
            <a:pathLst>
              <a:path w="3771786" h="4349019">
                <a:moveTo>
                  <a:pt x="3771786" y="4349019"/>
                </a:moveTo>
                <a:lnTo>
                  <a:pt x="0" y="4349019"/>
                </a:lnTo>
                <a:lnTo>
                  <a:pt x="0" y="0"/>
                </a:lnTo>
                <a:lnTo>
                  <a:pt x="3771786" y="0"/>
                </a:lnTo>
                <a:lnTo>
                  <a:pt x="3771786" y="434901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xmlns="" id="{4833EED4-3A9A-1451-C418-560C69050FBB}"/>
              </a:ext>
            </a:extLst>
          </p:cNvPr>
          <p:cNvSpPr/>
          <p:nvPr/>
        </p:nvSpPr>
        <p:spPr>
          <a:xfrm rot="5130309">
            <a:off x="-2041064" y="322095"/>
            <a:ext cx="3771786" cy="4349019"/>
          </a:xfrm>
          <a:custGeom>
            <a:avLst/>
            <a:gdLst/>
            <a:ahLst/>
            <a:cxnLst/>
            <a:rect l="l" t="t" r="r" b="b"/>
            <a:pathLst>
              <a:path w="3771786" h="4349019">
                <a:moveTo>
                  <a:pt x="0" y="0"/>
                </a:moveTo>
                <a:lnTo>
                  <a:pt x="3771786" y="0"/>
                </a:lnTo>
                <a:lnTo>
                  <a:pt x="3771786" y="4349019"/>
                </a:lnTo>
                <a:lnTo>
                  <a:pt x="0" y="43490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xmlns="" id="{CA95786A-B4D7-6E16-E229-96F56E16699B}"/>
              </a:ext>
            </a:extLst>
          </p:cNvPr>
          <p:cNvSpPr/>
          <p:nvPr/>
        </p:nvSpPr>
        <p:spPr>
          <a:xfrm>
            <a:off x="15545883" y="940043"/>
            <a:ext cx="1096152" cy="1096152"/>
          </a:xfrm>
          <a:custGeom>
            <a:avLst/>
            <a:gdLst/>
            <a:ahLst/>
            <a:cxnLst/>
            <a:rect l="l" t="t" r="r" b="b"/>
            <a:pathLst>
              <a:path w="1096152" h="1096152">
                <a:moveTo>
                  <a:pt x="0" y="0"/>
                </a:moveTo>
                <a:lnTo>
                  <a:pt x="1096152" y="0"/>
                </a:lnTo>
                <a:lnTo>
                  <a:pt x="1096152" y="1096153"/>
                </a:lnTo>
                <a:lnTo>
                  <a:pt x="0" y="109615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xmlns="" id="{A2C4260A-6C6F-215A-0433-B2632E081713}"/>
              </a:ext>
            </a:extLst>
          </p:cNvPr>
          <p:cNvSpPr/>
          <p:nvPr/>
        </p:nvSpPr>
        <p:spPr>
          <a:xfrm>
            <a:off x="1645965" y="8250804"/>
            <a:ext cx="1096152" cy="1096152"/>
          </a:xfrm>
          <a:custGeom>
            <a:avLst/>
            <a:gdLst/>
            <a:ahLst/>
            <a:cxnLst/>
            <a:rect l="l" t="t" r="r" b="b"/>
            <a:pathLst>
              <a:path w="1096152" h="1096152">
                <a:moveTo>
                  <a:pt x="0" y="0"/>
                </a:moveTo>
                <a:lnTo>
                  <a:pt x="1096152" y="0"/>
                </a:lnTo>
                <a:lnTo>
                  <a:pt x="1096152" y="1096153"/>
                </a:lnTo>
                <a:lnTo>
                  <a:pt x="0" y="109615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xmlns="" id="{08CB3761-8B14-40B1-DD8A-063B4D40F066}"/>
              </a:ext>
            </a:extLst>
          </p:cNvPr>
          <p:cNvSpPr/>
          <p:nvPr/>
        </p:nvSpPr>
        <p:spPr>
          <a:xfrm>
            <a:off x="16697458" y="2480126"/>
            <a:ext cx="659557" cy="659557"/>
          </a:xfrm>
          <a:custGeom>
            <a:avLst/>
            <a:gdLst/>
            <a:ahLst/>
            <a:cxnLst/>
            <a:rect l="l" t="t" r="r" b="b"/>
            <a:pathLst>
              <a:path w="659557" h="659557">
                <a:moveTo>
                  <a:pt x="0" y="0"/>
                </a:moveTo>
                <a:lnTo>
                  <a:pt x="659558" y="0"/>
                </a:lnTo>
                <a:lnTo>
                  <a:pt x="659558" y="659557"/>
                </a:lnTo>
                <a:lnTo>
                  <a:pt x="0" y="659557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xmlns="" id="{6EB1EC04-2B6C-75DA-53CC-117EECAAD5EB}"/>
              </a:ext>
            </a:extLst>
          </p:cNvPr>
          <p:cNvSpPr/>
          <p:nvPr/>
        </p:nvSpPr>
        <p:spPr>
          <a:xfrm>
            <a:off x="930984" y="7147317"/>
            <a:ext cx="659557" cy="659557"/>
          </a:xfrm>
          <a:custGeom>
            <a:avLst/>
            <a:gdLst/>
            <a:ahLst/>
            <a:cxnLst/>
            <a:rect l="l" t="t" r="r" b="b"/>
            <a:pathLst>
              <a:path w="659557" h="659557">
                <a:moveTo>
                  <a:pt x="0" y="0"/>
                </a:moveTo>
                <a:lnTo>
                  <a:pt x="659558" y="0"/>
                </a:lnTo>
                <a:lnTo>
                  <a:pt x="659558" y="659557"/>
                </a:lnTo>
                <a:lnTo>
                  <a:pt x="0" y="659557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A6535BD-114B-3591-F226-886FD64617D7}"/>
              </a:ext>
            </a:extLst>
          </p:cNvPr>
          <p:cNvSpPr txBox="1"/>
          <p:nvPr/>
        </p:nvSpPr>
        <p:spPr>
          <a:xfrm>
            <a:off x="2057400" y="446096"/>
            <a:ext cx="13639800" cy="41477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360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Flow</a:t>
            </a:r>
            <a:r>
              <a:rPr lang="el-GR" sz="36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360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Coffee</a:t>
            </a:r>
            <a:r>
              <a:rPr lang="el-GR" sz="36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360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Store</a:t>
            </a:r>
            <a:r>
              <a:rPr lang="el-GR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l-GR" sz="36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Επιχείρηση Καφέ (Καρδίτσα) στοχεύει στην ολοκληρωμένη βιώσιμη διαχείριση των προϊόντων καφέ και σε συνεργασία με την </a:t>
            </a:r>
            <a:r>
              <a:rPr lang="el-GR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Ενεργειακή Κοινότητα</a:t>
            </a:r>
            <a:r>
              <a:rPr lang="el-GR" sz="36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Καρδίτσας μετατρέπει τα υπολείμματα καφέ σε </a:t>
            </a:r>
            <a:r>
              <a:rPr lang="el-GR" sz="360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pellet</a:t>
            </a:r>
            <a:r>
              <a:rPr lang="el-GR" sz="36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που χρησιμοποιούνται στη δωρεάν θέρμανση των  σχολείων της πόλης.</a:t>
            </a:r>
            <a:endParaRPr lang="el-GR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Εικόνα 14">
            <a:extLst>
              <a:ext uri="{FF2B5EF4-FFF2-40B4-BE49-F238E27FC236}">
                <a16:creationId xmlns:a16="http://schemas.microsoft.com/office/drawing/2014/main" xmlns="" id="{2E475F5D-B356-14E2-F5AA-2E80A8ECC3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688" y="5857880"/>
            <a:ext cx="3453925" cy="2810949"/>
          </a:xfrm>
          <a:prstGeom prst="rect">
            <a:avLst/>
          </a:prstGeom>
        </p:spPr>
      </p:pic>
      <p:pic>
        <p:nvPicPr>
          <p:cNvPr id="16" name="Εικόνα 15">
            <a:extLst>
              <a:ext uri="{FF2B5EF4-FFF2-40B4-BE49-F238E27FC236}">
                <a16:creationId xmlns:a16="http://schemas.microsoft.com/office/drawing/2014/main" xmlns="" id="{A8E04021-6DA0-C6C0-AA74-E5B00E8F9F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57654" y="5857880"/>
            <a:ext cx="3733800" cy="2810949"/>
          </a:xfrm>
          <a:prstGeom prst="rect">
            <a:avLst/>
          </a:prstGeom>
        </p:spPr>
      </p:pic>
      <p:pic>
        <p:nvPicPr>
          <p:cNvPr id="17" name="Εικόνα 16">
            <a:extLst>
              <a:ext uri="{FF2B5EF4-FFF2-40B4-BE49-F238E27FC236}">
                <a16:creationId xmlns:a16="http://schemas.microsoft.com/office/drawing/2014/main" xmlns="" id="{194B63EE-51D6-E6B7-233D-9DE4CF584D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01124" y="5857880"/>
            <a:ext cx="3962400" cy="2810949"/>
          </a:xfrm>
          <a:prstGeom prst="rect">
            <a:avLst/>
          </a:prstGeom>
        </p:spPr>
      </p:pic>
      <p:pic>
        <p:nvPicPr>
          <p:cNvPr id="18" name="Εικόνα 17">
            <a:extLst>
              <a:ext uri="{FF2B5EF4-FFF2-40B4-BE49-F238E27FC236}">
                <a16:creationId xmlns:a16="http://schemas.microsoft.com/office/drawing/2014/main" xmlns="" id="{2A5EF7A4-F357-AC62-068A-9662DE84972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787470" y="5857880"/>
            <a:ext cx="3962399" cy="281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178244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7A3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B1E56772-2E0F-BD70-D3CC-E390C90CD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512892F6-283D-9668-C1B3-36AD43868186}"/>
              </a:ext>
            </a:extLst>
          </p:cNvPr>
          <p:cNvSpPr/>
          <p:nvPr/>
        </p:nvSpPr>
        <p:spPr>
          <a:xfrm rot="5130309" flipH="1" flipV="1">
            <a:off x="16557278" y="5615886"/>
            <a:ext cx="3771786" cy="4349019"/>
          </a:xfrm>
          <a:custGeom>
            <a:avLst/>
            <a:gdLst/>
            <a:ahLst/>
            <a:cxnLst/>
            <a:rect l="l" t="t" r="r" b="b"/>
            <a:pathLst>
              <a:path w="3771786" h="4349019">
                <a:moveTo>
                  <a:pt x="3771786" y="4349019"/>
                </a:moveTo>
                <a:lnTo>
                  <a:pt x="0" y="4349019"/>
                </a:lnTo>
                <a:lnTo>
                  <a:pt x="0" y="0"/>
                </a:lnTo>
                <a:lnTo>
                  <a:pt x="3771786" y="0"/>
                </a:lnTo>
                <a:lnTo>
                  <a:pt x="3771786" y="434901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xmlns="" id="{76D92A21-AD87-67FB-0D13-750627DF0282}"/>
              </a:ext>
            </a:extLst>
          </p:cNvPr>
          <p:cNvSpPr/>
          <p:nvPr/>
        </p:nvSpPr>
        <p:spPr>
          <a:xfrm rot="5130309">
            <a:off x="-2041064" y="322095"/>
            <a:ext cx="3771786" cy="4349019"/>
          </a:xfrm>
          <a:custGeom>
            <a:avLst/>
            <a:gdLst/>
            <a:ahLst/>
            <a:cxnLst/>
            <a:rect l="l" t="t" r="r" b="b"/>
            <a:pathLst>
              <a:path w="3771786" h="4349019">
                <a:moveTo>
                  <a:pt x="0" y="0"/>
                </a:moveTo>
                <a:lnTo>
                  <a:pt x="3771786" y="0"/>
                </a:lnTo>
                <a:lnTo>
                  <a:pt x="3771786" y="4349019"/>
                </a:lnTo>
                <a:lnTo>
                  <a:pt x="0" y="43490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xmlns="" id="{C138FEF7-F633-110E-6A16-3EAAE898A02D}"/>
              </a:ext>
            </a:extLst>
          </p:cNvPr>
          <p:cNvSpPr/>
          <p:nvPr/>
        </p:nvSpPr>
        <p:spPr>
          <a:xfrm>
            <a:off x="15545883" y="940043"/>
            <a:ext cx="1096152" cy="1096152"/>
          </a:xfrm>
          <a:custGeom>
            <a:avLst/>
            <a:gdLst/>
            <a:ahLst/>
            <a:cxnLst/>
            <a:rect l="l" t="t" r="r" b="b"/>
            <a:pathLst>
              <a:path w="1096152" h="1096152">
                <a:moveTo>
                  <a:pt x="0" y="0"/>
                </a:moveTo>
                <a:lnTo>
                  <a:pt x="1096152" y="0"/>
                </a:lnTo>
                <a:lnTo>
                  <a:pt x="1096152" y="1096153"/>
                </a:lnTo>
                <a:lnTo>
                  <a:pt x="0" y="109615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xmlns="" id="{6743B63A-6B13-AC6F-1314-5890348890FC}"/>
              </a:ext>
            </a:extLst>
          </p:cNvPr>
          <p:cNvSpPr/>
          <p:nvPr/>
        </p:nvSpPr>
        <p:spPr>
          <a:xfrm>
            <a:off x="1645965" y="8250804"/>
            <a:ext cx="1096152" cy="1096152"/>
          </a:xfrm>
          <a:custGeom>
            <a:avLst/>
            <a:gdLst/>
            <a:ahLst/>
            <a:cxnLst/>
            <a:rect l="l" t="t" r="r" b="b"/>
            <a:pathLst>
              <a:path w="1096152" h="1096152">
                <a:moveTo>
                  <a:pt x="0" y="0"/>
                </a:moveTo>
                <a:lnTo>
                  <a:pt x="1096152" y="0"/>
                </a:lnTo>
                <a:lnTo>
                  <a:pt x="1096152" y="1096153"/>
                </a:lnTo>
                <a:lnTo>
                  <a:pt x="0" y="109615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xmlns="" id="{D5995D08-5511-A9AD-CD25-EDFA2363681A}"/>
              </a:ext>
            </a:extLst>
          </p:cNvPr>
          <p:cNvSpPr/>
          <p:nvPr/>
        </p:nvSpPr>
        <p:spPr>
          <a:xfrm>
            <a:off x="16697458" y="2480126"/>
            <a:ext cx="659557" cy="659557"/>
          </a:xfrm>
          <a:custGeom>
            <a:avLst/>
            <a:gdLst/>
            <a:ahLst/>
            <a:cxnLst/>
            <a:rect l="l" t="t" r="r" b="b"/>
            <a:pathLst>
              <a:path w="659557" h="659557">
                <a:moveTo>
                  <a:pt x="0" y="0"/>
                </a:moveTo>
                <a:lnTo>
                  <a:pt x="659558" y="0"/>
                </a:lnTo>
                <a:lnTo>
                  <a:pt x="659558" y="659557"/>
                </a:lnTo>
                <a:lnTo>
                  <a:pt x="0" y="659557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xmlns="" id="{198B819A-36DC-FCDA-0A85-BFFAEA674DFF}"/>
              </a:ext>
            </a:extLst>
          </p:cNvPr>
          <p:cNvSpPr/>
          <p:nvPr/>
        </p:nvSpPr>
        <p:spPr>
          <a:xfrm>
            <a:off x="930984" y="7147317"/>
            <a:ext cx="659557" cy="659557"/>
          </a:xfrm>
          <a:custGeom>
            <a:avLst/>
            <a:gdLst/>
            <a:ahLst/>
            <a:cxnLst/>
            <a:rect l="l" t="t" r="r" b="b"/>
            <a:pathLst>
              <a:path w="659557" h="659557">
                <a:moveTo>
                  <a:pt x="0" y="0"/>
                </a:moveTo>
                <a:lnTo>
                  <a:pt x="659558" y="0"/>
                </a:lnTo>
                <a:lnTo>
                  <a:pt x="659558" y="659557"/>
                </a:lnTo>
                <a:lnTo>
                  <a:pt x="0" y="659557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C21DCE4-8D44-1E54-6C50-028D5FF1B1E8}"/>
              </a:ext>
            </a:extLst>
          </p:cNvPr>
          <p:cNvSpPr txBox="1"/>
          <p:nvPr/>
        </p:nvSpPr>
        <p:spPr>
          <a:xfrm>
            <a:off x="533400" y="108226"/>
            <a:ext cx="13030200" cy="2219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32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Kallichoron</a:t>
            </a:r>
            <a:r>
              <a:rPr lang="el-GR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32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Art</a:t>
            </a:r>
            <a:r>
              <a:rPr lang="el-GR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32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Boutique</a:t>
            </a:r>
            <a:r>
              <a:rPr lang="el-GR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32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Hotel</a:t>
            </a:r>
            <a:r>
              <a:rPr lang="el-GR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l-GR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Επιχείρηση Φιλοξενίας (Αστυπάλαια),</a:t>
            </a:r>
            <a:r>
              <a:rPr lang="el-GR" sz="32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χρησιμοποιεί </a:t>
            </a:r>
            <a:r>
              <a:rPr lang="el-GR" sz="32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βιώσιμες πρακτικές Πρόληψης Αποβλήτων Τροφίμων.</a:t>
            </a:r>
            <a:endParaRPr lang="el-GR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77EA502-51B1-C0DF-7F7D-4D8647F59D69}"/>
              </a:ext>
            </a:extLst>
          </p:cNvPr>
          <p:cNvSpPr txBox="1"/>
          <p:nvPr/>
        </p:nvSpPr>
        <p:spPr>
          <a:xfrm>
            <a:off x="304801" y="2733830"/>
            <a:ext cx="9296400" cy="71198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4875"/>
              </a:lnSpc>
              <a:spcAft>
                <a:spcPts val="1500"/>
              </a:spcAft>
            </a:pPr>
            <a:r>
              <a:rPr lang="el-GR" sz="24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Πράσινες Ενέργειες</a:t>
            </a:r>
          </a:p>
          <a:p>
            <a:pPr algn="just">
              <a:spcAft>
                <a:spcPts val="375"/>
              </a:spcAft>
            </a:pPr>
            <a:r>
              <a:rPr lang="el-GR" sz="24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Καταγραφή &amp; περιορισμός κατανάλωσης ενέργειας &amp; νερού</a:t>
            </a:r>
          </a:p>
          <a:p>
            <a:pPr algn="just">
              <a:spcAft>
                <a:spcPts val="375"/>
              </a:spcAft>
            </a:pPr>
            <a:r>
              <a:rPr lang="el-GR" sz="24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Χρήση προϊόντων φιλικών προς το περιβάλλον</a:t>
            </a:r>
          </a:p>
          <a:p>
            <a:pPr algn="just">
              <a:spcAft>
                <a:spcPts val="375"/>
              </a:spcAft>
            </a:pPr>
            <a:r>
              <a:rPr lang="el-GR" sz="24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Ηλιακή ενέργεια για θέρμανση νερού</a:t>
            </a:r>
          </a:p>
          <a:p>
            <a:pPr algn="just">
              <a:spcAft>
                <a:spcPts val="375"/>
              </a:spcAft>
            </a:pPr>
            <a:r>
              <a:rPr lang="el-GR" sz="24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Λαμπτήρες LED</a:t>
            </a:r>
          </a:p>
          <a:p>
            <a:pPr algn="just">
              <a:spcAft>
                <a:spcPts val="375"/>
              </a:spcAft>
            </a:pPr>
            <a:r>
              <a:rPr lang="el-GR" sz="24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Μαγνητική κάρτα δωματίων</a:t>
            </a:r>
          </a:p>
          <a:p>
            <a:pPr algn="just">
              <a:spcAft>
                <a:spcPts val="375"/>
              </a:spcAft>
            </a:pPr>
            <a:r>
              <a:rPr lang="el-GR" sz="24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Πρόγραμμα ελεγχόμενης αλλαγής λινών &amp; πετσετών</a:t>
            </a:r>
          </a:p>
          <a:p>
            <a:pPr algn="just">
              <a:spcAft>
                <a:spcPts val="375"/>
              </a:spcAft>
            </a:pPr>
            <a:r>
              <a:rPr lang="el-GR" sz="24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Προσωποποιημένη υπηρεσία πρωινού αντί μπουφέ</a:t>
            </a:r>
          </a:p>
          <a:p>
            <a:pPr algn="just">
              <a:spcAft>
                <a:spcPts val="375"/>
              </a:spcAft>
            </a:pPr>
            <a:r>
              <a:rPr lang="el-GR" sz="24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Έμφαση στα τοπικά και ελληνικά προϊόντα και πρώτες ύλες</a:t>
            </a:r>
          </a:p>
          <a:p>
            <a:pPr algn="just">
              <a:spcAft>
                <a:spcPts val="375"/>
              </a:spcAft>
            </a:pPr>
            <a:r>
              <a:rPr lang="el-GR" sz="24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Κυκλική διαχείριση οργανικών απορριμμάτων στην κουζίνα</a:t>
            </a:r>
          </a:p>
          <a:p>
            <a:pPr algn="just">
              <a:spcAft>
                <a:spcPts val="375"/>
              </a:spcAft>
            </a:pPr>
            <a:r>
              <a:rPr lang="el-GR" sz="24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Αντικατάσταση πλαστικών μιας χρήσης με βιοδιασπώμενα είδη</a:t>
            </a:r>
          </a:p>
          <a:p>
            <a:pPr algn="just">
              <a:spcAft>
                <a:spcPts val="375"/>
              </a:spcAft>
            </a:pPr>
            <a:r>
              <a:rPr lang="el-GR" sz="24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Digital</a:t>
            </a:r>
            <a:r>
              <a:rPr lang="el-GR" sz="24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guest</a:t>
            </a:r>
            <a:r>
              <a:rPr lang="el-GR" sz="24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directory</a:t>
            </a:r>
            <a:r>
              <a:rPr lang="el-GR" sz="24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tablets</a:t>
            </a:r>
            <a:r>
              <a:rPr lang="el-GR" sz="24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στα δωμάτια</a:t>
            </a:r>
          </a:p>
          <a:p>
            <a:pPr algn="just">
              <a:spcAft>
                <a:spcPts val="375"/>
              </a:spcAft>
            </a:pPr>
            <a:r>
              <a:rPr lang="el-GR" sz="24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Ελαχιστοποίηση εκτυπώσεων, </a:t>
            </a:r>
            <a:r>
              <a:rPr lang="el-GR" sz="24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paperless</a:t>
            </a:r>
            <a:r>
              <a:rPr lang="el-GR" sz="24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office</a:t>
            </a:r>
            <a:endParaRPr lang="el-GR" sz="2400" b="0" i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375"/>
              </a:spcAft>
            </a:pPr>
            <a:r>
              <a:rPr lang="el-GR" sz="24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Δανειστική βιβλιοθήκη</a:t>
            </a:r>
          </a:p>
          <a:p>
            <a:pPr algn="just">
              <a:spcAft>
                <a:spcPts val="375"/>
              </a:spcAft>
            </a:pPr>
            <a:r>
              <a:rPr lang="el-GR" sz="24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Ενοικίαση ποδηλάτων και ενθάρρυνση μετακίνησης με φιλικούς προς το περιβάλλον τρόπους</a:t>
            </a:r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xmlns="" id="{1C21DDC9-AE00-176C-A70E-FE9ACF98E086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820399" y="2104091"/>
            <a:ext cx="6762841" cy="3422496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xmlns="" id="{64D01C49-04D0-C35D-B2AB-32BB1B5F44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20400" y="6160582"/>
            <a:ext cx="6762841" cy="368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691994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7A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3193621" y="8071233"/>
            <a:ext cx="4301195" cy="4431535"/>
          </a:xfrm>
          <a:custGeom>
            <a:avLst/>
            <a:gdLst/>
            <a:ahLst/>
            <a:cxnLst/>
            <a:rect l="l" t="t" r="r" b="b"/>
            <a:pathLst>
              <a:path w="4301195" h="4431535">
                <a:moveTo>
                  <a:pt x="4301195" y="0"/>
                </a:moveTo>
                <a:lnTo>
                  <a:pt x="0" y="0"/>
                </a:lnTo>
                <a:lnTo>
                  <a:pt x="0" y="4431534"/>
                </a:lnTo>
                <a:lnTo>
                  <a:pt x="4301195" y="4431534"/>
                </a:lnTo>
                <a:lnTo>
                  <a:pt x="4301195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793184" y="-2215767"/>
            <a:ext cx="4301195" cy="4431535"/>
          </a:xfrm>
          <a:custGeom>
            <a:avLst/>
            <a:gdLst/>
            <a:ahLst/>
            <a:cxnLst/>
            <a:rect l="l" t="t" r="r" b="b"/>
            <a:pathLst>
              <a:path w="4301195" h="4431535">
                <a:moveTo>
                  <a:pt x="4301195" y="0"/>
                </a:moveTo>
                <a:lnTo>
                  <a:pt x="0" y="0"/>
                </a:lnTo>
                <a:lnTo>
                  <a:pt x="0" y="4431534"/>
                </a:lnTo>
                <a:lnTo>
                  <a:pt x="4301195" y="4431534"/>
                </a:lnTo>
                <a:lnTo>
                  <a:pt x="4301195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155004" y="2920155"/>
            <a:ext cx="9977992" cy="1803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05"/>
              </a:lnSpc>
            </a:pPr>
            <a:r>
              <a:rPr lang="en-US" sz="13305">
                <a:solidFill>
                  <a:srgbClr val="FFDE59"/>
                </a:solidFill>
                <a:latin typeface="Pluma Bold"/>
                <a:ea typeface="Pluma Bold"/>
                <a:cs typeface="Pluma Bold"/>
                <a:sym typeface="Pluma Bold"/>
              </a:rPr>
              <a:t>Conclusion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856598" y="7323954"/>
            <a:ext cx="6574803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000">
                <a:solidFill>
                  <a:srgbClr val="FFFFFF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Together, we can make a difference and pave the way to a sustainable future.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555188" y="5628301"/>
            <a:ext cx="4188628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000">
                <a:solidFill>
                  <a:srgbClr val="FFFFFF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Zero Waste is achievable with small daily changes.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544184" y="5628301"/>
            <a:ext cx="4188628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000">
                <a:solidFill>
                  <a:srgbClr val="FFFFFF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Encourage others to adopt waste-reducing habits.</a:t>
            </a:r>
          </a:p>
        </p:txBody>
      </p:sp>
      <p:sp>
        <p:nvSpPr>
          <p:cNvPr id="8" name="Freeform 8"/>
          <p:cNvSpPr/>
          <p:nvPr/>
        </p:nvSpPr>
        <p:spPr>
          <a:xfrm rot="-2512595">
            <a:off x="2179982" y="8073358"/>
            <a:ext cx="2079610" cy="2475726"/>
          </a:xfrm>
          <a:custGeom>
            <a:avLst/>
            <a:gdLst/>
            <a:ahLst/>
            <a:cxnLst/>
            <a:rect l="l" t="t" r="r" b="b"/>
            <a:pathLst>
              <a:path w="2079610" h="2475726">
                <a:moveTo>
                  <a:pt x="0" y="0"/>
                </a:moveTo>
                <a:lnTo>
                  <a:pt x="2079610" y="0"/>
                </a:lnTo>
                <a:lnTo>
                  <a:pt x="2079610" y="2475727"/>
                </a:lnTo>
                <a:lnTo>
                  <a:pt x="0" y="24757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883758">
            <a:off x="14730888" y="-154144"/>
            <a:ext cx="2079610" cy="2475726"/>
          </a:xfrm>
          <a:custGeom>
            <a:avLst/>
            <a:gdLst/>
            <a:ahLst/>
            <a:cxnLst/>
            <a:rect l="l" t="t" r="r" b="b"/>
            <a:pathLst>
              <a:path w="2079610" h="2475726">
                <a:moveTo>
                  <a:pt x="0" y="0"/>
                </a:moveTo>
                <a:lnTo>
                  <a:pt x="2079610" y="0"/>
                </a:lnTo>
                <a:lnTo>
                  <a:pt x="2079610" y="2475726"/>
                </a:lnTo>
                <a:lnTo>
                  <a:pt x="0" y="24757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213903">
            <a:off x="16722374" y="4983210"/>
            <a:ext cx="2369116" cy="3960528"/>
          </a:xfrm>
          <a:custGeom>
            <a:avLst/>
            <a:gdLst/>
            <a:ahLst/>
            <a:cxnLst/>
            <a:rect l="l" t="t" r="r" b="b"/>
            <a:pathLst>
              <a:path w="2369116" h="3960528">
                <a:moveTo>
                  <a:pt x="0" y="0"/>
                </a:moveTo>
                <a:lnTo>
                  <a:pt x="2369116" y="0"/>
                </a:lnTo>
                <a:lnTo>
                  <a:pt x="2369116" y="3960528"/>
                </a:lnTo>
                <a:lnTo>
                  <a:pt x="0" y="3960528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447047">
            <a:off x="28734" y="1898689"/>
            <a:ext cx="1999931" cy="3607876"/>
          </a:xfrm>
          <a:custGeom>
            <a:avLst/>
            <a:gdLst/>
            <a:ahLst/>
            <a:cxnLst/>
            <a:rect l="l" t="t" r="r" b="b"/>
            <a:pathLst>
              <a:path w="1999931" h="3607876">
                <a:moveTo>
                  <a:pt x="0" y="0"/>
                </a:moveTo>
                <a:lnTo>
                  <a:pt x="1999932" y="0"/>
                </a:lnTo>
                <a:lnTo>
                  <a:pt x="1999932" y="3607876"/>
                </a:lnTo>
                <a:lnTo>
                  <a:pt x="0" y="3607876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47112" y="5362088"/>
            <a:ext cx="1778177" cy="1771711"/>
          </a:xfrm>
          <a:custGeom>
            <a:avLst/>
            <a:gdLst/>
            <a:ahLst/>
            <a:cxnLst/>
            <a:rect l="l" t="t" r="r" b="b"/>
            <a:pathLst>
              <a:path w="1778177" h="1771711">
                <a:moveTo>
                  <a:pt x="0" y="0"/>
                </a:moveTo>
                <a:lnTo>
                  <a:pt x="1778177" y="0"/>
                </a:lnTo>
                <a:lnTo>
                  <a:pt x="1778177" y="1771711"/>
                </a:lnTo>
                <a:lnTo>
                  <a:pt x="0" y="1771711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162711" y="3153201"/>
            <a:ext cx="1778177" cy="1771711"/>
          </a:xfrm>
          <a:custGeom>
            <a:avLst/>
            <a:gdLst/>
            <a:ahLst/>
            <a:cxnLst/>
            <a:rect l="l" t="t" r="r" b="b"/>
            <a:pathLst>
              <a:path w="1778177" h="1771711">
                <a:moveTo>
                  <a:pt x="0" y="0"/>
                </a:moveTo>
                <a:lnTo>
                  <a:pt x="1778177" y="0"/>
                </a:lnTo>
                <a:lnTo>
                  <a:pt x="1778177" y="1771711"/>
                </a:lnTo>
                <a:lnTo>
                  <a:pt x="0" y="1771711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7A3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C63A3DEE-8B5A-D545-FF49-0C6F1852D0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242B7ABD-E9DA-1CE3-E8C1-591064EE0B94}"/>
              </a:ext>
            </a:extLst>
          </p:cNvPr>
          <p:cNvSpPr/>
          <p:nvPr/>
        </p:nvSpPr>
        <p:spPr>
          <a:xfrm rot="2213903">
            <a:off x="16571338" y="6912389"/>
            <a:ext cx="2369116" cy="3960528"/>
          </a:xfrm>
          <a:custGeom>
            <a:avLst/>
            <a:gdLst/>
            <a:ahLst/>
            <a:cxnLst/>
            <a:rect l="l" t="t" r="r" b="b"/>
            <a:pathLst>
              <a:path w="2369116" h="3960528">
                <a:moveTo>
                  <a:pt x="0" y="0"/>
                </a:moveTo>
                <a:lnTo>
                  <a:pt x="2369115" y="0"/>
                </a:lnTo>
                <a:lnTo>
                  <a:pt x="2369115" y="3960528"/>
                </a:lnTo>
                <a:lnTo>
                  <a:pt x="0" y="396052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xmlns="" id="{DFDB436C-7889-ED5A-5E3D-467F15DB56A4}"/>
              </a:ext>
            </a:extLst>
          </p:cNvPr>
          <p:cNvSpPr/>
          <p:nvPr/>
        </p:nvSpPr>
        <p:spPr>
          <a:xfrm rot="-2102134">
            <a:off x="5782503" y="-298594"/>
            <a:ext cx="1862050" cy="3379959"/>
          </a:xfrm>
          <a:custGeom>
            <a:avLst/>
            <a:gdLst/>
            <a:ahLst/>
            <a:cxnLst/>
            <a:rect l="l" t="t" r="r" b="b"/>
            <a:pathLst>
              <a:path w="1862050" h="3379959">
                <a:moveTo>
                  <a:pt x="0" y="0"/>
                </a:moveTo>
                <a:lnTo>
                  <a:pt x="1862050" y="0"/>
                </a:lnTo>
                <a:lnTo>
                  <a:pt x="1862050" y="3379959"/>
                </a:lnTo>
                <a:lnTo>
                  <a:pt x="0" y="337995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xmlns="" id="{58477DC4-BF96-D431-DDBD-FF82E4DBC1C9}"/>
              </a:ext>
            </a:extLst>
          </p:cNvPr>
          <p:cNvSpPr/>
          <p:nvPr/>
        </p:nvSpPr>
        <p:spPr>
          <a:xfrm>
            <a:off x="1028700" y="8338197"/>
            <a:ext cx="3771786" cy="4349019"/>
          </a:xfrm>
          <a:custGeom>
            <a:avLst/>
            <a:gdLst/>
            <a:ahLst/>
            <a:cxnLst/>
            <a:rect l="l" t="t" r="r" b="b"/>
            <a:pathLst>
              <a:path w="3771786" h="4349019">
                <a:moveTo>
                  <a:pt x="0" y="0"/>
                </a:moveTo>
                <a:lnTo>
                  <a:pt x="3771786" y="0"/>
                </a:lnTo>
                <a:lnTo>
                  <a:pt x="3771786" y="4349020"/>
                </a:lnTo>
                <a:lnTo>
                  <a:pt x="0" y="43490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xmlns="" id="{2F895D4D-CE04-A30B-E4B5-5734501AB22A}"/>
              </a:ext>
            </a:extLst>
          </p:cNvPr>
          <p:cNvSpPr/>
          <p:nvPr/>
        </p:nvSpPr>
        <p:spPr>
          <a:xfrm flipH="1" flipV="1">
            <a:off x="6713528" y="-2400217"/>
            <a:ext cx="3771786" cy="4349019"/>
          </a:xfrm>
          <a:custGeom>
            <a:avLst/>
            <a:gdLst/>
            <a:ahLst/>
            <a:cxnLst/>
            <a:rect l="l" t="t" r="r" b="b"/>
            <a:pathLst>
              <a:path w="3771786" h="4349019">
                <a:moveTo>
                  <a:pt x="3771786" y="4349020"/>
                </a:moveTo>
                <a:lnTo>
                  <a:pt x="0" y="4349020"/>
                </a:lnTo>
                <a:lnTo>
                  <a:pt x="0" y="0"/>
                </a:lnTo>
                <a:lnTo>
                  <a:pt x="3771786" y="0"/>
                </a:lnTo>
                <a:lnTo>
                  <a:pt x="3771786" y="434902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xmlns="" id="{9243CD10-72E3-64B9-C95A-F42B1C7E196B}"/>
              </a:ext>
            </a:extLst>
          </p:cNvPr>
          <p:cNvSpPr/>
          <p:nvPr/>
        </p:nvSpPr>
        <p:spPr>
          <a:xfrm>
            <a:off x="16642637" y="1391386"/>
            <a:ext cx="3717271" cy="3703754"/>
          </a:xfrm>
          <a:custGeom>
            <a:avLst/>
            <a:gdLst/>
            <a:ahLst/>
            <a:cxnLst/>
            <a:rect l="l" t="t" r="r" b="b"/>
            <a:pathLst>
              <a:path w="3717271" h="3703754">
                <a:moveTo>
                  <a:pt x="0" y="0"/>
                </a:moveTo>
                <a:lnTo>
                  <a:pt x="3717271" y="0"/>
                </a:lnTo>
                <a:lnTo>
                  <a:pt x="3717271" y="3703753"/>
                </a:lnTo>
                <a:lnTo>
                  <a:pt x="0" y="37037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xmlns="" id="{25A1E7D6-64DC-96ED-BF82-A7857CC4F0A1}"/>
              </a:ext>
            </a:extLst>
          </p:cNvPr>
          <p:cNvSpPr/>
          <p:nvPr/>
        </p:nvSpPr>
        <p:spPr>
          <a:xfrm>
            <a:off x="-2071908" y="5191861"/>
            <a:ext cx="3717271" cy="3703754"/>
          </a:xfrm>
          <a:custGeom>
            <a:avLst/>
            <a:gdLst/>
            <a:ahLst/>
            <a:cxnLst/>
            <a:rect l="l" t="t" r="r" b="b"/>
            <a:pathLst>
              <a:path w="3717271" h="3703754">
                <a:moveTo>
                  <a:pt x="0" y="0"/>
                </a:moveTo>
                <a:lnTo>
                  <a:pt x="3717271" y="0"/>
                </a:lnTo>
                <a:lnTo>
                  <a:pt x="3717271" y="3703753"/>
                </a:lnTo>
                <a:lnTo>
                  <a:pt x="0" y="37037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xmlns="" id="{AA412651-F05D-254A-0DC2-0965142CC527}"/>
              </a:ext>
            </a:extLst>
          </p:cNvPr>
          <p:cNvSpPr/>
          <p:nvPr/>
        </p:nvSpPr>
        <p:spPr>
          <a:xfrm>
            <a:off x="1028700" y="2541504"/>
            <a:ext cx="5029317" cy="5029317"/>
          </a:xfrm>
          <a:custGeom>
            <a:avLst/>
            <a:gdLst/>
            <a:ahLst/>
            <a:cxnLst/>
            <a:rect l="l" t="t" r="r" b="b"/>
            <a:pathLst>
              <a:path w="5029317" h="5029317">
                <a:moveTo>
                  <a:pt x="0" y="0"/>
                </a:moveTo>
                <a:lnTo>
                  <a:pt x="5029317" y="0"/>
                </a:lnTo>
                <a:lnTo>
                  <a:pt x="5029317" y="5029316"/>
                </a:lnTo>
                <a:lnTo>
                  <a:pt x="0" y="502931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xmlns="" id="{088A9F12-319F-F76A-842D-CB43196DB797}"/>
              </a:ext>
            </a:extLst>
          </p:cNvPr>
          <p:cNvSpPr txBox="1"/>
          <p:nvPr/>
        </p:nvSpPr>
        <p:spPr>
          <a:xfrm>
            <a:off x="7143736" y="2071666"/>
            <a:ext cx="9497541" cy="64633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000" b="1" dirty="0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Η </a:t>
            </a:r>
            <a:r>
              <a:rPr lang="en-US" sz="40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σπατάλη</a:t>
            </a:r>
            <a:r>
              <a:rPr lang="en-US" sz="4000" b="1" dirty="0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τροφίμων</a:t>
            </a:r>
            <a:r>
              <a:rPr lang="en-US" sz="4000" b="1" dirty="0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μπορεί</a:t>
            </a:r>
            <a:r>
              <a:rPr lang="en-US" sz="4000" b="1" dirty="0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 να </a:t>
            </a:r>
            <a:r>
              <a:rPr lang="en-US" sz="40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ενταχθεί</a:t>
            </a:r>
            <a:r>
              <a:rPr lang="en-US" sz="4000" b="1" dirty="0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στο</a:t>
            </a:r>
            <a:r>
              <a:rPr lang="en-US" sz="4000" b="1" dirty="0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 </a:t>
            </a:r>
            <a:r>
              <a:rPr lang="en-US" sz="40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12o </a:t>
            </a:r>
            <a:r>
              <a:rPr lang="el-GR" sz="40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Στόχο</a:t>
            </a:r>
            <a:r>
              <a:rPr lang="en-US" sz="40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 </a:t>
            </a:r>
            <a:r>
              <a:rPr lang="el-GR" sz="40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της </a:t>
            </a:r>
            <a:r>
              <a:rPr lang="en-US" sz="4000" b="1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Βιώσιμης</a:t>
            </a:r>
            <a:r>
              <a:rPr lang="en-US" sz="40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 </a:t>
            </a:r>
            <a:r>
              <a:rPr lang="en-US" sz="4000" b="1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Ανάπτυξης</a:t>
            </a:r>
            <a:r>
              <a:rPr lang="en-US" sz="40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. </a:t>
            </a:r>
            <a:r>
              <a:rPr lang="el-GR" sz="40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ΕΠΙΔΙΩΞΗ: η</a:t>
            </a:r>
            <a:r>
              <a:rPr lang="en-US" sz="40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 </a:t>
            </a:r>
            <a:r>
              <a:rPr lang="en-US" sz="4000" b="1" dirty="0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μείωση της παγκόσμιας σπατάλης τροφίμων κατά το ήμισυ έως το 2030, καθώς </a:t>
            </a:r>
            <a:r>
              <a:rPr lang="en-US" sz="40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και</a:t>
            </a:r>
            <a:r>
              <a:rPr lang="en-US" sz="4000" b="1" dirty="0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 </a:t>
            </a:r>
            <a:r>
              <a:rPr lang="el-GR" sz="40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η</a:t>
            </a:r>
            <a:r>
              <a:rPr lang="en-US" sz="40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 </a:t>
            </a:r>
            <a:r>
              <a:rPr lang="en-US" sz="4000" b="1" dirty="0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μείωση των απορριμμάτων τροφίμων στην παραγωγή και την κατανάλωση.</a:t>
            </a:r>
          </a:p>
        </p:txBody>
      </p:sp>
    </p:spTree>
    <p:extLst>
      <p:ext uri="{BB962C8B-B14F-4D97-AF65-F5344CB8AC3E}">
        <p14:creationId xmlns:p14="http://schemas.microsoft.com/office/powerpoint/2010/main" xmlns="" val="3277667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7A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491747" y="3923852"/>
            <a:ext cx="4735103" cy="4878591"/>
          </a:xfrm>
          <a:custGeom>
            <a:avLst/>
            <a:gdLst/>
            <a:ahLst/>
            <a:cxnLst/>
            <a:rect l="l" t="t" r="r" b="b"/>
            <a:pathLst>
              <a:path w="4735103" h="4878591">
                <a:moveTo>
                  <a:pt x="0" y="0"/>
                </a:moveTo>
                <a:lnTo>
                  <a:pt x="4735103" y="0"/>
                </a:lnTo>
                <a:lnTo>
                  <a:pt x="4735103" y="4878591"/>
                </a:lnTo>
                <a:lnTo>
                  <a:pt x="0" y="48785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37473" y="1921287"/>
            <a:ext cx="2972044" cy="3062106"/>
          </a:xfrm>
          <a:custGeom>
            <a:avLst/>
            <a:gdLst/>
            <a:ahLst/>
            <a:cxnLst/>
            <a:rect l="l" t="t" r="r" b="b"/>
            <a:pathLst>
              <a:path w="2972044" h="3062106">
                <a:moveTo>
                  <a:pt x="0" y="0"/>
                </a:moveTo>
                <a:lnTo>
                  <a:pt x="2972044" y="0"/>
                </a:lnTo>
                <a:lnTo>
                  <a:pt x="2972044" y="3062106"/>
                </a:lnTo>
                <a:lnTo>
                  <a:pt x="0" y="306210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483094" y="242638"/>
            <a:ext cx="6564883" cy="4291262"/>
          </a:xfrm>
          <a:custGeom>
            <a:avLst/>
            <a:gdLst/>
            <a:ahLst/>
            <a:cxnLst/>
            <a:rect l="l" t="t" r="r" b="b"/>
            <a:pathLst>
              <a:path w="6815446" h="4900862">
                <a:moveTo>
                  <a:pt x="0" y="0"/>
                </a:moveTo>
                <a:lnTo>
                  <a:pt x="6815446" y="0"/>
                </a:lnTo>
                <a:lnTo>
                  <a:pt x="6815446" y="4900862"/>
                </a:lnTo>
                <a:lnTo>
                  <a:pt x="0" y="49008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28" r="-7530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93668" y="5506262"/>
            <a:ext cx="6178770" cy="4350489"/>
          </a:xfrm>
          <a:custGeom>
            <a:avLst/>
            <a:gdLst/>
            <a:ahLst/>
            <a:cxnLst/>
            <a:rect l="l" t="t" r="r" b="b"/>
            <a:pathLst>
              <a:path w="6178770" h="4888327">
                <a:moveTo>
                  <a:pt x="0" y="0"/>
                </a:moveTo>
                <a:lnTo>
                  <a:pt x="6178770" y="0"/>
                </a:lnTo>
                <a:lnTo>
                  <a:pt x="6178770" y="4888327"/>
                </a:lnTo>
                <a:lnTo>
                  <a:pt x="0" y="48883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2279" r="-11917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879604" y="1926631"/>
            <a:ext cx="3786204" cy="7331669"/>
          </a:xfrm>
          <a:custGeom>
            <a:avLst/>
            <a:gdLst/>
            <a:ahLst/>
            <a:cxnLst/>
            <a:rect l="l" t="t" r="r" b="b"/>
            <a:pathLst>
              <a:path w="3786204" h="7331669">
                <a:moveTo>
                  <a:pt x="0" y="0"/>
                </a:moveTo>
                <a:lnTo>
                  <a:pt x="3786204" y="0"/>
                </a:lnTo>
                <a:lnTo>
                  <a:pt x="3786204" y="7331669"/>
                </a:lnTo>
                <a:lnTo>
                  <a:pt x="0" y="73316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5868" r="-10316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0" y="347413"/>
            <a:ext cx="7894056" cy="1991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30"/>
              </a:lnSpc>
            </a:pPr>
            <a:r>
              <a:rPr lang="en-US" sz="7530" b="1">
                <a:solidFill>
                  <a:srgbClr val="FFDE59"/>
                </a:solidFill>
                <a:latin typeface="Tinos Bold"/>
                <a:ea typeface="Tinos Bold"/>
                <a:cs typeface="Tinos Bold"/>
                <a:sym typeface="Tinos Bold"/>
              </a:rPr>
              <a:t>ΤΡΟΦΗ ΓΙΑ ΣΚΕΨΗ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209306" y="6920316"/>
            <a:ext cx="6564883" cy="2333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9"/>
              </a:lnSpc>
            </a:pPr>
            <a:r>
              <a:rPr lang="en-US" sz="5979" b="1" dirty="0" err="1">
                <a:solidFill>
                  <a:srgbClr val="F0F0E4"/>
                </a:solidFill>
                <a:latin typeface="Times New Roman" panose="02020603050405020304" pitchFamily="18" charset="0"/>
                <a:ea typeface="Tinos Bold"/>
                <a:cs typeface="Times New Roman" panose="02020603050405020304" pitchFamily="18" charset="0"/>
                <a:sym typeface="Tinos Bold"/>
              </a:rPr>
              <a:t>Πόσ</a:t>
            </a:r>
            <a:r>
              <a:rPr lang="en-US" sz="5979" b="1" dirty="0">
                <a:solidFill>
                  <a:srgbClr val="F0F0E4"/>
                </a:solidFill>
                <a:latin typeface="Times New Roman" panose="02020603050405020304" pitchFamily="18" charset="0"/>
                <a:ea typeface="Tinos Bold"/>
                <a:cs typeface="Times New Roman" panose="02020603050405020304" pitchFamily="18" charset="0"/>
                <a:sym typeface="Tinos Bold"/>
              </a:rPr>
              <a:t>α γεύματα πετάγονται κάθε μέρα παγκοσμίως;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20325" y="2584229"/>
            <a:ext cx="5406339" cy="1802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5"/>
              </a:lnSpc>
              <a:spcBef>
                <a:spcPct val="0"/>
              </a:spcBef>
            </a:pPr>
            <a:r>
              <a:rPr lang="en-US" sz="4645" b="1" dirty="0">
                <a:solidFill>
                  <a:srgbClr val="FFFFFF"/>
                </a:solidFill>
                <a:latin typeface="Times New Roman" panose="02020603050405020304" pitchFamily="18" charset="0"/>
                <a:ea typeface="Tinos Bold"/>
                <a:cs typeface="Times New Roman" panose="02020603050405020304" pitchFamily="18" charset="0"/>
                <a:sym typeface="Tinos Bold"/>
              </a:rPr>
              <a:t>Η σπα</a:t>
            </a:r>
            <a:r>
              <a:rPr lang="en-US" sz="4645" b="1" dirty="0" err="1">
                <a:solidFill>
                  <a:srgbClr val="FFFFFF"/>
                </a:solidFill>
                <a:latin typeface="Times New Roman" panose="02020603050405020304" pitchFamily="18" charset="0"/>
                <a:ea typeface="Tinos Bold"/>
                <a:cs typeface="Times New Roman" panose="02020603050405020304" pitchFamily="18" charset="0"/>
                <a:sym typeface="Tinos Bold"/>
              </a:rPr>
              <a:t>τάλη</a:t>
            </a:r>
            <a:r>
              <a:rPr lang="en-US" sz="4645" b="1" dirty="0">
                <a:solidFill>
                  <a:srgbClr val="FFFFFF"/>
                </a:solidFill>
                <a:latin typeface="Times New Roman" panose="02020603050405020304" pitchFamily="18" charset="0"/>
                <a:ea typeface="Tinos Bold"/>
                <a:cs typeface="Times New Roman" panose="02020603050405020304" pitchFamily="18" charset="0"/>
                <a:sym typeface="Tinos Bold"/>
              </a:rPr>
              <a:t> </a:t>
            </a:r>
            <a:r>
              <a:rPr lang="en-US" sz="4645" b="1" dirty="0" err="1">
                <a:solidFill>
                  <a:srgbClr val="FFFFFF"/>
                </a:solidFill>
                <a:latin typeface="Times New Roman" panose="02020603050405020304" pitchFamily="18" charset="0"/>
                <a:ea typeface="Tinos Bold"/>
                <a:cs typeface="Times New Roman" panose="02020603050405020304" pitchFamily="18" charset="0"/>
                <a:sym typeface="Tinos Bold"/>
              </a:rPr>
              <a:t>τροφίμων</a:t>
            </a:r>
            <a:r>
              <a:rPr lang="en-US" sz="4645" b="1" dirty="0">
                <a:solidFill>
                  <a:srgbClr val="FFFFFF"/>
                </a:solidFill>
                <a:latin typeface="Times New Roman" panose="02020603050405020304" pitchFamily="18" charset="0"/>
                <a:ea typeface="Tinos Bold"/>
                <a:cs typeface="Times New Roman" panose="02020603050405020304" pitchFamily="18" charset="0"/>
                <a:sym typeface="Tinos Bold"/>
              </a:rPr>
              <a:t> </a:t>
            </a:r>
            <a:r>
              <a:rPr lang="en-US" sz="4645" b="1" dirty="0" err="1">
                <a:solidFill>
                  <a:srgbClr val="FFFFFF"/>
                </a:solidFill>
                <a:latin typeface="Times New Roman" panose="02020603050405020304" pitchFamily="18" charset="0"/>
                <a:ea typeface="Tinos Bold"/>
                <a:cs typeface="Times New Roman" panose="02020603050405020304" pitchFamily="18" charset="0"/>
                <a:sym typeface="Tinos Bold"/>
              </a:rPr>
              <a:t>είν</a:t>
            </a:r>
            <a:r>
              <a:rPr lang="en-US" sz="4645" b="1" dirty="0">
                <a:solidFill>
                  <a:srgbClr val="FFFFFF"/>
                </a:solidFill>
                <a:latin typeface="Times New Roman" panose="02020603050405020304" pitchFamily="18" charset="0"/>
                <a:ea typeface="Tinos Bold"/>
                <a:cs typeface="Times New Roman" panose="02020603050405020304" pitchFamily="18" charset="0"/>
                <a:sym typeface="Tinos Bold"/>
              </a:rPr>
              <a:t>αι παγκόσμιο ζήτημα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7A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14887405" y="-656371"/>
            <a:ext cx="4474049" cy="3115565"/>
          </a:xfrm>
          <a:custGeom>
            <a:avLst/>
            <a:gdLst/>
            <a:ahLst/>
            <a:cxnLst/>
            <a:rect l="l" t="t" r="r" b="b"/>
            <a:pathLst>
              <a:path w="4474049" h="3115565">
                <a:moveTo>
                  <a:pt x="0" y="0"/>
                </a:moveTo>
                <a:lnTo>
                  <a:pt x="4474049" y="0"/>
                </a:lnTo>
                <a:lnTo>
                  <a:pt x="4474049" y="3115565"/>
                </a:lnTo>
                <a:lnTo>
                  <a:pt x="0" y="31155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 flipV="1">
            <a:off x="-1073454" y="7827806"/>
            <a:ext cx="4474049" cy="3115565"/>
          </a:xfrm>
          <a:custGeom>
            <a:avLst/>
            <a:gdLst/>
            <a:ahLst/>
            <a:cxnLst/>
            <a:rect l="l" t="t" r="r" b="b"/>
            <a:pathLst>
              <a:path w="4474049" h="3115565">
                <a:moveTo>
                  <a:pt x="4474049" y="3115565"/>
                </a:moveTo>
                <a:lnTo>
                  <a:pt x="0" y="3115565"/>
                </a:lnTo>
                <a:lnTo>
                  <a:pt x="0" y="0"/>
                </a:lnTo>
                <a:lnTo>
                  <a:pt x="4474049" y="0"/>
                </a:lnTo>
                <a:lnTo>
                  <a:pt x="4474049" y="311556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537129" y="1606429"/>
            <a:ext cx="1096152" cy="1096152"/>
          </a:xfrm>
          <a:custGeom>
            <a:avLst/>
            <a:gdLst/>
            <a:ahLst/>
            <a:cxnLst/>
            <a:rect l="l" t="t" r="r" b="b"/>
            <a:pathLst>
              <a:path w="1096152" h="1096152">
                <a:moveTo>
                  <a:pt x="0" y="0"/>
                </a:moveTo>
                <a:lnTo>
                  <a:pt x="1096153" y="0"/>
                </a:lnTo>
                <a:lnTo>
                  <a:pt x="1096153" y="1096153"/>
                </a:lnTo>
                <a:lnTo>
                  <a:pt x="0" y="109615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541020" y="7310379"/>
            <a:ext cx="1096152" cy="1096152"/>
          </a:xfrm>
          <a:custGeom>
            <a:avLst/>
            <a:gdLst/>
            <a:ahLst/>
            <a:cxnLst/>
            <a:rect l="l" t="t" r="r" b="b"/>
            <a:pathLst>
              <a:path w="1096152" h="1096152">
                <a:moveTo>
                  <a:pt x="0" y="0"/>
                </a:moveTo>
                <a:lnTo>
                  <a:pt x="1096152" y="0"/>
                </a:lnTo>
                <a:lnTo>
                  <a:pt x="1096152" y="1096152"/>
                </a:lnTo>
                <a:lnTo>
                  <a:pt x="0" y="109615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697920" y="8624829"/>
            <a:ext cx="659557" cy="659557"/>
          </a:xfrm>
          <a:custGeom>
            <a:avLst/>
            <a:gdLst/>
            <a:ahLst/>
            <a:cxnLst/>
            <a:rect l="l" t="t" r="r" b="b"/>
            <a:pathLst>
              <a:path w="659557" h="659557">
                <a:moveTo>
                  <a:pt x="0" y="0"/>
                </a:moveTo>
                <a:lnTo>
                  <a:pt x="659558" y="0"/>
                </a:lnTo>
                <a:lnTo>
                  <a:pt x="659558" y="659557"/>
                </a:lnTo>
                <a:lnTo>
                  <a:pt x="0" y="659557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496800" y="820006"/>
            <a:ext cx="659557" cy="659557"/>
          </a:xfrm>
          <a:custGeom>
            <a:avLst/>
            <a:gdLst/>
            <a:ahLst/>
            <a:cxnLst/>
            <a:rect l="l" t="t" r="r" b="b"/>
            <a:pathLst>
              <a:path w="659557" h="659557">
                <a:moveTo>
                  <a:pt x="0" y="0"/>
                </a:moveTo>
                <a:lnTo>
                  <a:pt x="659557" y="0"/>
                </a:lnTo>
                <a:lnTo>
                  <a:pt x="659557" y="659557"/>
                </a:lnTo>
                <a:lnTo>
                  <a:pt x="0" y="659557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08852" y="3500426"/>
            <a:ext cx="13555927" cy="46128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39319" lvl="1" algn="just">
              <a:lnSpc>
                <a:spcPct val="150000"/>
              </a:lnSpc>
            </a:pPr>
            <a:r>
              <a:rPr lang="el-GR" sz="4996" dirty="0" smtClean="0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 </a:t>
            </a:r>
            <a:r>
              <a:rPr lang="el-GR" sz="4996" dirty="0" smtClean="0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- κοινωνικές</a:t>
            </a:r>
          </a:p>
          <a:p>
            <a:pPr marL="539319" lvl="1" algn="just">
              <a:lnSpc>
                <a:spcPct val="150000"/>
              </a:lnSpc>
              <a:buFontTx/>
              <a:buChar char="-"/>
            </a:pPr>
            <a:r>
              <a:rPr lang="el-GR" sz="4996" dirty="0" smtClean="0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 περιβαλλοντικές</a:t>
            </a:r>
          </a:p>
          <a:p>
            <a:pPr marL="539319" lvl="1" algn="just">
              <a:lnSpc>
                <a:spcPct val="150000"/>
              </a:lnSpc>
              <a:buFontTx/>
              <a:buChar char="-"/>
            </a:pPr>
            <a:r>
              <a:rPr lang="el-GR" sz="4996" dirty="0" smtClean="0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 οικονομικές</a:t>
            </a:r>
            <a:endParaRPr lang="el-GR" sz="4996" dirty="0" smtClean="0">
              <a:solidFill>
                <a:srgbClr val="FFFFFF"/>
              </a:solidFill>
              <a:latin typeface="Times New Roman" panose="02020603050405020304" pitchFamily="18" charset="0"/>
              <a:ea typeface="Tinos"/>
              <a:cs typeface="Times New Roman" panose="02020603050405020304" pitchFamily="18" charset="0"/>
              <a:sym typeface="Tinos"/>
            </a:endParaRPr>
          </a:p>
          <a:p>
            <a:pPr marL="539319" lvl="1" algn="just">
              <a:lnSpc>
                <a:spcPct val="150000"/>
              </a:lnSpc>
              <a:buFontTx/>
              <a:buChar char="-"/>
            </a:pPr>
            <a:endParaRPr lang="en-US" sz="4996" dirty="0">
              <a:solidFill>
                <a:schemeClr val="bg1"/>
              </a:solidFill>
              <a:latin typeface="Times New Roman" panose="02020603050405020304" pitchFamily="18" charset="0"/>
              <a:ea typeface="Tinos"/>
              <a:cs typeface="Times New Roman" panose="02020603050405020304" pitchFamily="18" charset="0"/>
              <a:sym typeface="Tinos"/>
            </a:endParaRPr>
          </a:p>
        </p:txBody>
      </p:sp>
      <p:sp>
        <p:nvSpPr>
          <p:cNvPr id="15" name="Φυσαλίδα ομιλίας: Ορθογώνιο με στρογγυλεμένες γωνίες 14">
            <a:extLst>
              <a:ext uri="{FF2B5EF4-FFF2-40B4-BE49-F238E27FC236}">
                <a16:creationId xmlns:a16="http://schemas.microsoft.com/office/drawing/2014/main" xmlns="" id="{BFA8024E-B841-CFBF-DC2E-8D374FE84373}"/>
              </a:ext>
            </a:extLst>
          </p:cNvPr>
          <p:cNvSpPr/>
          <p:nvPr/>
        </p:nvSpPr>
        <p:spPr>
          <a:xfrm>
            <a:off x="1295400" y="419101"/>
            <a:ext cx="9803832" cy="1461368"/>
          </a:xfrm>
          <a:prstGeom prst="wedgeRoundRectCallout">
            <a:avLst>
              <a:gd name="adj1" fmla="val -20963"/>
              <a:gd name="adj2" fmla="val 113774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ΓΙΑΤΙ Η ΣΠΑΤΑΛΗ ΤΡΟΦΙΜΩΝ ΑΠΟΤΕΛΕΙ ΣΗΜΑΝΤΙΚΟ ΠΡΟΒΛΗΜΑ;</a:t>
            </a:r>
          </a:p>
        </p:txBody>
      </p:sp>
      <p:pic>
        <p:nvPicPr>
          <p:cNvPr id="16" name="Εικόνα 15">
            <a:extLst>
              <a:ext uri="{FF2B5EF4-FFF2-40B4-BE49-F238E27FC236}">
                <a16:creationId xmlns:a16="http://schemas.microsoft.com/office/drawing/2014/main" xmlns="" id="{4CF25B66-FFFF-07B6-5E84-F76872F7AD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73201" y="422697"/>
            <a:ext cx="3858157" cy="4339803"/>
          </a:xfrm>
          <a:prstGeom prst="rect">
            <a:avLst/>
          </a:prstGeom>
        </p:spPr>
      </p:pic>
      <p:pic>
        <p:nvPicPr>
          <p:cNvPr id="17" name="Εικόνα 16">
            <a:extLst>
              <a:ext uri="{FF2B5EF4-FFF2-40B4-BE49-F238E27FC236}">
                <a16:creationId xmlns:a16="http://schemas.microsoft.com/office/drawing/2014/main" xmlns="" id="{89269DDC-7FE1-7D2B-2136-1153034B45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73201" y="5143500"/>
            <a:ext cx="3858157" cy="4140886"/>
          </a:xfrm>
          <a:prstGeom prst="rect">
            <a:avLst/>
          </a:prstGeom>
        </p:spPr>
      </p:pic>
      <p:sp>
        <p:nvSpPr>
          <p:cNvPr id="18" name="17 - Δεξιό άγκιστρο"/>
          <p:cNvSpPr/>
          <p:nvPr/>
        </p:nvSpPr>
        <p:spPr>
          <a:xfrm>
            <a:off x="7358050" y="3357550"/>
            <a:ext cx="357190" cy="3500462"/>
          </a:xfrm>
          <a:prstGeom prst="rightBrace">
            <a:avLst>
              <a:gd name="adj1" fmla="val 8333"/>
              <a:gd name="adj2" fmla="val 51024"/>
            </a:avLst>
          </a:prstGeom>
          <a:solidFill>
            <a:schemeClr val="accent2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9" name="18 - Ορθογώνιο"/>
          <p:cNvSpPr/>
          <p:nvPr/>
        </p:nvSpPr>
        <p:spPr>
          <a:xfrm>
            <a:off x="8715372" y="4571996"/>
            <a:ext cx="3714776" cy="1000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b="1" dirty="0" smtClean="0">
                <a:latin typeface="Times New Roman" pitchFamily="18" charset="0"/>
                <a:cs typeface="Times New Roman" pitchFamily="18" charset="0"/>
              </a:rPr>
              <a:t>επιπτώσεις</a:t>
            </a:r>
            <a:endParaRPr lang="el-GR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7A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14887405" y="-656371"/>
            <a:ext cx="4474049" cy="3115565"/>
          </a:xfrm>
          <a:custGeom>
            <a:avLst/>
            <a:gdLst/>
            <a:ahLst/>
            <a:cxnLst/>
            <a:rect l="l" t="t" r="r" b="b"/>
            <a:pathLst>
              <a:path w="4474049" h="3115565">
                <a:moveTo>
                  <a:pt x="0" y="0"/>
                </a:moveTo>
                <a:lnTo>
                  <a:pt x="4474049" y="0"/>
                </a:lnTo>
                <a:lnTo>
                  <a:pt x="4474049" y="3115565"/>
                </a:lnTo>
                <a:lnTo>
                  <a:pt x="0" y="31155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 flipV="1">
            <a:off x="-1073454" y="7827806"/>
            <a:ext cx="4474049" cy="3115565"/>
          </a:xfrm>
          <a:custGeom>
            <a:avLst/>
            <a:gdLst/>
            <a:ahLst/>
            <a:cxnLst/>
            <a:rect l="l" t="t" r="r" b="b"/>
            <a:pathLst>
              <a:path w="4474049" h="3115565">
                <a:moveTo>
                  <a:pt x="4474049" y="3115565"/>
                </a:moveTo>
                <a:lnTo>
                  <a:pt x="0" y="3115565"/>
                </a:lnTo>
                <a:lnTo>
                  <a:pt x="0" y="0"/>
                </a:lnTo>
                <a:lnTo>
                  <a:pt x="4474049" y="0"/>
                </a:lnTo>
                <a:lnTo>
                  <a:pt x="4474049" y="311556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537129" y="1606429"/>
            <a:ext cx="1096152" cy="1096152"/>
          </a:xfrm>
          <a:custGeom>
            <a:avLst/>
            <a:gdLst/>
            <a:ahLst/>
            <a:cxnLst/>
            <a:rect l="l" t="t" r="r" b="b"/>
            <a:pathLst>
              <a:path w="1096152" h="1096152">
                <a:moveTo>
                  <a:pt x="0" y="0"/>
                </a:moveTo>
                <a:lnTo>
                  <a:pt x="1096153" y="0"/>
                </a:lnTo>
                <a:lnTo>
                  <a:pt x="1096153" y="1096153"/>
                </a:lnTo>
                <a:lnTo>
                  <a:pt x="0" y="109615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541020" y="7310379"/>
            <a:ext cx="1096152" cy="1096152"/>
          </a:xfrm>
          <a:custGeom>
            <a:avLst/>
            <a:gdLst/>
            <a:ahLst/>
            <a:cxnLst/>
            <a:rect l="l" t="t" r="r" b="b"/>
            <a:pathLst>
              <a:path w="1096152" h="1096152">
                <a:moveTo>
                  <a:pt x="0" y="0"/>
                </a:moveTo>
                <a:lnTo>
                  <a:pt x="1096152" y="0"/>
                </a:lnTo>
                <a:lnTo>
                  <a:pt x="1096152" y="1096152"/>
                </a:lnTo>
                <a:lnTo>
                  <a:pt x="0" y="109615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697920" y="8624829"/>
            <a:ext cx="659557" cy="659557"/>
          </a:xfrm>
          <a:custGeom>
            <a:avLst/>
            <a:gdLst/>
            <a:ahLst/>
            <a:cxnLst/>
            <a:rect l="l" t="t" r="r" b="b"/>
            <a:pathLst>
              <a:path w="659557" h="659557">
                <a:moveTo>
                  <a:pt x="0" y="0"/>
                </a:moveTo>
                <a:lnTo>
                  <a:pt x="659558" y="0"/>
                </a:lnTo>
                <a:lnTo>
                  <a:pt x="659558" y="659557"/>
                </a:lnTo>
                <a:lnTo>
                  <a:pt x="0" y="659557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496800" y="820006"/>
            <a:ext cx="659557" cy="659557"/>
          </a:xfrm>
          <a:custGeom>
            <a:avLst/>
            <a:gdLst/>
            <a:ahLst/>
            <a:cxnLst/>
            <a:rect l="l" t="t" r="r" b="b"/>
            <a:pathLst>
              <a:path w="659557" h="659557">
                <a:moveTo>
                  <a:pt x="0" y="0"/>
                </a:moveTo>
                <a:lnTo>
                  <a:pt x="659557" y="0"/>
                </a:lnTo>
                <a:lnTo>
                  <a:pt x="659557" y="659557"/>
                </a:lnTo>
                <a:lnTo>
                  <a:pt x="0" y="659557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08852" y="2459194"/>
            <a:ext cx="13555927" cy="60458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39319" lvl="1" algn="just">
              <a:lnSpc>
                <a:spcPct val="150000"/>
              </a:lnSpc>
            </a:pPr>
            <a:r>
              <a:rPr lang="en-US" sz="4996" dirty="0" err="1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Περί</a:t>
            </a:r>
            <a:r>
              <a:rPr lang="en-US" sz="4996" dirty="0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που το 1/3</a:t>
            </a:r>
            <a:r>
              <a:rPr lang="el-GR" sz="4996" dirty="0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 </a:t>
            </a:r>
            <a:r>
              <a:rPr lang="en-US" sz="4996" dirty="0" err="1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όλων</a:t>
            </a:r>
            <a:r>
              <a:rPr lang="en-US" sz="4996" dirty="0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 </a:t>
            </a:r>
            <a:r>
              <a:rPr lang="en-US" sz="4996" dirty="0" err="1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των</a:t>
            </a:r>
            <a:r>
              <a:rPr lang="en-US" sz="4996" dirty="0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 </a:t>
            </a:r>
            <a:r>
              <a:rPr lang="en-US" sz="4996" dirty="0" err="1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τροφίμων</a:t>
            </a:r>
            <a:r>
              <a:rPr lang="en-US" sz="4996" dirty="0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 </a:t>
            </a:r>
            <a:r>
              <a:rPr lang="en-US" sz="4996" dirty="0" err="1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που</a:t>
            </a:r>
            <a:r>
              <a:rPr lang="en-US" sz="4996" dirty="0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 </a:t>
            </a:r>
            <a:r>
              <a:rPr lang="en-US" sz="4996" dirty="0" err="1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παράγονται</a:t>
            </a:r>
            <a:r>
              <a:rPr lang="en-US" sz="4996" dirty="0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 κάθε </a:t>
            </a:r>
            <a:r>
              <a:rPr lang="en-US" sz="4996" dirty="0" err="1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χρόνο</a:t>
            </a:r>
            <a:r>
              <a:rPr lang="en-US" sz="4996" dirty="0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 </a:t>
            </a:r>
            <a:r>
              <a:rPr lang="en-US" sz="4996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χάνεται</a:t>
            </a:r>
            <a:r>
              <a:rPr lang="en-US" sz="4996" dirty="0" smtClean="0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 </a:t>
            </a:r>
            <a:r>
              <a:rPr lang="en-US" sz="4996" dirty="0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ή πετιέται στα σκουπίδια</a:t>
            </a:r>
            <a:r>
              <a:rPr lang="el-GR" sz="4996" dirty="0">
                <a:solidFill>
                  <a:srgbClr val="FFFFFF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 ενώ </a:t>
            </a:r>
            <a:r>
              <a:rPr lang="el-GR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800 εκατομμύρια άνθρωποι σε παγκόσμιο επίπεδο υποφέρουν από πείνα ή κακή διατροφή</a:t>
            </a:r>
            <a:r>
              <a:rPr lang="en-US" sz="4996" dirty="0">
                <a:solidFill>
                  <a:schemeClr val="bg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</a:rPr>
              <a:t>.</a:t>
            </a:r>
          </a:p>
        </p:txBody>
      </p:sp>
      <p:sp>
        <p:nvSpPr>
          <p:cNvPr id="15" name="Φυσαλίδα ομιλίας: Ορθογώνιο με στρογγυλεμένες γωνίες 14">
            <a:extLst>
              <a:ext uri="{FF2B5EF4-FFF2-40B4-BE49-F238E27FC236}">
                <a16:creationId xmlns:a16="http://schemas.microsoft.com/office/drawing/2014/main" xmlns="" id="{BFA8024E-B841-CFBF-DC2E-8D374FE84373}"/>
              </a:ext>
            </a:extLst>
          </p:cNvPr>
          <p:cNvSpPr/>
          <p:nvPr/>
        </p:nvSpPr>
        <p:spPr>
          <a:xfrm>
            <a:off x="1295400" y="419101"/>
            <a:ext cx="9803832" cy="1461368"/>
          </a:xfrm>
          <a:prstGeom prst="wedgeRoundRectCallout">
            <a:avLst>
              <a:gd name="adj1" fmla="val -20963"/>
              <a:gd name="adj2" fmla="val 113774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ΓΙΑΤΙ Η ΣΠΑΤΑΛΗ ΤΡΟΦΙΜΩΝ ΑΠΟΤΕΛΕΙ ΣΗΜΑΝΤΙΚΟ ΠΡΟΒΛΗΜΑ;</a:t>
            </a:r>
          </a:p>
        </p:txBody>
      </p:sp>
      <p:pic>
        <p:nvPicPr>
          <p:cNvPr id="16" name="Εικόνα 15">
            <a:extLst>
              <a:ext uri="{FF2B5EF4-FFF2-40B4-BE49-F238E27FC236}">
                <a16:creationId xmlns:a16="http://schemas.microsoft.com/office/drawing/2014/main" xmlns="" id="{4CF25B66-FFFF-07B6-5E84-F76872F7AD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73201" y="422697"/>
            <a:ext cx="3858157" cy="4339803"/>
          </a:xfrm>
          <a:prstGeom prst="rect">
            <a:avLst/>
          </a:prstGeom>
        </p:spPr>
      </p:pic>
      <p:pic>
        <p:nvPicPr>
          <p:cNvPr id="17" name="Εικόνα 16">
            <a:extLst>
              <a:ext uri="{FF2B5EF4-FFF2-40B4-BE49-F238E27FC236}">
                <a16:creationId xmlns:a16="http://schemas.microsoft.com/office/drawing/2014/main" xmlns="" id="{89269DDC-7FE1-7D2B-2136-1153034B45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73201" y="5143500"/>
            <a:ext cx="3858157" cy="414088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7A3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60061C22-CC0B-4591-9D8C-EB32CF5E2E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>
            <a:extLst>
              <a:ext uri="{FF2B5EF4-FFF2-40B4-BE49-F238E27FC236}">
                <a16:creationId xmlns:a16="http://schemas.microsoft.com/office/drawing/2014/main" xmlns="" id="{F8A534CF-21B8-FA58-2FAF-5EC724778C51}"/>
              </a:ext>
            </a:extLst>
          </p:cNvPr>
          <p:cNvSpPr/>
          <p:nvPr/>
        </p:nvSpPr>
        <p:spPr>
          <a:xfrm>
            <a:off x="14887405" y="-656371"/>
            <a:ext cx="4474049" cy="3115565"/>
          </a:xfrm>
          <a:custGeom>
            <a:avLst/>
            <a:gdLst/>
            <a:ahLst/>
            <a:cxnLst/>
            <a:rect l="l" t="t" r="r" b="b"/>
            <a:pathLst>
              <a:path w="4474049" h="3115565">
                <a:moveTo>
                  <a:pt x="0" y="0"/>
                </a:moveTo>
                <a:lnTo>
                  <a:pt x="4474049" y="0"/>
                </a:lnTo>
                <a:lnTo>
                  <a:pt x="4474049" y="3115565"/>
                </a:lnTo>
                <a:lnTo>
                  <a:pt x="0" y="31155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xmlns="" id="{9127CB42-9F08-83DE-2461-D634A6AF497F}"/>
              </a:ext>
            </a:extLst>
          </p:cNvPr>
          <p:cNvSpPr/>
          <p:nvPr/>
        </p:nvSpPr>
        <p:spPr>
          <a:xfrm flipH="1" flipV="1">
            <a:off x="-1073454" y="7827806"/>
            <a:ext cx="4474049" cy="3115565"/>
          </a:xfrm>
          <a:custGeom>
            <a:avLst/>
            <a:gdLst/>
            <a:ahLst/>
            <a:cxnLst/>
            <a:rect l="l" t="t" r="r" b="b"/>
            <a:pathLst>
              <a:path w="4474049" h="3115565">
                <a:moveTo>
                  <a:pt x="4474049" y="3115565"/>
                </a:moveTo>
                <a:lnTo>
                  <a:pt x="0" y="3115565"/>
                </a:lnTo>
                <a:lnTo>
                  <a:pt x="0" y="0"/>
                </a:lnTo>
                <a:lnTo>
                  <a:pt x="4474049" y="0"/>
                </a:lnTo>
                <a:lnTo>
                  <a:pt x="4474049" y="311556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xmlns="" id="{5D03DEB3-A004-4308-232C-1C83A4FAF506}"/>
              </a:ext>
            </a:extLst>
          </p:cNvPr>
          <p:cNvSpPr/>
          <p:nvPr/>
        </p:nvSpPr>
        <p:spPr>
          <a:xfrm>
            <a:off x="10070552" y="375463"/>
            <a:ext cx="1096152" cy="1096152"/>
          </a:xfrm>
          <a:custGeom>
            <a:avLst/>
            <a:gdLst/>
            <a:ahLst/>
            <a:cxnLst/>
            <a:rect l="l" t="t" r="r" b="b"/>
            <a:pathLst>
              <a:path w="1096152" h="1096152">
                <a:moveTo>
                  <a:pt x="0" y="0"/>
                </a:moveTo>
                <a:lnTo>
                  <a:pt x="1096153" y="0"/>
                </a:lnTo>
                <a:lnTo>
                  <a:pt x="1096153" y="1096153"/>
                </a:lnTo>
                <a:lnTo>
                  <a:pt x="0" y="109615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xmlns="" id="{DF9832A5-3F77-07D6-D5C0-8AB94CC88227}"/>
              </a:ext>
            </a:extLst>
          </p:cNvPr>
          <p:cNvSpPr/>
          <p:nvPr/>
        </p:nvSpPr>
        <p:spPr>
          <a:xfrm>
            <a:off x="1905000" y="7528677"/>
            <a:ext cx="1096152" cy="1096152"/>
          </a:xfrm>
          <a:custGeom>
            <a:avLst/>
            <a:gdLst/>
            <a:ahLst/>
            <a:cxnLst/>
            <a:rect l="l" t="t" r="r" b="b"/>
            <a:pathLst>
              <a:path w="1096152" h="1096152">
                <a:moveTo>
                  <a:pt x="0" y="0"/>
                </a:moveTo>
                <a:lnTo>
                  <a:pt x="1096152" y="0"/>
                </a:lnTo>
                <a:lnTo>
                  <a:pt x="1096152" y="1096152"/>
                </a:lnTo>
                <a:lnTo>
                  <a:pt x="0" y="109615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xmlns="" id="{6F2E9B6F-4C80-87C8-37D8-25FB138389B6}"/>
              </a:ext>
            </a:extLst>
          </p:cNvPr>
          <p:cNvSpPr/>
          <p:nvPr/>
        </p:nvSpPr>
        <p:spPr>
          <a:xfrm>
            <a:off x="4697920" y="8624829"/>
            <a:ext cx="659557" cy="659557"/>
          </a:xfrm>
          <a:custGeom>
            <a:avLst/>
            <a:gdLst/>
            <a:ahLst/>
            <a:cxnLst/>
            <a:rect l="l" t="t" r="r" b="b"/>
            <a:pathLst>
              <a:path w="659557" h="659557">
                <a:moveTo>
                  <a:pt x="0" y="0"/>
                </a:moveTo>
                <a:lnTo>
                  <a:pt x="659558" y="0"/>
                </a:lnTo>
                <a:lnTo>
                  <a:pt x="659558" y="659557"/>
                </a:lnTo>
                <a:lnTo>
                  <a:pt x="0" y="659557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xmlns="" id="{58A66F63-D444-D742-79C8-0491D68CE6AB}"/>
              </a:ext>
            </a:extLst>
          </p:cNvPr>
          <p:cNvSpPr/>
          <p:nvPr/>
        </p:nvSpPr>
        <p:spPr>
          <a:xfrm>
            <a:off x="12496800" y="820006"/>
            <a:ext cx="659557" cy="659557"/>
          </a:xfrm>
          <a:custGeom>
            <a:avLst/>
            <a:gdLst/>
            <a:ahLst/>
            <a:cxnLst/>
            <a:rect l="l" t="t" r="r" b="b"/>
            <a:pathLst>
              <a:path w="659557" h="659557">
                <a:moveTo>
                  <a:pt x="0" y="0"/>
                </a:moveTo>
                <a:lnTo>
                  <a:pt x="659557" y="0"/>
                </a:lnTo>
                <a:lnTo>
                  <a:pt x="659557" y="659557"/>
                </a:lnTo>
                <a:lnTo>
                  <a:pt x="0" y="659557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16" name="Εικόνα 15">
            <a:extLst>
              <a:ext uri="{FF2B5EF4-FFF2-40B4-BE49-F238E27FC236}">
                <a16:creationId xmlns:a16="http://schemas.microsoft.com/office/drawing/2014/main" xmlns="" id="{3C35D591-E1CA-1171-D81C-4EE60C7FC1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73201" y="422697"/>
            <a:ext cx="3858157" cy="4339803"/>
          </a:xfrm>
          <a:prstGeom prst="rect">
            <a:avLst/>
          </a:prstGeom>
        </p:spPr>
      </p:pic>
      <p:pic>
        <p:nvPicPr>
          <p:cNvPr id="17" name="Εικόνα 16">
            <a:extLst>
              <a:ext uri="{FF2B5EF4-FFF2-40B4-BE49-F238E27FC236}">
                <a16:creationId xmlns:a16="http://schemas.microsoft.com/office/drawing/2014/main" xmlns="" id="{491C12BB-B37F-B323-38A8-8AAD74A9AF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73201" y="5143499"/>
            <a:ext cx="3858157" cy="47208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A12C313-8403-0D16-3BF8-3A91D87A4C2B}"/>
              </a:ext>
            </a:extLst>
          </p:cNvPr>
          <p:cNvSpPr txBox="1"/>
          <p:nvPr/>
        </p:nvSpPr>
        <p:spPr>
          <a:xfrm>
            <a:off x="642878" y="1632698"/>
            <a:ext cx="12787402" cy="6657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l-GR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 σπατάλη τροφίμων αυξάνει την ανισότητα στην πρόσβαση σε τρόφιμα και προκαλεί κοινωνικές και οικονομικές ανισότητες, δεδομένου ότι τα τρόφιμα που χάνονται θα μπορούσαν να διανεμηθούν σε άτομα που έχουν ανάγκη.</a:t>
            </a:r>
          </a:p>
        </p:txBody>
      </p:sp>
    </p:spTree>
    <p:extLst>
      <p:ext uri="{BB962C8B-B14F-4D97-AF65-F5344CB8AC3E}">
        <p14:creationId xmlns:p14="http://schemas.microsoft.com/office/powerpoint/2010/main" xmlns="" val="29596328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7A3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DA682E08-CFF5-3B3B-EE1B-2F39498970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>
            <a:extLst>
              <a:ext uri="{FF2B5EF4-FFF2-40B4-BE49-F238E27FC236}">
                <a16:creationId xmlns:a16="http://schemas.microsoft.com/office/drawing/2014/main" xmlns="" id="{AF56824A-DF2B-E7B0-A1B4-B5BCCEDC3FE3}"/>
              </a:ext>
            </a:extLst>
          </p:cNvPr>
          <p:cNvSpPr/>
          <p:nvPr/>
        </p:nvSpPr>
        <p:spPr>
          <a:xfrm>
            <a:off x="14887405" y="-656371"/>
            <a:ext cx="4474049" cy="3115565"/>
          </a:xfrm>
          <a:custGeom>
            <a:avLst/>
            <a:gdLst/>
            <a:ahLst/>
            <a:cxnLst/>
            <a:rect l="l" t="t" r="r" b="b"/>
            <a:pathLst>
              <a:path w="4474049" h="3115565">
                <a:moveTo>
                  <a:pt x="0" y="0"/>
                </a:moveTo>
                <a:lnTo>
                  <a:pt x="4474049" y="0"/>
                </a:lnTo>
                <a:lnTo>
                  <a:pt x="4474049" y="3115565"/>
                </a:lnTo>
                <a:lnTo>
                  <a:pt x="0" y="31155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xmlns="" id="{28245E97-2D66-79D5-D968-7D7A5E4FA9D6}"/>
              </a:ext>
            </a:extLst>
          </p:cNvPr>
          <p:cNvSpPr/>
          <p:nvPr/>
        </p:nvSpPr>
        <p:spPr>
          <a:xfrm flipH="1" flipV="1">
            <a:off x="-1073454" y="7827806"/>
            <a:ext cx="4474049" cy="3115565"/>
          </a:xfrm>
          <a:custGeom>
            <a:avLst/>
            <a:gdLst/>
            <a:ahLst/>
            <a:cxnLst/>
            <a:rect l="l" t="t" r="r" b="b"/>
            <a:pathLst>
              <a:path w="4474049" h="3115565">
                <a:moveTo>
                  <a:pt x="4474049" y="3115565"/>
                </a:moveTo>
                <a:lnTo>
                  <a:pt x="0" y="3115565"/>
                </a:lnTo>
                <a:lnTo>
                  <a:pt x="0" y="0"/>
                </a:lnTo>
                <a:lnTo>
                  <a:pt x="4474049" y="0"/>
                </a:lnTo>
                <a:lnTo>
                  <a:pt x="4474049" y="311556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xmlns="" id="{06A747DD-78E4-4520-6EA5-8EE760BA3081}"/>
              </a:ext>
            </a:extLst>
          </p:cNvPr>
          <p:cNvSpPr/>
          <p:nvPr/>
        </p:nvSpPr>
        <p:spPr>
          <a:xfrm>
            <a:off x="10070552" y="375463"/>
            <a:ext cx="1096152" cy="1096152"/>
          </a:xfrm>
          <a:custGeom>
            <a:avLst/>
            <a:gdLst/>
            <a:ahLst/>
            <a:cxnLst/>
            <a:rect l="l" t="t" r="r" b="b"/>
            <a:pathLst>
              <a:path w="1096152" h="1096152">
                <a:moveTo>
                  <a:pt x="0" y="0"/>
                </a:moveTo>
                <a:lnTo>
                  <a:pt x="1096153" y="0"/>
                </a:lnTo>
                <a:lnTo>
                  <a:pt x="1096153" y="1096153"/>
                </a:lnTo>
                <a:lnTo>
                  <a:pt x="0" y="109615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xmlns="" id="{289E16A8-C76F-9499-694D-BD093D7077CE}"/>
              </a:ext>
            </a:extLst>
          </p:cNvPr>
          <p:cNvSpPr/>
          <p:nvPr/>
        </p:nvSpPr>
        <p:spPr>
          <a:xfrm>
            <a:off x="1905000" y="7528677"/>
            <a:ext cx="1096152" cy="1096152"/>
          </a:xfrm>
          <a:custGeom>
            <a:avLst/>
            <a:gdLst/>
            <a:ahLst/>
            <a:cxnLst/>
            <a:rect l="l" t="t" r="r" b="b"/>
            <a:pathLst>
              <a:path w="1096152" h="1096152">
                <a:moveTo>
                  <a:pt x="0" y="0"/>
                </a:moveTo>
                <a:lnTo>
                  <a:pt x="1096152" y="0"/>
                </a:lnTo>
                <a:lnTo>
                  <a:pt x="1096152" y="1096152"/>
                </a:lnTo>
                <a:lnTo>
                  <a:pt x="0" y="109615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xmlns="" id="{97A6660F-BC47-4C62-0649-061B1CC928A0}"/>
              </a:ext>
            </a:extLst>
          </p:cNvPr>
          <p:cNvSpPr/>
          <p:nvPr/>
        </p:nvSpPr>
        <p:spPr>
          <a:xfrm>
            <a:off x="4697920" y="8624829"/>
            <a:ext cx="659557" cy="659557"/>
          </a:xfrm>
          <a:custGeom>
            <a:avLst/>
            <a:gdLst/>
            <a:ahLst/>
            <a:cxnLst/>
            <a:rect l="l" t="t" r="r" b="b"/>
            <a:pathLst>
              <a:path w="659557" h="659557">
                <a:moveTo>
                  <a:pt x="0" y="0"/>
                </a:moveTo>
                <a:lnTo>
                  <a:pt x="659558" y="0"/>
                </a:lnTo>
                <a:lnTo>
                  <a:pt x="659558" y="659557"/>
                </a:lnTo>
                <a:lnTo>
                  <a:pt x="0" y="659557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xmlns="" id="{80DEBD10-18DD-69EA-18A3-A77C83FF8D7E}"/>
              </a:ext>
            </a:extLst>
          </p:cNvPr>
          <p:cNvSpPr/>
          <p:nvPr/>
        </p:nvSpPr>
        <p:spPr>
          <a:xfrm>
            <a:off x="12496800" y="820006"/>
            <a:ext cx="659557" cy="659557"/>
          </a:xfrm>
          <a:custGeom>
            <a:avLst/>
            <a:gdLst/>
            <a:ahLst/>
            <a:cxnLst/>
            <a:rect l="l" t="t" r="r" b="b"/>
            <a:pathLst>
              <a:path w="659557" h="659557">
                <a:moveTo>
                  <a:pt x="0" y="0"/>
                </a:moveTo>
                <a:lnTo>
                  <a:pt x="659557" y="0"/>
                </a:lnTo>
                <a:lnTo>
                  <a:pt x="659557" y="659557"/>
                </a:lnTo>
                <a:lnTo>
                  <a:pt x="0" y="659557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5EB693B-C899-8FFE-476B-1AA824CDE6E0}"/>
              </a:ext>
            </a:extLst>
          </p:cNvPr>
          <p:cNvSpPr txBox="1"/>
          <p:nvPr/>
        </p:nvSpPr>
        <p:spPr>
          <a:xfrm>
            <a:off x="304801" y="45411"/>
            <a:ext cx="12191999" cy="93655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l-GR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 παραγωγή τροφίμων απαιτεί τεράστιους πόρους: </a:t>
            </a:r>
            <a:r>
              <a:rPr lang="el-GR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νερό</a:t>
            </a:r>
            <a:r>
              <a:rPr lang="el-GR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γη</a:t>
            </a:r>
            <a:r>
              <a:rPr lang="el-GR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ενέργεια</a:t>
            </a:r>
            <a:r>
              <a:rPr lang="el-GR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και </a:t>
            </a:r>
            <a:r>
              <a:rPr lang="el-GR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εργασία</a:t>
            </a:r>
            <a:r>
              <a:rPr lang="el-GR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Όταν τα τρόφιμα σπαταλούνται, αυτοί οι πολύτιμοι πόροι χάνονται επίσης.</a:t>
            </a:r>
            <a:r>
              <a:rPr lang="el-GR" sz="4400" dirty="0"/>
              <a:t> </a:t>
            </a:r>
            <a:r>
              <a:rPr lang="el-GR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Για να παραχθούν τα τρόφιμα που τελικά καταλήγουν ως απόβλητα, καταναλώνονται περίπου </a:t>
            </a:r>
            <a:r>
              <a:rPr lang="el-GR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1,4 δισεκατομμύρια εκτάρια γης</a:t>
            </a:r>
            <a:r>
              <a:rPr lang="el-GR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που αντιστοιχούν σε τεράστια περιβαλλοντική επιβάρυνση.</a:t>
            </a: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xmlns="" id="{C9CEBC9C-D873-BC28-3FDC-44FA0C6A0D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97752" y="1333500"/>
            <a:ext cx="4628248" cy="4191000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xmlns="" id="{5F356F15-C3AF-40D2-6445-0FBC4CD550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30526" y="6286500"/>
            <a:ext cx="4628248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088118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7A3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211FF21E-B518-C81F-6322-DD004A312F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83FB8396-5E05-F819-DAFF-1D2523A59681}"/>
              </a:ext>
            </a:extLst>
          </p:cNvPr>
          <p:cNvSpPr/>
          <p:nvPr/>
        </p:nvSpPr>
        <p:spPr>
          <a:xfrm>
            <a:off x="15523718" y="5925208"/>
            <a:ext cx="4474049" cy="3115565"/>
          </a:xfrm>
          <a:custGeom>
            <a:avLst/>
            <a:gdLst/>
            <a:ahLst/>
            <a:cxnLst/>
            <a:rect l="l" t="t" r="r" b="b"/>
            <a:pathLst>
              <a:path w="4474049" h="3115565">
                <a:moveTo>
                  <a:pt x="0" y="0"/>
                </a:moveTo>
                <a:lnTo>
                  <a:pt x="4474049" y="0"/>
                </a:lnTo>
                <a:lnTo>
                  <a:pt x="4474049" y="3115565"/>
                </a:lnTo>
                <a:lnTo>
                  <a:pt x="0" y="31155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xmlns="" id="{E3E9D42A-2C98-D5BD-8AD0-D49EE1DA3532}"/>
              </a:ext>
            </a:extLst>
          </p:cNvPr>
          <p:cNvSpPr/>
          <p:nvPr/>
        </p:nvSpPr>
        <p:spPr>
          <a:xfrm flipH="1" flipV="1">
            <a:off x="4404457" y="2428905"/>
            <a:ext cx="4474049" cy="3115565"/>
          </a:xfrm>
          <a:custGeom>
            <a:avLst/>
            <a:gdLst/>
            <a:ahLst/>
            <a:cxnLst/>
            <a:rect l="l" t="t" r="r" b="b"/>
            <a:pathLst>
              <a:path w="4474049" h="3115565">
                <a:moveTo>
                  <a:pt x="4474049" y="3115566"/>
                </a:moveTo>
                <a:lnTo>
                  <a:pt x="0" y="3115566"/>
                </a:lnTo>
                <a:lnTo>
                  <a:pt x="0" y="0"/>
                </a:lnTo>
                <a:lnTo>
                  <a:pt x="4474049" y="0"/>
                </a:lnTo>
                <a:lnTo>
                  <a:pt x="4474049" y="3115566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xmlns="" id="{C9693FA3-0CC1-1E53-D1F8-4A65ABA1F665}"/>
              </a:ext>
            </a:extLst>
          </p:cNvPr>
          <p:cNvSpPr/>
          <p:nvPr/>
        </p:nvSpPr>
        <p:spPr>
          <a:xfrm rot="2474159">
            <a:off x="14985152" y="701540"/>
            <a:ext cx="2941497" cy="2160663"/>
          </a:xfrm>
          <a:custGeom>
            <a:avLst/>
            <a:gdLst/>
            <a:ahLst/>
            <a:cxnLst/>
            <a:rect l="l" t="t" r="r" b="b"/>
            <a:pathLst>
              <a:path w="2941497" h="2160663">
                <a:moveTo>
                  <a:pt x="0" y="0"/>
                </a:moveTo>
                <a:lnTo>
                  <a:pt x="2941497" y="0"/>
                </a:lnTo>
                <a:lnTo>
                  <a:pt x="2941497" y="2160664"/>
                </a:lnTo>
                <a:lnTo>
                  <a:pt x="0" y="216066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xmlns="" id="{4911925F-AEAC-18D2-6736-AD1F2AB74D64}"/>
              </a:ext>
            </a:extLst>
          </p:cNvPr>
          <p:cNvSpPr/>
          <p:nvPr/>
        </p:nvSpPr>
        <p:spPr>
          <a:xfrm rot="2474159" flipH="1" flipV="1">
            <a:off x="347369" y="6626748"/>
            <a:ext cx="2941497" cy="2160663"/>
          </a:xfrm>
          <a:custGeom>
            <a:avLst/>
            <a:gdLst/>
            <a:ahLst/>
            <a:cxnLst/>
            <a:rect l="l" t="t" r="r" b="b"/>
            <a:pathLst>
              <a:path w="2941497" h="2160663">
                <a:moveTo>
                  <a:pt x="2941498" y="2160664"/>
                </a:moveTo>
                <a:lnTo>
                  <a:pt x="0" y="2160664"/>
                </a:lnTo>
                <a:lnTo>
                  <a:pt x="0" y="0"/>
                </a:lnTo>
                <a:lnTo>
                  <a:pt x="2941498" y="0"/>
                </a:lnTo>
                <a:lnTo>
                  <a:pt x="2941498" y="2160664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xmlns="" id="{93B66CB2-3937-5793-DB17-C70BFCD0C147}"/>
              </a:ext>
            </a:extLst>
          </p:cNvPr>
          <p:cNvSpPr/>
          <p:nvPr/>
        </p:nvSpPr>
        <p:spPr>
          <a:xfrm flipH="1" flipV="1">
            <a:off x="527258" y="1781872"/>
            <a:ext cx="4474049" cy="3115565"/>
          </a:xfrm>
          <a:custGeom>
            <a:avLst/>
            <a:gdLst/>
            <a:ahLst/>
            <a:cxnLst/>
            <a:rect l="l" t="t" r="r" b="b"/>
            <a:pathLst>
              <a:path w="4474049" h="3115565">
                <a:moveTo>
                  <a:pt x="4474049" y="3115565"/>
                </a:moveTo>
                <a:lnTo>
                  <a:pt x="0" y="3115565"/>
                </a:lnTo>
                <a:lnTo>
                  <a:pt x="0" y="0"/>
                </a:lnTo>
                <a:lnTo>
                  <a:pt x="4474049" y="0"/>
                </a:lnTo>
                <a:lnTo>
                  <a:pt x="4474049" y="311556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xmlns="" id="{41E4F450-AC14-4344-397D-99DA8A6655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665" y="851721"/>
            <a:ext cx="10369342" cy="767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l-GR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 παραγωγή τροφίμων που δεν καταναλώνονται οδηγεί σε υπερκατανάλωση πόρων και γης, κάτι που προκαλεί την αποψίλωση και την καταστροφή φυσικών οικοσυστημάτων. Αυτό συμβάλλει στην </a:t>
            </a:r>
            <a:r>
              <a:rPr lang="el-GR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απώλεια της βιοποικιλότητας</a:t>
            </a:r>
            <a:r>
              <a:rPr lang="el-GR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καθώς μεγάλες εκτάσεις γης καταστρέφονται για την παραγωγή τροφίμων που τελικά καταλήγουν ως απόβλητα.</a:t>
            </a:r>
            <a:endParaRPr kumimoji="0" lang="el-GR" altLang="el-GR" sz="3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Κλιματική αλλαγή: Πώς επηρεάζει τα νοσήματα του πνεύμονα ; | Energymag">
            <a:extLst>
              <a:ext uri="{FF2B5EF4-FFF2-40B4-BE49-F238E27FC236}">
                <a16:creationId xmlns:a16="http://schemas.microsoft.com/office/drawing/2014/main" xmlns="" id="{9DF39EE2-80C5-4ABB-D400-45B1CAECF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23861" y="1028700"/>
            <a:ext cx="4730539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xmlns="" id="{4BAFA0E3-0CBC-4C34-B59C-DB52D8D75D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15601" y="5925207"/>
            <a:ext cx="5638800" cy="366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020678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7A3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2A775B77-AFF6-3FF5-3904-4DFDBF0035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>
            <a:extLst>
              <a:ext uri="{FF2B5EF4-FFF2-40B4-BE49-F238E27FC236}">
                <a16:creationId xmlns:a16="http://schemas.microsoft.com/office/drawing/2014/main" xmlns="" id="{5F0677FB-8DAF-5B63-3E7E-0444B3B84ABA}"/>
              </a:ext>
            </a:extLst>
          </p:cNvPr>
          <p:cNvGrpSpPr>
            <a:grpSpLocks noChangeAspect="1"/>
          </p:cNvGrpSpPr>
          <p:nvPr/>
        </p:nvGrpSpPr>
        <p:grpSpPr>
          <a:xfrm rot="2057271">
            <a:off x="13018249" y="5917881"/>
            <a:ext cx="4702574" cy="3464230"/>
            <a:chOff x="0" y="0"/>
            <a:chExt cx="19050000" cy="1403350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xmlns="" id="{9BF86E2E-D70C-1EE8-BE19-40D8E7AB04B0}"/>
                </a:ext>
              </a:extLst>
            </p:cNvPr>
            <p:cNvSpPr/>
            <p:nvPr/>
          </p:nvSpPr>
          <p:spPr>
            <a:xfrm>
              <a:off x="1169582" y="1014439"/>
              <a:ext cx="16710835" cy="12004622"/>
            </a:xfrm>
            <a:custGeom>
              <a:avLst/>
              <a:gdLst/>
              <a:ahLst/>
              <a:cxnLst/>
              <a:rect l="l" t="t" r="r" b="b"/>
              <a:pathLst>
                <a:path w="16710835" h="12004622">
                  <a:moveTo>
                    <a:pt x="0" y="0"/>
                  </a:moveTo>
                  <a:lnTo>
                    <a:pt x="16710835" y="0"/>
                  </a:lnTo>
                  <a:lnTo>
                    <a:pt x="16710835" y="12004622"/>
                  </a:lnTo>
                  <a:lnTo>
                    <a:pt x="0" y="12004622"/>
                  </a:lnTo>
                  <a:close/>
                </a:path>
              </a:pathLst>
            </a:custGeom>
            <a:blipFill>
              <a:blip r:embed="rId2" cstate="print"/>
              <a:stretch>
                <a:fillRect t="-54467" b="-54467"/>
              </a:stretch>
            </a:blipFill>
          </p:spPr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xmlns="" id="{A105C3A1-B3A6-8198-5398-63AE1E9E7EEE}"/>
                </a:ext>
              </a:extLst>
            </p:cNvPr>
            <p:cNvSpPr/>
            <p:nvPr/>
          </p:nvSpPr>
          <p:spPr>
            <a:xfrm>
              <a:off x="0" y="0"/>
              <a:ext cx="19050000" cy="14033500"/>
            </a:xfrm>
            <a:custGeom>
              <a:avLst/>
              <a:gdLst/>
              <a:ahLst/>
              <a:cxnLst/>
              <a:rect l="l" t="t" r="r" b="b"/>
              <a:pathLst>
                <a:path w="19050000" h="14033500">
                  <a:moveTo>
                    <a:pt x="0" y="0"/>
                  </a:moveTo>
                  <a:lnTo>
                    <a:pt x="19050000" y="0"/>
                  </a:lnTo>
                  <a:lnTo>
                    <a:pt x="19050000" y="14033500"/>
                  </a:lnTo>
                  <a:lnTo>
                    <a:pt x="0" y="14033500"/>
                  </a:lnTo>
                  <a:close/>
                </a:path>
              </a:pathLst>
            </a:custGeom>
            <a:blipFill>
              <a:blip r:embed="rId3"/>
              <a:stretch>
                <a:fillRect t="-226" b="-226"/>
              </a:stretch>
            </a:blipFill>
          </p:spPr>
        </p:sp>
      </p:grpSp>
      <p:sp>
        <p:nvSpPr>
          <p:cNvPr id="8" name="Freeform 8">
            <a:extLst>
              <a:ext uri="{FF2B5EF4-FFF2-40B4-BE49-F238E27FC236}">
                <a16:creationId xmlns:a16="http://schemas.microsoft.com/office/drawing/2014/main" xmlns="" id="{50FC67E6-4C56-9D48-A54B-13836B4D76C8}"/>
              </a:ext>
            </a:extLst>
          </p:cNvPr>
          <p:cNvSpPr/>
          <p:nvPr/>
        </p:nvSpPr>
        <p:spPr>
          <a:xfrm>
            <a:off x="14887405" y="-656371"/>
            <a:ext cx="4474049" cy="3115565"/>
          </a:xfrm>
          <a:custGeom>
            <a:avLst/>
            <a:gdLst/>
            <a:ahLst/>
            <a:cxnLst/>
            <a:rect l="l" t="t" r="r" b="b"/>
            <a:pathLst>
              <a:path w="4474049" h="3115565">
                <a:moveTo>
                  <a:pt x="0" y="0"/>
                </a:moveTo>
                <a:lnTo>
                  <a:pt x="4474049" y="0"/>
                </a:lnTo>
                <a:lnTo>
                  <a:pt x="4474049" y="3115565"/>
                </a:lnTo>
                <a:lnTo>
                  <a:pt x="0" y="31155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xmlns="" id="{BFACECFE-F064-7601-6919-F368EC29D84E}"/>
              </a:ext>
            </a:extLst>
          </p:cNvPr>
          <p:cNvSpPr/>
          <p:nvPr/>
        </p:nvSpPr>
        <p:spPr>
          <a:xfrm flipH="1" flipV="1">
            <a:off x="-1073454" y="7827806"/>
            <a:ext cx="4474049" cy="3115565"/>
          </a:xfrm>
          <a:custGeom>
            <a:avLst/>
            <a:gdLst/>
            <a:ahLst/>
            <a:cxnLst/>
            <a:rect l="l" t="t" r="r" b="b"/>
            <a:pathLst>
              <a:path w="4474049" h="3115565">
                <a:moveTo>
                  <a:pt x="4474049" y="3115565"/>
                </a:moveTo>
                <a:lnTo>
                  <a:pt x="0" y="3115565"/>
                </a:lnTo>
                <a:lnTo>
                  <a:pt x="0" y="0"/>
                </a:lnTo>
                <a:lnTo>
                  <a:pt x="4474049" y="0"/>
                </a:lnTo>
                <a:lnTo>
                  <a:pt x="4474049" y="3115565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xmlns="" id="{0B7CF0BD-CE4F-4782-532D-B616FCAB4A50}"/>
              </a:ext>
            </a:extLst>
          </p:cNvPr>
          <p:cNvSpPr/>
          <p:nvPr/>
        </p:nvSpPr>
        <p:spPr>
          <a:xfrm>
            <a:off x="838200" y="1529462"/>
            <a:ext cx="1096152" cy="1096152"/>
          </a:xfrm>
          <a:custGeom>
            <a:avLst/>
            <a:gdLst/>
            <a:ahLst/>
            <a:cxnLst/>
            <a:rect l="l" t="t" r="r" b="b"/>
            <a:pathLst>
              <a:path w="1096152" h="1096152">
                <a:moveTo>
                  <a:pt x="0" y="0"/>
                </a:moveTo>
                <a:lnTo>
                  <a:pt x="1096153" y="0"/>
                </a:lnTo>
                <a:lnTo>
                  <a:pt x="1096153" y="1096153"/>
                </a:lnTo>
                <a:lnTo>
                  <a:pt x="0" y="1096153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xmlns="" id="{AA759DF1-81A0-342C-17CE-D606F3A3A99C}"/>
              </a:ext>
            </a:extLst>
          </p:cNvPr>
          <p:cNvSpPr/>
          <p:nvPr/>
        </p:nvSpPr>
        <p:spPr>
          <a:xfrm>
            <a:off x="2541020" y="7310379"/>
            <a:ext cx="1096152" cy="1096152"/>
          </a:xfrm>
          <a:custGeom>
            <a:avLst/>
            <a:gdLst/>
            <a:ahLst/>
            <a:cxnLst/>
            <a:rect l="l" t="t" r="r" b="b"/>
            <a:pathLst>
              <a:path w="1096152" h="1096152">
                <a:moveTo>
                  <a:pt x="0" y="0"/>
                </a:moveTo>
                <a:lnTo>
                  <a:pt x="1096152" y="0"/>
                </a:lnTo>
                <a:lnTo>
                  <a:pt x="1096152" y="1096152"/>
                </a:lnTo>
                <a:lnTo>
                  <a:pt x="0" y="1096152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xmlns="" id="{1D73650E-3C0D-0008-6072-98D21E690098}"/>
              </a:ext>
            </a:extLst>
          </p:cNvPr>
          <p:cNvSpPr/>
          <p:nvPr/>
        </p:nvSpPr>
        <p:spPr>
          <a:xfrm>
            <a:off x="4697920" y="8624829"/>
            <a:ext cx="659557" cy="659557"/>
          </a:xfrm>
          <a:custGeom>
            <a:avLst/>
            <a:gdLst/>
            <a:ahLst/>
            <a:cxnLst/>
            <a:rect l="l" t="t" r="r" b="b"/>
            <a:pathLst>
              <a:path w="659557" h="659557">
                <a:moveTo>
                  <a:pt x="0" y="0"/>
                </a:moveTo>
                <a:lnTo>
                  <a:pt x="659558" y="0"/>
                </a:lnTo>
                <a:lnTo>
                  <a:pt x="659558" y="659557"/>
                </a:lnTo>
                <a:lnTo>
                  <a:pt x="0" y="659557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xmlns="" id="{876C905D-A7CF-CB7D-A69C-069C01718533}"/>
              </a:ext>
            </a:extLst>
          </p:cNvPr>
          <p:cNvSpPr/>
          <p:nvPr/>
        </p:nvSpPr>
        <p:spPr>
          <a:xfrm>
            <a:off x="7086600" y="571632"/>
            <a:ext cx="659557" cy="659557"/>
          </a:xfrm>
          <a:custGeom>
            <a:avLst/>
            <a:gdLst/>
            <a:ahLst/>
            <a:cxnLst/>
            <a:rect l="l" t="t" r="r" b="b"/>
            <a:pathLst>
              <a:path w="659557" h="659557">
                <a:moveTo>
                  <a:pt x="0" y="0"/>
                </a:moveTo>
                <a:lnTo>
                  <a:pt x="659557" y="0"/>
                </a:lnTo>
                <a:lnTo>
                  <a:pt x="659557" y="659557"/>
                </a:lnTo>
                <a:lnTo>
                  <a:pt x="0" y="659557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5D80DAF-9294-857D-003C-661EC940FA4B}"/>
              </a:ext>
            </a:extLst>
          </p:cNvPr>
          <p:cNvSpPr txBox="1"/>
          <p:nvPr/>
        </p:nvSpPr>
        <p:spPr>
          <a:xfrm>
            <a:off x="642878" y="499049"/>
            <a:ext cx="10580138" cy="95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l-GR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 σπατάλη τροφίμων συμβάλλει σημαντικά στην </a:t>
            </a:r>
            <a:r>
              <a:rPr lang="el-GR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κλιματική αλλαγή</a:t>
            </a:r>
            <a:r>
              <a:rPr lang="el-GR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Όταν τα τρόφιμα καταλήγουν σε χωματερές, αρχίζουν να αποσυντίθενται και παράγουν </a:t>
            </a:r>
            <a:r>
              <a:rPr lang="el-GR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μεθάνιο</a:t>
            </a:r>
            <a:r>
              <a:rPr lang="el-GR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ένα ισχυρό αέριο του θερμοκηπίου που έχει πολύ μεγαλύτερη επίδραση στην υπερθέρμανση του πλανήτη από το CO2.</a:t>
            </a:r>
          </a:p>
        </p:txBody>
      </p:sp>
      <p:pic>
        <p:nvPicPr>
          <p:cNvPr id="17" name="Εικόνα 16">
            <a:extLst>
              <a:ext uri="{FF2B5EF4-FFF2-40B4-BE49-F238E27FC236}">
                <a16:creationId xmlns:a16="http://schemas.microsoft.com/office/drawing/2014/main" xmlns="" id="{57DFEEE4-0105-2D25-CFE4-E3ABD8B0C2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15800" y="571632"/>
            <a:ext cx="4267200" cy="395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287781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777</Words>
  <Application>Microsoft Office PowerPoint</Application>
  <PresentationFormat>Προσαρμογή</PresentationFormat>
  <Paragraphs>47</Paragraphs>
  <Slides>16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7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16</vt:i4>
      </vt:variant>
    </vt:vector>
  </HeadingPairs>
  <TitlesOfParts>
    <vt:vector size="24" baseType="lpstr">
      <vt:lpstr>Arial</vt:lpstr>
      <vt:lpstr>Pluma Bold</vt:lpstr>
      <vt:lpstr>KG Primary Penmanship</vt:lpstr>
      <vt:lpstr>Times New Roman</vt:lpstr>
      <vt:lpstr>Tinos</vt:lpstr>
      <vt:lpstr>Tinos Bold</vt:lpstr>
      <vt:lpstr>Calibri</vt:lpstr>
      <vt:lpstr>Office Theme</vt:lpstr>
      <vt:lpstr>Διαφάνεια 1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  <vt:lpstr>Διαφάνεια 14</vt:lpstr>
      <vt:lpstr>Διαφάνεια 15</vt:lpstr>
      <vt:lpstr>Διαφάνεια 16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FOOD Waste</dc:title>
  <dc:creator>user</dc:creator>
  <cp:lastModifiedBy>Desktop</cp:lastModifiedBy>
  <cp:revision>5</cp:revision>
  <dcterms:created xsi:type="dcterms:W3CDTF">2006-08-16T00:00:00Z</dcterms:created>
  <dcterms:modified xsi:type="dcterms:W3CDTF">2025-02-07T06:48:33Z</dcterms:modified>
  <dc:identifier>DAGdUmmx39U</dc:identifier>
</cp:coreProperties>
</file>