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98" r:id="rId4"/>
    <p:sldId id="297" r:id="rId5"/>
    <p:sldId id="301" r:id="rId6"/>
    <p:sldId id="283" r:id="rId7"/>
    <p:sldId id="286" r:id="rId8"/>
    <p:sldId id="304" r:id="rId9"/>
    <p:sldId id="305" r:id="rId10"/>
    <p:sldId id="290" r:id="rId11"/>
    <p:sldId id="292" r:id="rId12"/>
    <p:sldId id="295" r:id="rId13"/>
    <p:sldId id="302" r:id="rId14"/>
    <p:sldId id="303" r:id="rId15"/>
    <p:sldId id="264" r:id="rId16"/>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p:scale>
          <a:sx n="88" d="100"/>
          <a:sy n="88" d="100"/>
        </p:scale>
        <p:origin x="648" y="26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4729B-F165-4F3B-804D-76FB0529112E}" type="doc">
      <dgm:prSet loTypeId="urn:microsoft.com/office/officeart/2005/8/layout/hList6" loCatId="list" qsTypeId="urn:microsoft.com/office/officeart/2005/8/quickstyle/simple1#1" qsCatId="simple" csTypeId="urn:microsoft.com/office/officeart/2005/8/colors/accent5_4" csCatId="accent5" phldr="1"/>
      <dgm:spPr/>
      <dgm:t>
        <a:bodyPr/>
        <a:lstStyle/>
        <a:p>
          <a:endParaRPr lang="el-GR"/>
        </a:p>
      </dgm:t>
    </dgm:pt>
    <dgm:pt modelId="{D642FFED-B185-446A-B172-978228DE3DAC}">
      <dgm:prSet phldrT="[Κείμενο]" custT="1"/>
      <dgm:spPr/>
      <dgm:t>
        <a:bodyPr/>
        <a:lstStyle/>
        <a:p>
          <a:pPr>
            <a:lnSpc>
              <a:spcPct val="150000"/>
            </a:lnSpc>
            <a:spcAft>
              <a:spcPts val="0"/>
            </a:spcAft>
          </a:pPr>
          <a:r>
            <a:rPr lang="el-GR" sz="3600" dirty="0">
              <a:latin typeface="Times New Roman" panose="02020603050405020304" pitchFamily="18" charset="0"/>
              <a:cs typeface="Times New Roman" panose="02020603050405020304" pitchFamily="18" charset="0"/>
            </a:rPr>
            <a:t>Εργασιακοί πόροι</a:t>
          </a:r>
        </a:p>
        <a:p>
          <a:pPr>
            <a:lnSpc>
              <a:spcPct val="150000"/>
            </a:lnSpc>
            <a:spcAft>
              <a:spcPts val="0"/>
            </a:spcAft>
          </a:pPr>
          <a:r>
            <a:rPr lang="el-GR"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job resources)</a:t>
          </a:r>
          <a:r>
            <a:rPr lang="el-GR" sz="3600" dirty="0">
              <a:latin typeface="Times New Roman" panose="02020603050405020304" pitchFamily="18" charset="0"/>
              <a:cs typeface="Times New Roman" panose="02020603050405020304" pitchFamily="18" charset="0"/>
            </a:rPr>
            <a:t>: συνθήκες εργασίας</a:t>
          </a:r>
        </a:p>
      </dgm:t>
    </dgm:pt>
    <dgm:pt modelId="{258C74B1-D09F-40C3-99B7-0280A0ED7285}" type="parTrans" cxnId="{2ABEC3D8-5BE6-4A58-A096-C88873FD50E8}">
      <dgm:prSet/>
      <dgm:spPr/>
      <dgm:t>
        <a:bodyPr/>
        <a:lstStyle/>
        <a:p>
          <a:endParaRPr lang="el-GR"/>
        </a:p>
      </dgm:t>
    </dgm:pt>
    <dgm:pt modelId="{40E06504-07FD-447F-B134-F0F9D765AAA6}" type="sibTrans" cxnId="{2ABEC3D8-5BE6-4A58-A096-C88873FD50E8}">
      <dgm:prSet/>
      <dgm:spPr/>
      <dgm:t>
        <a:bodyPr/>
        <a:lstStyle/>
        <a:p>
          <a:endParaRPr lang="el-GR"/>
        </a:p>
      </dgm:t>
    </dgm:pt>
    <dgm:pt modelId="{AAB76580-0267-4F6A-83B3-B38CF73079D0}">
      <dgm:prSet phldrT="[Κείμενο]" custT="1"/>
      <dgm:spPr/>
      <dgm:t>
        <a:bodyPr/>
        <a:lstStyle/>
        <a:p>
          <a:r>
            <a:rPr lang="el-GR" sz="3600" dirty="0">
              <a:latin typeface="Times New Roman" panose="02020603050405020304" pitchFamily="18" charset="0"/>
              <a:cs typeface="Times New Roman" panose="02020603050405020304" pitchFamily="18" charset="0"/>
            </a:rPr>
            <a:t>Προσωπικοί πόροι</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(personal resources)</a:t>
          </a:r>
          <a:r>
            <a:rPr lang="el-GR" sz="3600" dirty="0">
              <a:latin typeface="Times New Roman" panose="02020603050405020304" pitchFamily="18" charset="0"/>
              <a:cs typeface="Times New Roman" panose="02020603050405020304" pitchFamily="18" charset="0"/>
            </a:rPr>
            <a:t>:</a:t>
          </a:r>
        </a:p>
      </dgm:t>
    </dgm:pt>
    <dgm:pt modelId="{2504F9C6-FC7D-4AE5-A472-931F6509DCBB}" type="parTrans" cxnId="{63714BF5-E2DF-4EBE-AB87-91D9C88F3F91}">
      <dgm:prSet/>
      <dgm:spPr/>
      <dgm:t>
        <a:bodyPr/>
        <a:lstStyle/>
        <a:p>
          <a:endParaRPr lang="el-GR"/>
        </a:p>
      </dgm:t>
    </dgm:pt>
    <dgm:pt modelId="{551FE0A1-7376-4D4E-A890-D24FF18420A4}" type="sibTrans" cxnId="{63714BF5-E2DF-4EBE-AB87-91D9C88F3F91}">
      <dgm:prSet/>
      <dgm:spPr/>
      <dgm:t>
        <a:bodyPr/>
        <a:lstStyle/>
        <a:p>
          <a:endParaRPr lang="el-GR"/>
        </a:p>
      </dgm:t>
    </dgm:pt>
    <dgm:pt modelId="{C6E1C650-15FF-410B-B14D-2317161DB07C}" type="pres">
      <dgm:prSet presAssocID="{6C04729B-F165-4F3B-804D-76FB0529112E}" presName="Name0" presStyleCnt="0">
        <dgm:presLayoutVars>
          <dgm:dir/>
          <dgm:resizeHandles val="exact"/>
        </dgm:presLayoutVars>
      </dgm:prSet>
      <dgm:spPr/>
    </dgm:pt>
    <dgm:pt modelId="{1941FAA9-E9DD-4797-B43A-737682E47CBE}" type="pres">
      <dgm:prSet presAssocID="{D642FFED-B185-446A-B172-978228DE3DAC}" presName="node" presStyleLbl="node1" presStyleIdx="0" presStyleCnt="2">
        <dgm:presLayoutVars>
          <dgm:bulletEnabled val="1"/>
        </dgm:presLayoutVars>
      </dgm:prSet>
      <dgm:spPr/>
    </dgm:pt>
    <dgm:pt modelId="{8502871E-185B-400A-887C-C6D604A7936A}" type="pres">
      <dgm:prSet presAssocID="{40E06504-07FD-447F-B134-F0F9D765AAA6}" presName="sibTrans" presStyleCnt="0"/>
      <dgm:spPr/>
    </dgm:pt>
    <dgm:pt modelId="{8FE1DED1-87FA-41E0-AA72-76372E207F63}" type="pres">
      <dgm:prSet presAssocID="{AAB76580-0267-4F6A-83B3-B38CF73079D0}" presName="node" presStyleLbl="node1" presStyleIdx="1" presStyleCnt="2">
        <dgm:presLayoutVars>
          <dgm:bulletEnabled val="1"/>
        </dgm:presLayoutVars>
      </dgm:prSet>
      <dgm:spPr/>
    </dgm:pt>
  </dgm:ptLst>
  <dgm:cxnLst>
    <dgm:cxn modelId="{0DC6D1C7-8F99-4698-904C-3D46175A02A4}" type="presOf" srcId="{D642FFED-B185-446A-B172-978228DE3DAC}" destId="{1941FAA9-E9DD-4797-B43A-737682E47CBE}" srcOrd="0" destOrd="0" presId="urn:microsoft.com/office/officeart/2005/8/layout/hList6"/>
    <dgm:cxn modelId="{35EE73D7-AF59-4C16-BB00-1386926487FD}" type="presOf" srcId="{6C04729B-F165-4F3B-804D-76FB0529112E}" destId="{C6E1C650-15FF-410B-B14D-2317161DB07C}" srcOrd="0" destOrd="0" presId="urn:microsoft.com/office/officeart/2005/8/layout/hList6"/>
    <dgm:cxn modelId="{2ABEC3D8-5BE6-4A58-A096-C88873FD50E8}" srcId="{6C04729B-F165-4F3B-804D-76FB0529112E}" destId="{D642FFED-B185-446A-B172-978228DE3DAC}" srcOrd="0" destOrd="0" parTransId="{258C74B1-D09F-40C3-99B7-0280A0ED7285}" sibTransId="{40E06504-07FD-447F-B134-F0F9D765AAA6}"/>
    <dgm:cxn modelId="{D77484DE-A9DA-4CB0-86D0-C8F8ACB8D4BD}" type="presOf" srcId="{AAB76580-0267-4F6A-83B3-B38CF73079D0}" destId="{8FE1DED1-87FA-41E0-AA72-76372E207F63}" srcOrd="0" destOrd="0" presId="urn:microsoft.com/office/officeart/2005/8/layout/hList6"/>
    <dgm:cxn modelId="{63714BF5-E2DF-4EBE-AB87-91D9C88F3F91}" srcId="{6C04729B-F165-4F3B-804D-76FB0529112E}" destId="{AAB76580-0267-4F6A-83B3-B38CF73079D0}" srcOrd="1" destOrd="0" parTransId="{2504F9C6-FC7D-4AE5-A472-931F6509DCBB}" sibTransId="{551FE0A1-7376-4D4E-A890-D24FF18420A4}"/>
    <dgm:cxn modelId="{2CC7E191-8D69-4023-87AF-F0B01E15467D}" type="presParOf" srcId="{C6E1C650-15FF-410B-B14D-2317161DB07C}" destId="{1941FAA9-E9DD-4797-B43A-737682E47CBE}" srcOrd="0" destOrd="0" presId="urn:microsoft.com/office/officeart/2005/8/layout/hList6"/>
    <dgm:cxn modelId="{5E1CD37C-3A63-497F-BC87-7F138DE0CE33}" type="presParOf" srcId="{C6E1C650-15FF-410B-B14D-2317161DB07C}" destId="{8502871E-185B-400A-887C-C6D604A7936A}" srcOrd="1" destOrd="0" presId="urn:microsoft.com/office/officeart/2005/8/layout/hList6"/>
    <dgm:cxn modelId="{5363E993-404C-43DF-9664-A48C72D5B86F}" type="presParOf" srcId="{C6E1C650-15FF-410B-B14D-2317161DB07C}" destId="{8FE1DED1-87FA-41E0-AA72-76372E207F63}"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56076-ED10-48E5-92C6-17448EDE5AEF}" type="doc">
      <dgm:prSet loTypeId="urn:microsoft.com/office/officeart/2005/8/layout/pyramid2" loCatId="list" qsTypeId="urn:microsoft.com/office/officeart/2005/8/quickstyle/simple1#2" qsCatId="simple" csTypeId="urn:microsoft.com/office/officeart/2005/8/colors/accent1_2#2" csCatId="accent1" phldr="1"/>
      <dgm:spPr/>
      <dgm:t>
        <a:bodyPr/>
        <a:lstStyle/>
        <a:p>
          <a:endParaRPr lang="el-GR"/>
        </a:p>
      </dgm:t>
    </dgm:pt>
    <dgm:pt modelId="{6DC79B86-429B-4BC5-8420-6151D83659F2}">
      <dgm:prSet phldrT="[Κείμενο]" custT="1"/>
      <dgm:spPr/>
      <dgm:t>
        <a:bodyPr/>
        <a:lstStyle/>
        <a:p>
          <a:r>
            <a:rPr lang="el-GR" sz="4400" dirty="0">
              <a:latin typeface="Times New Roman" panose="02020603050405020304" pitchFamily="18" charset="0"/>
              <a:cs typeface="Times New Roman" panose="02020603050405020304" pitchFamily="18" charset="0"/>
            </a:rPr>
            <a:t>Αυτονομία</a:t>
          </a:r>
        </a:p>
      </dgm:t>
    </dgm:pt>
    <dgm:pt modelId="{A08135E6-8FC0-42EC-82AE-5B3A8EC05268}" type="parTrans" cxnId="{505241AF-4811-4C84-A572-2DC69EB48C2A}">
      <dgm:prSet/>
      <dgm:spPr/>
      <dgm:t>
        <a:bodyPr/>
        <a:lstStyle/>
        <a:p>
          <a:endParaRPr lang="el-GR"/>
        </a:p>
      </dgm:t>
    </dgm:pt>
    <dgm:pt modelId="{D0D25FA2-8118-4E70-AC3B-B4D8358B90EB}" type="sibTrans" cxnId="{505241AF-4811-4C84-A572-2DC69EB48C2A}">
      <dgm:prSet/>
      <dgm:spPr/>
      <dgm:t>
        <a:bodyPr/>
        <a:lstStyle/>
        <a:p>
          <a:endParaRPr lang="el-GR"/>
        </a:p>
      </dgm:t>
    </dgm:pt>
    <dgm:pt modelId="{374BCD09-2F9F-4AA7-A4C4-1988A64818BF}">
      <dgm:prSet phldrT="[Κείμενο]" custT="1"/>
      <dgm:spPr/>
      <dgm:t>
        <a:bodyPr/>
        <a:lstStyle/>
        <a:p>
          <a:r>
            <a:rPr lang="el-GR" sz="4000" dirty="0">
              <a:latin typeface="Times New Roman" panose="02020603050405020304" pitchFamily="18" charset="0"/>
              <a:cs typeface="Times New Roman" panose="02020603050405020304" pitchFamily="18" charset="0"/>
            </a:rPr>
            <a:t>Κοινωνική υποστήριξη</a:t>
          </a:r>
        </a:p>
      </dgm:t>
    </dgm:pt>
    <dgm:pt modelId="{C1330DA8-0C01-4EDD-800C-A002520F1FF8}" type="parTrans" cxnId="{C310C456-7663-4B0F-822A-85FA0A4C2B90}">
      <dgm:prSet/>
      <dgm:spPr/>
      <dgm:t>
        <a:bodyPr/>
        <a:lstStyle/>
        <a:p>
          <a:endParaRPr lang="el-GR"/>
        </a:p>
      </dgm:t>
    </dgm:pt>
    <dgm:pt modelId="{D706B7FA-0317-4363-B6BC-8648C739C611}" type="sibTrans" cxnId="{C310C456-7663-4B0F-822A-85FA0A4C2B90}">
      <dgm:prSet/>
      <dgm:spPr/>
      <dgm:t>
        <a:bodyPr/>
        <a:lstStyle/>
        <a:p>
          <a:endParaRPr lang="el-GR"/>
        </a:p>
      </dgm:t>
    </dgm:pt>
    <dgm:pt modelId="{C2E62ADD-9984-4200-B2DE-A179F78BA002}">
      <dgm:prSet phldrT="[Κείμενο]" custT="1"/>
      <dgm:spPr/>
      <dgm:t>
        <a:bodyPr/>
        <a:lstStyle/>
        <a:p>
          <a:r>
            <a:rPr lang="el-GR" sz="4000" dirty="0">
              <a:latin typeface="Times New Roman" panose="02020603050405020304" pitchFamily="18" charset="0"/>
              <a:cs typeface="Times New Roman" panose="02020603050405020304" pitchFamily="18" charset="0"/>
            </a:rPr>
            <a:t>Εποπτική καθοδήγηση</a:t>
          </a:r>
        </a:p>
      </dgm:t>
    </dgm:pt>
    <dgm:pt modelId="{02EC4D40-4218-41CA-B78B-CEEC43C9714E}" type="parTrans" cxnId="{1F17A58A-8E7D-4215-B055-6156601E4A5B}">
      <dgm:prSet/>
      <dgm:spPr/>
      <dgm:t>
        <a:bodyPr/>
        <a:lstStyle/>
        <a:p>
          <a:endParaRPr lang="el-GR"/>
        </a:p>
      </dgm:t>
    </dgm:pt>
    <dgm:pt modelId="{A4E389E2-3895-4A59-96CA-907C1961B6A3}" type="sibTrans" cxnId="{1F17A58A-8E7D-4215-B055-6156601E4A5B}">
      <dgm:prSet/>
      <dgm:spPr/>
      <dgm:t>
        <a:bodyPr/>
        <a:lstStyle/>
        <a:p>
          <a:endParaRPr lang="el-GR"/>
        </a:p>
      </dgm:t>
    </dgm:pt>
    <dgm:pt modelId="{4173E85E-350F-4CD9-9D9D-5EBFC5CC4858}">
      <dgm:prSet phldrT="[Κείμενο]" custT="1"/>
      <dgm:spPr/>
      <dgm:t>
        <a:bodyPr/>
        <a:lstStyle/>
        <a:p>
          <a:r>
            <a:rPr lang="el-GR" sz="4000" dirty="0">
              <a:latin typeface="Times New Roman" panose="02020603050405020304" pitchFamily="18" charset="0"/>
              <a:cs typeface="Times New Roman" panose="02020603050405020304" pitchFamily="18" charset="0"/>
            </a:rPr>
            <a:t>Ευκαιρίες για επαγγελματική εξέλιξη</a:t>
          </a:r>
        </a:p>
      </dgm:t>
    </dgm:pt>
    <dgm:pt modelId="{B0F428B5-BBF6-49A5-AD7D-9DC669F1EDA4}" type="parTrans" cxnId="{70A736A4-E1F4-440A-B85A-DE0A7CDB085A}">
      <dgm:prSet/>
      <dgm:spPr/>
      <dgm:t>
        <a:bodyPr/>
        <a:lstStyle/>
        <a:p>
          <a:endParaRPr lang="el-GR"/>
        </a:p>
      </dgm:t>
    </dgm:pt>
    <dgm:pt modelId="{773AAAE3-69C0-4154-9556-2F3E5E4D5044}" type="sibTrans" cxnId="{70A736A4-E1F4-440A-B85A-DE0A7CDB085A}">
      <dgm:prSet/>
      <dgm:spPr/>
      <dgm:t>
        <a:bodyPr/>
        <a:lstStyle/>
        <a:p>
          <a:endParaRPr lang="el-GR"/>
        </a:p>
      </dgm:t>
    </dgm:pt>
    <dgm:pt modelId="{D7707EEC-BCC7-4CA5-AE94-2AE0A5071B37}">
      <dgm:prSet phldrT="[Κείμενο]" custT="1"/>
      <dgm:spPr/>
      <dgm:t>
        <a:bodyPr/>
        <a:lstStyle/>
        <a:p>
          <a:r>
            <a:rPr lang="el-GR" sz="4000" dirty="0">
              <a:latin typeface="Times New Roman" panose="02020603050405020304" pitchFamily="18" charset="0"/>
              <a:cs typeface="Times New Roman" panose="02020603050405020304" pitchFamily="18" charset="0"/>
            </a:rPr>
            <a:t>Παρακίνηση για εκπαιδευτικές επιμορφώσεις</a:t>
          </a:r>
        </a:p>
      </dgm:t>
    </dgm:pt>
    <dgm:pt modelId="{C6251EF1-316F-4843-B435-138C58ED5FE9}" type="parTrans" cxnId="{55647ECC-A8D6-43C8-86A7-75241CB87792}">
      <dgm:prSet/>
      <dgm:spPr/>
      <dgm:t>
        <a:bodyPr/>
        <a:lstStyle/>
        <a:p>
          <a:endParaRPr lang="el-GR"/>
        </a:p>
      </dgm:t>
    </dgm:pt>
    <dgm:pt modelId="{805A838D-4DA5-4E30-B727-A19D435CE1BE}" type="sibTrans" cxnId="{55647ECC-A8D6-43C8-86A7-75241CB87792}">
      <dgm:prSet/>
      <dgm:spPr/>
      <dgm:t>
        <a:bodyPr/>
        <a:lstStyle/>
        <a:p>
          <a:endParaRPr lang="el-GR"/>
        </a:p>
      </dgm:t>
    </dgm:pt>
    <dgm:pt modelId="{90674FED-4432-4B57-A111-618983CCAA6E}" type="pres">
      <dgm:prSet presAssocID="{51F56076-ED10-48E5-92C6-17448EDE5AEF}" presName="compositeShape" presStyleCnt="0">
        <dgm:presLayoutVars>
          <dgm:dir/>
          <dgm:resizeHandles/>
        </dgm:presLayoutVars>
      </dgm:prSet>
      <dgm:spPr/>
    </dgm:pt>
    <dgm:pt modelId="{0F46D554-223F-4069-8624-0CBD6CB9BADE}" type="pres">
      <dgm:prSet presAssocID="{51F56076-ED10-48E5-92C6-17448EDE5AEF}" presName="pyramid" presStyleLbl="node1" presStyleIdx="0" presStyleCnt="1" custScaleX="89622" custScaleY="100000" custLinFactNeighborX="-53575" custLinFactNeighborY="-10594"/>
      <dgm:spPr/>
    </dgm:pt>
    <dgm:pt modelId="{BF3EDA34-84FF-4DB7-AD70-B7C0430489B3}" type="pres">
      <dgm:prSet presAssocID="{51F56076-ED10-48E5-92C6-17448EDE5AEF}" presName="theList" presStyleCnt="0"/>
      <dgm:spPr/>
    </dgm:pt>
    <dgm:pt modelId="{A4B56CAE-4480-474C-A7F1-292BFD61D637}" type="pres">
      <dgm:prSet presAssocID="{6DC79B86-429B-4BC5-8420-6151D83659F2}" presName="aNode" presStyleLbl="fgAcc1" presStyleIdx="0" presStyleCnt="5" custScaleX="389302" custLinFactNeighborX="-932" custLinFactNeighborY="34061">
        <dgm:presLayoutVars>
          <dgm:bulletEnabled val="1"/>
        </dgm:presLayoutVars>
      </dgm:prSet>
      <dgm:spPr/>
    </dgm:pt>
    <dgm:pt modelId="{FCC0C240-2F61-4039-9896-68CD9503000A}" type="pres">
      <dgm:prSet presAssocID="{6DC79B86-429B-4BC5-8420-6151D83659F2}" presName="aSpace" presStyleCnt="0"/>
      <dgm:spPr/>
    </dgm:pt>
    <dgm:pt modelId="{5B59105E-CBEB-4B5C-AECD-C98E0E6D4668}" type="pres">
      <dgm:prSet presAssocID="{374BCD09-2F9F-4AA7-A4C4-1988A64818BF}" presName="aNode" presStyleLbl="fgAcc1" presStyleIdx="1" presStyleCnt="5" custScaleX="386507" custLinFactNeighborX="-2328" custLinFactNeighborY="17030">
        <dgm:presLayoutVars>
          <dgm:bulletEnabled val="1"/>
        </dgm:presLayoutVars>
      </dgm:prSet>
      <dgm:spPr/>
    </dgm:pt>
    <dgm:pt modelId="{BF4EA63F-D6E8-468F-B333-6B792D69D40F}" type="pres">
      <dgm:prSet presAssocID="{374BCD09-2F9F-4AA7-A4C4-1988A64818BF}" presName="aSpace" presStyleCnt="0"/>
      <dgm:spPr/>
    </dgm:pt>
    <dgm:pt modelId="{50F7EF54-7997-4072-B763-1CF9931E7E9F}" type="pres">
      <dgm:prSet presAssocID="{C2E62ADD-9984-4200-B2DE-A179F78BA002}" presName="aNode" presStyleLbl="fgAcc1" presStyleIdx="2" presStyleCnt="5" custScaleX="388370">
        <dgm:presLayoutVars>
          <dgm:bulletEnabled val="1"/>
        </dgm:presLayoutVars>
      </dgm:prSet>
      <dgm:spPr/>
    </dgm:pt>
    <dgm:pt modelId="{89D56F5B-CF74-49B6-A422-51553CBA5417}" type="pres">
      <dgm:prSet presAssocID="{C2E62ADD-9984-4200-B2DE-A179F78BA002}" presName="aSpace" presStyleCnt="0"/>
      <dgm:spPr/>
    </dgm:pt>
    <dgm:pt modelId="{20E9EBB1-D69C-453D-82BA-EB11FEED0CEB}" type="pres">
      <dgm:prSet presAssocID="{4173E85E-350F-4CD9-9D9D-5EBFC5CC4858}" presName="aNode" presStyleLbl="fgAcc1" presStyleIdx="3" presStyleCnt="5" custScaleX="389301">
        <dgm:presLayoutVars>
          <dgm:bulletEnabled val="1"/>
        </dgm:presLayoutVars>
      </dgm:prSet>
      <dgm:spPr/>
    </dgm:pt>
    <dgm:pt modelId="{1149D5AE-F4DE-4AC3-9A28-91CE37B4641A}" type="pres">
      <dgm:prSet presAssocID="{4173E85E-350F-4CD9-9D9D-5EBFC5CC4858}" presName="aSpace" presStyleCnt="0"/>
      <dgm:spPr/>
    </dgm:pt>
    <dgm:pt modelId="{C704FFBB-E41B-4CAA-A9C5-FE6106AA86B3}" type="pres">
      <dgm:prSet presAssocID="{D7707EEC-BCC7-4CA5-AE94-2AE0A5071B37}" presName="aNode" presStyleLbl="fgAcc1" presStyleIdx="4" presStyleCnt="5" custScaleX="389301">
        <dgm:presLayoutVars>
          <dgm:bulletEnabled val="1"/>
        </dgm:presLayoutVars>
      </dgm:prSet>
      <dgm:spPr/>
    </dgm:pt>
    <dgm:pt modelId="{91136EFE-5BD9-4CC7-973D-BB7B4F342947}" type="pres">
      <dgm:prSet presAssocID="{D7707EEC-BCC7-4CA5-AE94-2AE0A5071B37}" presName="aSpace" presStyleCnt="0"/>
      <dgm:spPr/>
    </dgm:pt>
  </dgm:ptLst>
  <dgm:cxnLst>
    <dgm:cxn modelId="{B08F8327-06E6-4DE6-B995-1B264686C8FA}" type="presOf" srcId="{D7707EEC-BCC7-4CA5-AE94-2AE0A5071B37}" destId="{C704FFBB-E41B-4CAA-A9C5-FE6106AA86B3}" srcOrd="0" destOrd="0" presId="urn:microsoft.com/office/officeart/2005/8/layout/pyramid2"/>
    <dgm:cxn modelId="{B0B0073D-3257-4788-A348-80E64DA24805}" type="presOf" srcId="{51F56076-ED10-48E5-92C6-17448EDE5AEF}" destId="{90674FED-4432-4B57-A111-618983CCAA6E}" srcOrd="0" destOrd="0" presId="urn:microsoft.com/office/officeart/2005/8/layout/pyramid2"/>
    <dgm:cxn modelId="{D0F62A60-391B-4AF2-A93E-DB8B5186D2DE}" type="presOf" srcId="{4173E85E-350F-4CD9-9D9D-5EBFC5CC4858}" destId="{20E9EBB1-D69C-453D-82BA-EB11FEED0CEB}" srcOrd="0" destOrd="0" presId="urn:microsoft.com/office/officeart/2005/8/layout/pyramid2"/>
    <dgm:cxn modelId="{BA988F6C-DD52-4872-88FB-EE056A62DD05}" type="presOf" srcId="{C2E62ADD-9984-4200-B2DE-A179F78BA002}" destId="{50F7EF54-7997-4072-B763-1CF9931E7E9F}" srcOrd="0" destOrd="0" presId="urn:microsoft.com/office/officeart/2005/8/layout/pyramid2"/>
    <dgm:cxn modelId="{D872FB6C-580C-47D3-A7D1-205746C68517}" type="presOf" srcId="{6DC79B86-429B-4BC5-8420-6151D83659F2}" destId="{A4B56CAE-4480-474C-A7F1-292BFD61D637}" srcOrd="0" destOrd="0" presId="urn:microsoft.com/office/officeart/2005/8/layout/pyramid2"/>
    <dgm:cxn modelId="{C310C456-7663-4B0F-822A-85FA0A4C2B90}" srcId="{51F56076-ED10-48E5-92C6-17448EDE5AEF}" destId="{374BCD09-2F9F-4AA7-A4C4-1988A64818BF}" srcOrd="1" destOrd="0" parTransId="{C1330DA8-0C01-4EDD-800C-A002520F1FF8}" sibTransId="{D706B7FA-0317-4363-B6BC-8648C739C611}"/>
    <dgm:cxn modelId="{1F17A58A-8E7D-4215-B055-6156601E4A5B}" srcId="{51F56076-ED10-48E5-92C6-17448EDE5AEF}" destId="{C2E62ADD-9984-4200-B2DE-A179F78BA002}" srcOrd="2" destOrd="0" parTransId="{02EC4D40-4218-41CA-B78B-CEEC43C9714E}" sibTransId="{A4E389E2-3895-4A59-96CA-907C1961B6A3}"/>
    <dgm:cxn modelId="{70A736A4-E1F4-440A-B85A-DE0A7CDB085A}" srcId="{51F56076-ED10-48E5-92C6-17448EDE5AEF}" destId="{4173E85E-350F-4CD9-9D9D-5EBFC5CC4858}" srcOrd="3" destOrd="0" parTransId="{B0F428B5-BBF6-49A5-AD7D-9DC669F1EDA4}" sibTransId="{773AAAE3-69C0-4154-9556-2F3E5E4D5044}"/>
    <dgm:cxn modelId="{505241AF-4811-4C84-A572-2DC69EB48C2A}" srcId="{51F56076-ED10-48E5-92C6-17448EDE5AEF}" destId="{6DC79B86-429B-4BC5-8420-6151D83659F2}" srcOrd="0" destOrd="0" parTransId="{A08135E6-8FC0-42EC-82AE-5B3A8EC05268}" sibTransId="{D0D25FA2-8118-4E70-AC3B-B4D8358B90EB}"/>
    <dgm:cxn modelId="{55647ECC-A8D6-43C8-86A7-75241CB87792}" srcId="{51F56076-ED10-48E5-92C6-17448EDE5AEF}" destId="{D7707EEC-BCC7-4CA5-AE94-2AE0A5071B37}" srcOrd="4" destOrd="0" parTransId="{C6251EF1-316F-4843-B435-138C58ED5FE9}" sibTransId="{805A838D-4DA5-4E30-B727-A19D435CE1BE}"/>
    <dgm:cxn modelId="{249E61F4-07FD-4EF7-ACBA-8A98B1AEB3CF}" type="presOf" srcId="{374BCD09-2F9F-4AA7-A4C4-1988A64818BF}" destId="{5B59105E-CBEB-4B5C-AECD-C98E0E6D4668}" srcOrd="0" destOrd="0" presId="urn:microsoft.com/office/officeart/2005/8/layout/pyramid2"/>
    <dgm:cxn modelId="{AE2C348B-7ED2-4C29-A9E5-79A9237463A3}" type="presParOf" srcId="{90674FED-4432-4B57-A111-618983CCAA6E}" destId="{0F46D554-223F-4069-8624-0CBD6CB9BADE}" srcOrd="0" destOrd="0" presId="urn:microsoft.com/office/officeart/2005/8/layout/pyramid2"/>
    <dgm:cxn modelId="{66D31613-91BC-40E0-9849-210D6C00AD1C}" type="presParOf" srcId="{90674FED-4432-4B57-A111-618983CCAA6E}" destId="{BF3EDA34-84FF-4DB7-AD70-B7C0430489B3}" srcOrd="1" destOrd="0" presId="urn:microsoft.com/office/officeart/2005/8/layout/pyramid2"/>
    <dgm:cxn modelId="{C6DF7A15-8733-4910-9045-26C31781095A}" type="presParOf" srcId="{BF3EDA34-84FF-4DB7-AD70-B7C0430489B3}" destId="{A4B56CAE-4480-474C-A7F1-292BFD61D637}" srcOrd="0" destOrd="0" presId="urn:microsoft.com/office/officeart/2005/8/layout/pyramid2"/>
    <dgm:cxn modelId="{8ABB85E1-A8DF-48FD-9D59-DDFF790596AC}" type="presParOf" srcId="{BF3EDA34-84FF-4DB7-AD70-B7C0430489B3}" destId="{FCC0C240-2F61-4039-9896-68CD9503000A}" srcOrd="1" destOrd="0" presId="urn:microsoft.com/office/officeart/2005/8/layout/pyramid2"/>
    <dgm:cxn modelId="{EDBF8710-BDE0-4A3E-8240-D3C9D78BE2B7}" type="presParOf" srcId="{BF3EDA34-84FF-4DB7-AD70-B7C0430489B3}" destId="{5B59105E-CBEB-4B5C-AECD-C98E0E6D4668}" srcOrd="2" destOrd="0" presId="urn:microsoft.com/office/officeart/2005/8/layout/pyramid2"/>
    <dgm:cxn modelId="{8CEB2AE6-25B0-4BA3-9DC8-EE447E6452F5}" type="presParOf" srcId="{BF3EDA34-84FF-4DB7-AD70-B7C0430489B3}" destId="{BF4EA63F-D6E8-468F-B333-6B792D69D40F}" srcOrd="3" destOrd="0" presId="urn:microsoft.com/office/officeart/2005/8/layout/pyramid2"/>
    <dgm:cxn modelId="{20A781FB-47AB-49B7-987A-F4C10A9D327D}" type="presParOf" srcId="{BF3EDA34-84FF-4DB7-AD70-B7C0430489B3}" destId="{50F7EF54-7997-4072-B763-1CF9931E7E9F}" srcOrd="4" destOrd="0" presId="urn:microsoft.com/office/officeart/2005/8/layout/pyramid2"/>
    <dgm:cxn modelId="{DE7E0103-27D8-40F3-8E96-AAB04D6CFAB8}" type="presParOf" srcId="{BF3EDA34-84FF-4DB7-AD70-B7C0430489B3}" destId="{89D56F5B-CF74-49B6-A422-51553CBA5417}" srcOrd="5" destOrd="0" presId="urn:microsoft.com/office/officeart/2005/8/layout/pyramid2"/>
    <dgm:cxn modelId="{9E924BB5-35A1-44A9-BFF7-399CC78B05E6}" type="presParOf" srcId="{BF3EDA34-84FF-4DB7-AD70-B7C0430489B3}" destId="{20E9EBB1-D69C-453D-82BA-EB11FEED0CEB}" srcOrd="6" destOrd="0" presId="urn:microsoft.com/office/officeart/2005/8/layout/pyramid2"/>
    <dgm:cxn modelId="{8F3D1C98-ABEF-4FFD-B599-8051B9C08F55}" type="presParOf" srcId="{BF3EDA34-84FF-4DB7-AD70-B7C0430489B3}" destId="{1149D5AE-F4DE-4AC3-9A28-91CE37B4641A}" srcOrd="7" destOrd="0" presId="urn:microsoft.com/office/officeart/2005/8/layout/pyramid2"/>
    <dgm:cxn modelId="{ECA76499-7944-4E38-A262-1BA65E849001}" type="presParOf" srcId="{BF3EDA34-84FF-4DB7-AD70-B7C0430489B3}" destId="{C704FFBB-E41B-4CAA-A9C5-FE6106AA86B3}" srcOrd="8" destOrd="0" presId="urn:microsoft.com/office/officeart/2005/8/layout/pyramid2"/>
    <dgm:cxn modelId="{C4DBEC8C-E2FD-4FAA-AB25-94F44E0B7699}" type="presParOf" srcId="{BF3EDA34-84FF-4DB7-AD70-B7C0430489B3}" destId="{91136EFE-5BD9-4CC7-973D-BB7B4F342947}"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7426E-5E5B-430F-8CD7-FF625D445CF2}" type="doc">
      <dgm:prSet loTypeId="urn:microsoft.com/office/officeart/2005/8/layout/hierarchy2" loCatId="hierarchy" qsTypeId="urn:microsoft.com/office/officeart/2005/8/quickstyle/simple1#6" qsCatId="simple" csTypeId="urn:microsoft.com/office/officeart/2005/8/colors/accent1_2#6" csCatId="accent1" phldr="1"/>
      <dgm:spPr/>
      <dgm:t>
        <a:bodyPr/>
        <a:lstStyle/>
        <a:p>
          <a:endParaRPr lang="el-GR"/>
        </a:p>
      </dgm:t>
    </dgm:pt>
    <dgm:pt modelId="{BBCE21CF-AE97-4E04-9FB4-22E030E59D1E}">
      <dgm:prSet phldrT="[Κείμενο]" custT="1"/>
      <dgm:spPr>
        <a:solidFill>
          <a:schemeClr val="bg1">
            <a:lumMod val="75000"/>
            <a:lumOff val="25000"/>
          </a:schemeClr>
        </a:solidFill>
      </dgm:spPr>
      <dgm:t>
        <a:bodyPr/>
        <a:lstStyle/>
        <a:p>
          <a:r>
            <a:rPr lang="el-GR" sz="2800" b="1" dirty="0">
              <a:latin typeface="Times New Roman" panose="02020603050405020304" pitchFamily="18" charset="0"/>
              <a:cs typeface="Times New Roman" panose="02020603050405020304" pitchFamily="18" charset="0"/>
            </a:rPr>
            <a:t>ΠΡΟΣΩΠΙΚΟΙ ΠΟΡΟΙ</a:t>
          </a:r>
        </a:p>
      </dgm:t>
    </dgm:pt>
    <dgm:pt modelId="{614A2306-34CF-4D00-9178-31B4432521CA}" type="parTrans" cxnId="{6983521D-EF76-451B-AC9B-15D2E4BD5D97}">
      <dgm:prSet/>
      <dgm:spPr/>
      <dgm:t>
        <a:bodyPr/>
        <a:lstStyle/>
        <a:p>
          <a:endParaRPr lang="el-GR"/>
        </a:p>
      </dgm:t>
    </dgm:pt>
    <dgm:pt modelId="{71191D4E-F065-4A53-BA52-BA7D538A02C3}" type="sibTrans" cxnId="{6983521D-EF76-451B-AC9B-15D2E4BD5D97}">
      <dgm:prSet/>
      <dgm:spPr/>
      <dgm:t>
        <a:bodyPr/>
        <a:lstStyle/>
        <a:p>
          <a:endParaRPr lang="el-GR"/>
        </a:p>
      </dgm:t>
    </dgm:pt>
    <dgm:pt modelId="{11D6F063-0E52-464E-B683-F37084BDD423}">
      <dgm:prSet phldrT="[Κείμενο]"/>
      <dgm:spPr>
        <a:solidFill>
          <a:schemeClr val="bg1">
            <a:lumMod val="75000"/>
            <a:lumOff val="25000"/>
          </a:schemeClr>
        </a:solidFill>
      </dgm:spPr>
      <dgm:t>
        <a:bodyPr/>
        <a:lstStyle/>
        <a:p>
          <a:r>
            <a:rPr lang="el-GR" dirty="0">
              <a:latin typeface="Times New Roman" panose="02020603050405020304" pitchFamily="18" charset="0"/>
              <a:cs typeface="Times New Roman" panose="02020603050405020304" pitchFamily="18" charset="0"/>
            </a:rPr>
            <a:t>προσωπικότητα</a:t>
          </a:r>
        </a:p>
      </dgm:t>
    </dgm:pt>
    <dgm:pt modelId="{DB934392-E44B-45FA-81F0-B05B07C06EA6}" type="parTrans" cxnId="{73E79FDB-B7C0-4EAC-BB1C-73CA60A5AC7F}">
      <dgm:prSet/>
      <dgm:spPr/>
      <dgm:t>
        <a:bodyPr/>
        <a:lstStyle/>
        <a:p>
          <a:endParaRPr lang="el-GR"/>
        </a:p>
      </dgm:t>
    </dgm:pt>
    <dgm:pt modelId="{6EFAD4D0-20DF-4A0F-A579-20537E893B9D}" type="sibTrans" cxnId="{73E79FDB-B7C0-4EAC-BB1C-73CA60A5AC7F}">
      <dgm:prSet/>
      <dgm:spPr/>
      <dgm:t>
        <a:bodyPr/>
        <a:lstStyle/>
        <a:p>
          <a:endParaRPr lang="el-GR"/>
        </a:p>
      </dgm:t>
    </dgm:pt>
    <dgm:pt modelId="{975EE2DD-44CD-4FF8-8F93-9D2569761E2B}">
      <dgm:prSet phldrT="[Κείμενο]" custT="1"/>
      <dgm:spPr>
        <a:solidFill>
          <a:schemeClr val="bg1">
            <a:lumMod val="75000"/>
            <a:lumOff val="25000"/>
          </a:schemeClr>
        </a:solidFill>
      </dgm:spPr>
      <dgm:t>
        <a:bodyPr/>
        <a:lstStyle/>
        <a:p>
          <a:endParaRPr lang="el-GR" sz="1800" dirty="0"/>
        </a:p>
        <a:p>
          <a:r>
            <a:rPr lang="el-GR" sz="2000" dirty="0">
              <a:latin typeface="Times New Roman" panose="02020603050405020304" pitchFamily="18" charset="0"/>
              <a:cs typeface="Times New Roman" panose="02020603050405020304" pitchFamily="18" charset="0"/>
            </a:rPr>
            <a:t>Εξωστρέφεια</a:t>
          </a:r>
        </a:p>
        <a:p>
          <a:r>
            <a:rPr lang="el-GR" sz="2000" dirty="0">
              <a:latin typeface="Times New Roman" panose="02020603050405020304" pitchFamily="18" charset="0"/>
              <a:cs typeface="Times New Roman" panose="02020603050405020304" pitchFamily="18" charset="0"/>
            </a:rPr>
            <a:t>Ευσυνειδησία</a:t>
          </a:r>
        </a:p>
        <a:p>
          <a:r>
            <a:rPr lang="el-GR" sz="2000" dirty="0">
              <a:latin typeface="Times New Roman" panose="02020603050405020304" pitchFamily="18" charset="0"/>
              <a:cs typeface="Times New Roman" panose="02020603050405020304" pitchFamily="18" charset="0"/>
            </a:rPr>
            <a:t>Συναίνεση</a:t>
          </a:r>
        </a:p>
        <a:p>
          <a:r>
            <a:rPr lang="el-GR" sz="2000" dirty="0">
              <a:latin typeface="Times New Roman" panose="02020603050405020304" pitchFamily="18" charset="0"/>
              <a:cs typeface="Times New Roman" panose="02020603050405020304" pitchFamily="18" charset="0"/>
            </a:rPr>
            <a:t>Νευρικότητα</a:t>
          </a:r>
        </a:p>
        <a:p>
          <a:r>
            <a:rPr lang="el-GR" sz="2000" dirty="0">
              <a:latin typeface="Times New Roman" panose="02020603050405020304" pitchFamily="18" charset="0"/>
              <a:cs typeface="Times New Roman" panose="02020603050405020304" pitchFamily="18" charset="0"/>
            </a:rPr>
            <a:t>Ανοιχτός σε εμπειρίες</a:t>
          </a:r>
        </a:p>
        <a:p>
          <a:endParaRPr lang="el-GR" sz="1000" dirty="0"/>
        </a:p>
        <a:p>
          <a:endParaRPr lang="el-GR" sz="1000" dirty="0"/>
        </a:p>
      </dgm:t>
    </dgm:pt>
    <dgm:pt modelId="{245E8EEA-C2DE-4F36-8FAA-F31822CF51ED}" type="parTrans" cxnId="{F0B7D42F-5052-4C1E-89EE-7DAF8AE60F8E}">
      <dgm:prSet/>
      <dgm:spPr/>
      <dgm:t>
        <a:bodyPr/>
        <a:lstStyle/>
        <a:p>
          <a:endParaRPr lang="el-GR"/>
        </a:p>
      </dgm:t>
    </dgm:pt>
    <dgm:pt modelId="{58D4D4A0-7904-4907-ABD7-85BFFD81C78E}" type="sibTrans" cxnId="{F0B7D42F-5052-4C1E-89EE-7DAF8AE60F8E}">
      <dgm:prSet/>
      <dgm:spPr/>
      <dgm:t>
        <a:bodyPr/>
        <a:lstStyle/>
        <a:p>
          <a:endParaRPr lang="el-GR"/>
        </a:p>
      </dgm:t>
    </dgm:pt>
    <dgm:pt modelId="{B499321B-AE6C-44A6-88CE-21A3C7463DE1}">
      <dgm:prSet phldrT="[Κείμενο]" custT="1"/>
      <dgm:spPr>
        <a:solidFill>
          <a:schemeClr val="bg1">
            <a:lumMod val="75000"/>
            <a:lumOff val="25000"/>
          </a:schemeClr>
        </a:solidFill>
      </dgm:spPr>
      <dgm:t>
        <a:bodyPr/>
        <a:lstStyle/>
        <a:p>
          <a:r>
            <a:rPr lang="el-GR" sz="3200" dirty="0">
              <a:latin typeface="Times New Roman" panose="02020603050405020304" pitchFamily="18" charset="0"/>
              <a:cs typeface="Times New Roman" panose="02020603050405020304" pitchFamily="18" charset="0"/>
            </a:rPr>
            <a:t>εμπειρίες σε προσωπικό επίπεδο</a:t>
          </a:r>
        </a:p>
      </dgm:t>
    </dgm:pt>
    <dgm:pt modelId="{589613A6-FB1E-49F9-BC8A-78FBF80CC1F1}" type="parTrans" cxnId="{54CBB300-4781-4B42-912E-15D89805C559}">
      <dgm:prSet/>
      <dgm:spPr/>
      <dgm:t>
        <a:bodyPr/>
        <a:lstStyle/>
        <a:p>
          <a:endParaRPr lang="el-GR"/>
        </a:p>
      </dgm:t>
    </dgm:pt>
    <dgm:pt modelId="{14D5C726-5DBF-4CE0-9D86-80404D9401C9}" type="sibTrans" cxnId="{54CBB300-4781-4B42-912E-15D89805C559}">
      <dgm:prSet/>
      <dgm:spPr/>
      <dgm:t>
        <a:bodyPr/>
        <a:lstStyle/>
        <a:p>
          <a:endParaRPr lang="el-GR"/>
        </a:p>
      </dgm:t>
    </dgm:pt>
    <dgm:pt modelId="{93E18D35-AC56-49CF-996B-4D30FDFBC2B6}" type="pres">
      <dgm:prSet presAssocID="{1F47426E-5E5B-430F-8CD7-FF625D445CF2}" presName="diagram" presStyleCnt="0">
        <dgm:presLayoutVars>
          <dgm:chPref val="1"/>
          <dgm:dir/>
          <dgm:animOne val="branch"/>
          <dgm:animLvl val="lvl"/>
          <dgm:resizeHandles val="exact"/>
        </dgm:presLayoutVars>
      </dgm:prSet>
      <dgm:spPr/>
    </dgm:pt>
    <dgm:pt modelId="{CF04AA82-CC6D-4019-818F-D39F661E2072}" type="pres">
      <dgm:prSet presAssocID="{BBCE21CF-AE97-4E04-9FB4-22E030E59D1E}" presName="root1" presStyleCnt="0"/>
      <dgm:spPr/>
    </dgm:pt>
    <dgm:pt modelId="{3F9F69E2-1135-49C9-9145-D67C84CEA047}" type="pres">
      <dgm:prSet presAssocID="{BBCE21CF-AE97-4E04-9FB4-22E030E59D1E}" presName="LevelOneTextNode" presStyleLbl="node0" presStyleIdx="0" presStyleCnt="1">
        <dgm:presLayoutVars>
          <dgm:chPref val="3"/>
        </dgm:presLayoutVars>
      </dgm:prSet>
      <dgm:spPr/>
    </dgm:pt>
    <dgm:pt modelId="{C0BA2A49-1D5E-4A12-9B82-D4070A059FD0}" type="pres">
      <dgm:prSet presAssocID="{BBCE21CF-AE97-4E04-9FB4-22E030E59D1E}" presName="level2hierChild" presStyleCnt="0"/>
      <dgm:spPr/>
    </dgm:pt>
    <dgm:pt modelId="{B0FBCE09-0AA1-4669-9B31-B1B2BA59FDC2}" type="pres">
      <dgm:prSet presAssocID="{DB934392-E44B-45FA-81F0-B05B07C06EA6}" presName="conn2-1" presStyleLbl="parChTrans1D2" presStyleIdx="0" presStyleCnt="2"/>
      <dgm:spPr/>
    </dgm:pt>
    <dgm:pt modelId="{8F8D6AF3-9CB8-48F7-8590-2DA76C6D3157}" type="pres">
      <dgm:prSet presAssocID="{DB934392-E44B-45FA-81F0-B05B07C06EA6}" presName="connTx" presStyleLbl="parChTrans1D2" presStyleIdx="0" presStyleCnt="2"/>
      <dgm:spPr/>
    </dgm:pt>
    <dgm:pt modelId="{BFF118AE-C760-4207-AE08-336F55EB54D3}" type="pres">
      <dgm:prSet presAssocID="{11D6F063-0E52-464E-B683-F37084BDD423}" presName="root2" presStyleCnt="0"/>
      <dgm:spPr/>
    </dgm:pt>
    <dgm:pt modelId="{3A510865-FCD8-4DED-B735-BBD50BB9E1F3}" type="pres">
      <dgm:prSet presAssocID="{11D6F063-0E52-464E-B683-F37084BDD423}" presName="LevelTwoTextNode" presStyleLbl="node2" presStyleIdx="0" presStyleCnt="2" custLinFactNeighborX="-5308" custLinFactNeighborY="-24733">
        <dgm:presLayoutVars>
          <dgm:chPref val="3"/>
        </dgm:presLayoutVars>
      </dgm:prSet>
      <dgm:spPr/>
    </dgm:pt>
    <dgm:pt modelId="{3B843F51-92F8-444C-BECE-8963CBC3103E}" type="pres">
      <dgm:prSet presAssocID="{11D6F063-0E52-464E-B683-F37084BDD423}" presName="level3hierChild" presStyleCnt="0"/>
      <dgm:spPr/>
    </dgm:pt>
    <dgm:pt modelId="{9FBD2CF9-6736-4E21-BBEB-8B0210CAEF24}" type="pres">
      <dgm:prSet presAssocID="{245E8EEA-C2DE-4F36-8FAA-F31822CF51ED}" presName="conn2-1" presStyleLbl="parChTrans1D3" presStyleIdx="0" presStyleCnt="1"/>
      <dgm:spPr/>
    </dgm:pt>
    <dgm:pt modelId="{C0CBA707-DC71-439F-9CDC-AA7823CC8A79}" type="pres">
      <dgm:prSet presAssocID="{245E8EEA-C2DE-4F36-8FAA-F31822CF51ED}" presName="connTx" presStyleLbl="parChTrans1D3" presStyleIdx="0" presStyleCnt="1"/>
      <dgm:spPr/>
    </dgm:pt>
    <dgm:pt modelId="{98F06D38-6CE5-4132-A17C-387A1E904EF4}" type="pres">
      <dgm:prSet presAssocID="{975EE2DD-44CD-4FF8-8F93-9D2569761E2B}" presName="root2" presStyleCnt="0"/>
      <dgm:spPr/>
    </dgm:pt>
    <dgm:pt modelId="{DC5336E0-0AE5-4B8D-8EC2-A5C57641A851}" type="pres">
      <dgm:prSet presAssocID="{975EE2DD-44CD-4FF8-8F93-9D2569761E2B}" presName="LevelTwoTextNode" presStyleLbl="node3" presStyleIdx="0" presStyleCnt="1" custScaleY="131552" custLinFactNeighborX="-4424" custLinFactNeighborY="-25608">
        <dgm:presLayoutVars>
          <dgm:chPref val="3"/>
        </dgm:presLayoutVars>
      </dgm:prSet>
      <dgm:spPr/>
    </dgm:pt>
    <dgm:pt modelId="{2724692C-2BC1-4EC7-A36F-CABEDCE591AC}" type="pres">
      <dgm:prSet presAssocID="{975EE2DD-44CD-4FF8-8F93-9D2569761E2B}" presName="level3hierChild" presStyleCnt="0"/>
      <dgm:spPr/>
    </dgm:pt>
    <dgm:pt modelId="{738C9E65-AAB6-4869-8D45-B38C5FD54319}" type="pres">
      <dgm:prSet presAssocID="{589613A6-FB1E-49F9-BC8A-78FBF80CC1F1}" presName="conn2-1" presStyleLbl="parChTrans1D2" presStyleIdx="1" presStyleCnt="2"/>
      <dgm:spPr/>
    </dgm:pt>
    <dgm:pt modelId="{880B026A-F236-4091-A459-8D804DB71C16}" type="pres">
      <dgm:prSet presAssocID="{589613A6-FB1E-49F9-BC8A-78FBF80CC1F1}" presName="connTx" presStyleLbl="parChTrans1D2" presStyleIdx="1" presStyleCnt="2"/>
      <dgm:spPr/>
    </dgm:pt>
    <dgm:pt modelId="{FA2C0140-4881-4E4A-899F-1A220400C074}" type="pres">
      <dgm:prSet presAssocID="{B499321B-AE6C-44A6-88CE-21A3C7463DE1}" presName="root2" presStyleCnt="0"/>
      <dgm:spPr/>
    </dgm:pt>
    <dgm:pt modelId="{FA2768F7-41F9-4489-968A-3E0B5DCC7C52}" type="pres">
      <dgm:prSet presAssocID="{B499321B-AE6C-44A6-88CE-21A3C7463DE1}" presName="LevelTwoTextNode" presStyleLbl="node2" presStyleIdx="1" presStyleCnt="2" custLinFactNeighborX="-2189" custLinFactNeighborY="-3593">
        <dgm:presLayoutVars>
          <dgm:chPref val="3"/>
        </dgm:presLayoutVars>
      </dgm:prSet>
      <dgm:spPr/>
    </dgm:pt>
    <dgm:pt modelId="{B782F8F9-2521-4422-B01B-C9FC685F27F6}" type="pres">
      <dgm:prSet presAssocID="{B499321B-AE6C-44A6-88CE-21A3C7463DE1}" presName="level3hierChild" presStyleCnt="0"/>
      <dgm:spPr/>
    </dgm:pt>
  </dgm:ptLst>
  <dgm:cxnLst>
    <dgm:cxn modelId="{54CBB300-4781-4B42-912E-15D89805C559}" srcId="{BBCE21CF-AE97-4E04-9FB4-22E030E59D1E}" destId="{B499321B-AE6C-44A6-88CE-21A3C7463DE1}" srcOrd="1" destOrd="0" parTransId="{589613A6-FB1E-49F9-BC8A-78FBF80CC1F1}" sibTransId="{14D5C726-5DBF-4CE0-9D86-80404D9401C9}"/>
    <dgm:cxn modelId="{6983521D-EF76-451B-AC9B-15D2E4BD5D97}" srcId="{1F47426E-5E5B-430F-8CD7-FF625D445CF2}" destId="{BBCE21CF-AE97-4E04-9FB4-22E030E59D1E}" srcOrd="0" destOrd="0" parTransId="{614A2306-34CF-4D00-9178-31B4432521CA}" sibTransId="{71191D4E-F065-4A53-BA52-BA7D538A02C3}"/>
    <dgm:cxn modelId="{6B1C3A25-2DD6-47B3-B218-40EAB63D5F60}" type="presOf" srcId="{245E8EEA-C2DE-4F36-8FAA-F31822CF51ED}" destId="{C0CBA707-DC71-439F-9CDC-AA7823CC8A79}" srcOrd="1" destOrd="0" presId="urn:microsoft.com/office/officeart/2005/8/layout/hierarchy2"/>
    <dgm:cxn modelId="{F0B7D42F-5052-4C1E-89EE-7DAF8AE60F8E}" srcId="{11D6F063-0E52-464E-B683-F37084BDD423}" destId="{975EE2DD-44CD-4FF8-8F93-9D2569761E2B}" srcOrd="0" destOrd="0" parTransId="{245E8EEA-C2DE-4F36-8FAA-F31822CF51ED}" sibTransId="{58D4D4A0-7904-4907-ABD7-85BFFD81C78E}"/>
    <dgm:cxn modelId="{B0206240-1A8D-493C-A3B4-5114E42CB5F4}" type="presOf" srcId="{11D6F063-0E52-464E-B683-F37084BDD423}" destId="{3A510865-FCD8-4DED-B735-BBD50BB9E1F3}" srcOrd="0" destOrd="0" presId="urn:microsoft.com/office/officeart/2005/8/layout/hierarchy2"/>
    <dgm:cxn modelId="{B328DE64-1E2A-4632-B78C-76F2CD96DA2E}" type="presOf" srcId="{BBCE21CF-AE97-4E04-9FB4-22E030E59D1E}" destId="{3F9F69E2-1135-49C9-9145-D67C84CEA047}" srcOrd="0" destOrd="0" presId="urn:microsoft.com/office/officeart/2005/8/layout/hierarchy2"/>
    <dgm:cxn modelId="{3C52F47D-6C30-4E64-92B8-0A0E36D48511}" type="presOf" srcId="{DB934392-E44B-45FA-81F0-B05B07C06EA6}" destId="{8F8D6AF3-9CB8-48F7-8590-2DA76C6D3157}" srcOrd="1" destOrd="0" presId="urn:microsoft.com/office/officeart/2005/8/layout/hierarchy2"/>
    <dgm:cxn modelId="{43AA80AC-B413-4095-B1D6-85C4AC34CAC4}" type="presOf" srcId="{245E8EEA-C2DE-4F36-8FAA-F31822CF51ED}" destId="{9FBD2CF9-6736-4E21-BBEB-8B0210CAEF24}" srcOrd="0" destOrd="0" presId="urn:microsoft.com/office/officeart/2005/8/layout/hierarchy2"/>
    <dgm:cxn modelId="{E19308CA-D043-4DDF-AAA4-62BAD40D34A9}" type="presOf" srcId="{DB934392-E44B-45FA-81F0-B05B07C06EA6}" destId="{B0FBCE09-0AA1-4669-9B31-B1B2BA59FDC2}" srcOrd="0" destOrd="0" presId="urn:microsoft.com/office/officeart/2005/8/layout/hierarchy2"/>
    <dgm:cxn modelId="{73E79FDB-B7C0-4EAC-BB1C-73CA60A5AC7F}" srcId="{BBCE21CF-AE97-4E04-9FB4-22E030E59D1E}" destId="{11D6F063-0E52-464E-B683-F37084BDD423}" srcOrd="0" destOrd="0" parTransId="{DB934392-E44B-45FA-81F0-B05B07C06EA6}" sibTransId="{6EFAD4D0-20DF-4A0F-A579-20537E893B9D}"/>
    <dgm:cxn modelId="{349637DD-01FB-4AE4-80C9-74070141514F}" type="presOf" srcId="{975EE2DD-44CD-4FF8-8F93-9D2569761E2B}" destId="{DC5336E0-0AE5-4B8D-8EC2-A5C57641A851}" srcOrd="0" destOrd="0" presId="urn:microsoft.com/office/officeart/2005/8/layout/hierarchy2"/>
    <dgm:cxn modelId="{108663EB-19FB-47D3-B6D2-B0503EDBFCA2}" type="presOf" srcId="{589613A6-FB1E-49F9-BC8A-78FBF80CC1F1}" destId="{880B026A-F236-4091-A459-8D804DB71C16}" srcOrd="1" destOrd="0" presId="urn:microsoft.com/office/officeart/2005/8/layout/hierarchy2"/>
    <dgm:cxn modelId="{01C8C1ED-21E1-4F5E-A4F0-5DEAFEA017A6}" type="presOf" srcId="{1F47426E-5E5B-430F-8CD7-FF625D445CF2}" destId="{93E18D35-AC56-49CF-996B-4D30FDFBC2B6}" srcOrd="0" destOrd="0" presId="urn:microsoft.com/office/officeart/2005/8/layout/hierarchy2"/>
    <dgm:cxn modelId="{002AA2F3-16F6-4146-9BA7-306C234BCB9F}" type="presOf" srcId="{589613A6-FB1E-49F9-BC8A-78FBF80CC1F1}" destId="{738C9E65-AAB6-4869-8D45-B38C5FD54319}" srcOrd="0" destOrd="0" presId="urn:microsoft.com/office/officeart/2005/8/layout/hierarchy2"/>
    <dgm:cxn modelId="{25BAFBF7-1805-4264-BA8D-FBD397FECE43}" type="presOf" srcId="{B499321B-AE6C-44A6-88CE-21A3C7463DE1}" destId="{FA2768F7-41F9-4489-968A-3E0B5DCC7C52}" srcOrd="0" destOrd="0" presId="urn:microsoft.com/office/officeart/2005/8/layout/hierarchy2"/>
    <dgm:cxn modelId="{850F5B94-D8D2-4AF9-B9A5-B1E2C39E010F}" type="presParOf" srcId="{93E18D35-AC56-49CF-996B-4D30FDFBC2B6}" destId="{CF04AA82-CC6D-4019-818F-D39F661E2072}" srcOrd="0" destOrd="0" presId="urn:microsoft.com/office/officeart/2005/8/layout/hierarchy2"/>
    <dgm:cxn modelId="{EA483B29-8A07-46BD-9535-F4E9144F8A08}" type="presParOf" srcId="{CF04AA82-CC6D-4019-818F-D39F661E2072}" destId="{3F9F69E2-1135-49C9-9145-D67C84CEA047}" srcOrd="0" destOrd="0" presId="urn:microsoft.com/office/officeart/2005/8/layout/hierarchy2"/>
    <dgm:cxn modelId="{C241575A-568A-48C0-B42C-FC5DFE77A399}" type="presParOf" srcId="{CF04AA82-CC6D-4019-818F-D39F661E2072}" destId="{C0BA2A49-1D5E-4A12-9B82-D4070A059FD0}" srcOrd="1" destOrd="0" presId="urn:microsoft.com/office/officeart/2005/8/layout/hierarchy2"/>
    <dgm:cxn modelId="{A80DC69C-7652-46B4-ABAC-FD3891DF5C0C}" type="presParOf" srcId="{C0BA2A49-1D5E-4A12-9B82-D4070A059FD0}" destId="{B0FBCE09-0AA1-4669-9B31-B1B2BA59FDC2}" srcOrd="0" destOrd="0" presId="urn:microsoft.com/office/officeart/2005/8/layout/hierarchy2"/>
    <dgm:cxn modelId="{8D4F21F3-2B53-4AA9-9163-ACA7D39D317F}" type="presParOf" srcId="{B0FBCE09-0AA1-4669-9B31-B1B2BA59FDC2}" destId="{8F8D6AF3-9CB8-48F7-8590-2DA76C6D3157}" srcOrd="0" destOrd="0" presId="urn:microsoft.com/office/officeart/2005/8/layout/hierarchy2"/>
    <dgm:cxn modelId="{10B3F292-B222-4F6C-89EB-27F7DAAB9132}" type="presParOf" srcId="{C0BA2A49-1D5E-4A12-9B82-D4070A059FD0}" destId="{BFF118AE-C760-4207-AE08-336F55EB54D3}" srcOrd="1" destOrd="0" presId="urn:microsoft.com/office/officeart/2005/8/layout/hierarchy2"/>
    <dgm:cxn modelId="{EE6E5A6B-0881-4E87-ADCD-8681CBC36375}" type="presParOf" srcId="{BFF118AE-C760-4207-AE08-336F55EB54D3}" destId="{3A510865-FCD8-4DED-B735-BBD50BB9E1F3}" srcOrd="0" destOrd="0" presId="urn:microsoft.com/office/officeart/2005/8/layout/hierarchy2"/>
    <dgm:cxn modelId="{89EFE705-7425-4076-A189-B41963B6E18B}" type="presParOf" srcId="{BFF118AE-C760-4207-AE08-336F55EB54D3}" destId="{3B843F51-92F8-444C-BECE-8963CBC3103E}" srcOrd="1" destOrd="0" presId="urn:microsoft.com/office/officeart/2005/8/layout/hierarchy2"/>
    <dgm:cxn modelId="{9BF57863-E100-483D-BF85-995811F1FEB4}" type="presParOf" srcId="{3B843F51-92F8-444C-BECE-8963CBC3103E}" destId="{9FBD2CF9-6736-4E21-BBEB-8B0210CAEF24}" srcOrd="0" destOrd="0" presId="urn:microsoft.com/office/officeart/2005/8/layout/hierarchy2"/>
    <dgm:cxn modelId="{91E23D53-F32F-4626-8DFD-596B39C855F0}" type="presParOf" srcId="{9FBD2CF9-6736-4E21-BBEB-8B0210CAEF24}" destId="{C0CBA707-DC71-439F-9CDC-AA7823CC8A79}" srcOrd="0" destOrd="0" presId="urn:microsoft.com/office/officeart/2005/8/layout/hierarchy2"/>
    <dgm:cxn modelId="{A4A67A66-C718-4D3E-BE76-ACADCD0AED62}" type="presParOf" srcId="{3B843F51-92F8-444C-BECE-8963CBC3103E}" destId="{98F06D38-6CE5-4132-A17C-387A1E904EF4}" srcOrd="1" destOrd="0" presId="urn:microsoft.com/office/officeart/2005/8/layout/hierarchy2"/>
    <dgm:cxn modelId="{84592F64-D715-4B0B-B8A7-7047D3B987EA}" type="presParOf" srcId="{98F06D38-6CE5-4132-A17C-387A1E904EF4}" destId="{DC5336E0-0AE5-4B8D-8EC2-A5C57641A851}" srcOrd="0" destOrd="0" presId="urn:microsoft.com/office/officeart/2005/8/layout/hierarchy2"/>
    <dgm:cxn modelId="{F5467EFD-F400-4FD6-9A5A-12DB7D83EDD1}" type="presParOf" srcId="{98F06D38-6CE5-4132-A17C-387A1E904EF4}" destId="{2724692C-2BC1-4EC7-A36F-CABEDCE591AC}" srcOrd="1" destOrd="0" presId="urn:microsoft.com/office/officeart/2005/8/layout/hierarchy2"/>
    <dgm:cxn modelId="{E6F64665-6719-405D-BFD1-C4885B866DD3}" type="presParOf" srcId="{C0BA2A49-1D5E-4A12-9B82-D4070A059FD0}" destId="{738C9E65-AAB6-4869-8D45-B38C5FD54319}" srcOrd="2" destOrd="0" presId="urn:microsoft.com/office/officeart/2005/8/layout/hierarchy2"/>
    <dgm:cxn modelId="{3320DA13-4FDF-4AC4-9EBA-231B842CA80E}" type="presParOf" srcId="{738C9E65-AAB6-4869-8D45-B38C5FD54319}" destId="{880B026A-F236-4091-A459-8D804DB71C16}" srcOrd="0" destOrd="0" presId="urn:microsoft.com/office/officeart/2005/8/layout/hierarchy2"/>
    <dgm:cxn modelId="{9B7781BE-6BB6-40F8-8680-A835D60E6A27}" type="presParOf" srcId="{C0BA2A49-1D5E-4A12-9B82-D4070A059FD0}" destId="{FA2C0140-4881-4E4A-899F-1A220400C074}" srcOrd="3" destOrd="0" presId="urn:microsoft.com/office/officeart/2005/8/layout/hierarchy2"/>
    <dgm:cxn modelId="{236E6C88-9BA8-453D-A9E3-960CDC5153C0}" type="presParOf" srcId="{FA2C0140-4881-4E4A-899F-1A220400C074}" destId="{FA2768F7-41F9-4489-968A-3E0B5DCC7C52}" srcOrd="0" destOrd="0" presId="urn:microsoft.com/office/officeart/2005/8/layout/hierarchy2"/>
    <dgm:cxn modelId="{60AF64AF-F27C-4856-9EA7-F55A4E998639}" type="presParOf" srcId="{FA2C0140-4881-4E4A-899F-1A220400C074}" destId="{B782F8F9-2521-4422-B01B-C9FC685F27F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1FAA9-E9DD-4797-B43A-737682E47CBE}">
      <dsp:nvSpPr>
        <dsp:cNvPr id="0" name=""/>
        <dsp:cNvSpPr/>
      </dsp:nvSpPr>
      <dsp:spPr>
        <a:xfrm rot="16200000">
          <a:off x="60378" y="-55900"/>
          <a:ext cx="4195762" cy="4307563"/>
        </a:xfrm>
        <a:prstGeom prst="flowChartManualOperation">
          <a:avLst/>
        </a:prstGeom>
        <a:solidFill>
          <a:schemeClr val="accent5">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a:lnSpc>
              <a:spcPct val="150000"/>
            </a:lnSpc>
            <a:spcBef>
              <a:spcPct val="0"/>
            </a:spcBef>
            <a:spcAft>
              <a:spcPts val="0"/>
            </a:spcAft>
            <a:buNone/>
          </a:pPr>
          <a:r>
            <a:rPr lang="el-GR" sz="3600" kern="1200" dirty="0">
              <a:latin typeface="Times New Roman" panose="02020603050405020304" pitchFamily="18" charset="0"/>
              <a:cs typeface="Times New Roman" panose="02020603050405020304" pitchFamily="18" charset="0"/>
            </a:rPr>
            <a:t>Εργασιακοί πόροι</a:t>
          </a:r>
        </a:p>
        <a:p>
          <a:pPr marL="0" lvl="0" indent="0" algn="ctr" defTabSz="1600200">
            <a:lnSpc>
              <a:spcPct val="150000"/>
            </a:lnSpc>
            <a:spcBef>
              <a:spcPct val="0"/>
            </a:spcBef>
            <a:spcAft>
              <a:spcPts val="0"/>
            </a:spcAft>
            <a:buNone/>
          </a:pPr>
          <a:r>
            <a:rPr lang="el-GR" sz="3600" kern="1200" dirty="0">
              <a:latin typeface="Times New Roman" panose="02020603050405020304" pitchFamily="18" charset="0"/>
              <a:cs typeface="Times New Roman" panose="02020603050405020304" pitchFamily="18" charset="0"/>
            </a:rPr>
            <a:t>(</a:t>
          </a:r>
          <a:r>
            <a:rPr lang="en-US" sz="3600" kern="1200" dirty="0">
              <a:latin typeface="Times New Roman" panose="02020603050405020304" pitchFamily="18" charset="0"/>
              <a:cs typeface="Times New Roman" panose="02020603050405020304" pitchFamily="18" charset="0"/>
            </a:rPr>
            <a:t>job resources)</a:t>
          </a:r>
          <a:r>
            <a:rPr lang="el-GR" sz="3600" kern="1200" dirty="0">
              <a:latin typeface="Times New Roman" panose="02020603050405020304" pitchFamily="18" charset="0"/>
              <a:cs typeface="Times New Roman" panose="02020603050405020304" pitchFamily="18" charset="0"/>
            </a:rPr>
            <a:t>: συνθήκες εργασίας</a:t>
          </a:r>
        </a:p>
      </dsp:txBody>
      <dsp:txXfrm rot="5400000">
        <a:off x="4478" y="839152"/>
        <a:ext cx="4307563" cy="2517458"/>
      </dsp:txXfrm>
    </dsp:sp>
    <dsp:sp modelId="{8FE1DED1-87FA-41E0-AA72-76372E207F63}">
      <dsp:nvSpPr>
        <dsp:cNvPr id="0" name=""/>
        <dsp:cNvSpPr/>
      </dsp:nvSpPr>
      <dsp:spPr>
        <a:xfrm rot="16200000">
          <a:off x="4691009" y="-55900"/>
          <a:ext cx="4195762" cy="4307563"/>
        </a:xfrm>
        <a:prstGeom prst="flowChartManualOperation">
          <a:avLst/>
        </a:prstGeom>
        <a:solidFill>
          <a:schemeClr val="accent5">
            <a:shade val="50000"/>
            <a:hueOff val="230304"/>
            <a:satOff val="-13033"/>
            <a:lumOff val="43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28600" bIns="0" numCol="1" spcCol="1270" anchor="ctr" anchorCtr="0">
          <a:noAutofit/>
        </a:bodyPr>
        <a:lstStyle/>
        <a:p>
          <a:pPr marL="0" lvl="0" indent="0" algn="ctr" defTabSz="1600200">
            <a:lnSpc>
              <a:spcPct val="90000"/>
            </a:lnSpc>
            <a:spcBef>
              <a:spcPct val="0"/>
            </a:spcBef>
            <a:spcAft>
              <a:spcPct val="35000"/>
            </a:spcAft>
            <a:buNone/>
          </a:pPr>
          <a:r>
            <a:rPr lang="el-GR" sz="3600" kern="1200" dirty="0">
              <a:latin typeface="Times New Roman" panose="02020603050405020304" pitchFamily="18" charset="0"/>
              <a:cs typeface="Times New Roman" panose="02020603050405020304" pitchFamily="18" charset="0"/>
            </a:rPr>
            <a:t>Προσωπικοί πόροι</a:t>
          </a:r>
          <a:endParaRPr lang="en-US" sz="3600" kern="1200" dirty="0">
            <a:latin typeface="Times New Roman" panose="02020603050405020304" pitchFamily="18" charset="0"/>
            <a:cs typeface="Times New Roman" panose="02020603050405020304" pitchFamily="18" charset="0"/>
          </a:endParaRPr>
        </a:p>
        <a:p>
          <a:pPr marL="0" lvl="0" indent="0" algn="ctr" defTabSz="160020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(personal resources)</a:t>
          </a:r>
          <a:r>
            <a:rPr lang="el-GR" sz="3600" kern="1200" dirty="0">
              <a:latin typeface="Times New Roman" panose="02020603050405020304" pitchFamily="18" charset="0"/>
              <a:cs typeface="Times New Roman" panose="02020603050405020304" pitchFamily="18" charset="0"/>
            </a:rPr>
            <a:t>:</a:t>
          </a:r>
        </a:p>
      </dsp:txBody>
      <dsp:txXfrm rot="5400000">
        <a:off x="4635109" y="839152"/>
        <a:ext cx="4307563" cy="2517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D554-223F-4069-8624-0CBD6CB9BADE}">
      <dsp:nvSpPr>
        <dsp:cNvPr id="0" name=""/>
        <dsp:cNvSpPr/>
      </dsp:nvSpPr>
      <dsp:spPr>
        <a:xfrm>
          <a:off x="248734" y="0"/>
          <a:ext cx="3760325" cy="4195762"/>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56CAE-4480-474C-A7F1-292BFD61D637}">
      <dsp:nvSpPr>
        <dsp:cNvPr id="0" name=""/>
        <dsp:cNvSpPr/>
      </dsp:nvSpPr>
      <dsp:spPr>
        <a:xfrm>
          <a:off x="406371" y="445386"/>
          <a:ext cx="10617220" cy="59658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l-GR" sz="4400" kern="1200" dirty="0">
              <a:latin typeface="Times New Roman" panose="02020603050405020304" pitchFamily="18" charset="0"/>
              <a:cs typeface="Times New Roman" panose="02020603050405020304" pitchFamily="18" charset="0"/>
            </a:rPr>
            <a:t>Αυτονομία</a:t>
          </a:r>
        </a:p>
      </dsp:txBody>
      <dsp:txXfrm>
        <a:off x="435494" y="474509"/>
        <a:ext cx="10558974" cy="538338"/>
      </dsp:txXfrm>
    </dsp:sp>
    <dsp:sp modelId="{5B59105E-CBEB-4B5C-AECD-C98E0E6D4668}">
      <dsp:nvSpPr>
        <dsp:cNvPr id="0" name=""/>
        <dsp:cNvSpPr/>
      </dsp:nvSpPr>
      <dsp:spPr>
        <a:xfrm>
          <a:off x="406412" y="1103843"/>
          <a:ext cx="10540993" cy="59658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kern="1200" dirty="0">
              <a:latin typeface="Times New Roman" panose="02020603050405020304" pitchFamily="18" charset="0"/>
              <a:cs typeface="Times New Roman" panose="02020603050405020304" pitchFamily="18" charset="0"/>
            </a:rPr>
            <a:t>Κοινωνική υποστήριξη</a:t>
          </a:r>
        </a:p>
      </dsp:txBody>
      <dsp:txXfrm>
        <a:off x="435535" y="1132966"/>
        <a:ext cx="10482747" cy="538338"/>
      </dsp:txXfrm>
    </dsp:sp>
    <dsp:sp modelId="{50F7EF54-7997-4072-B763-1CF9931E7E9F}">
      <dsp:nvSpPr>
        <dsp:cNvPr id="0" name=""/>
        <dsp:cNvSpPr/>
      </dsp:nvSpPr>
      <dsp:spPr>
        <a:xfrm>
          <a:off x="444498" y="1762301"/>
          <a:ext cx="10591802" cy="59658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kern="1200" dirty="0">
              <a:latin typeface="Times New Roman" panose="02020603050405020304" pitchFamily="18" charset="0"/>
              <a:cs typeface="Times New Roman" panose="02020603050405020304" pitchFamily="18" charset="0"/>
            </a:rPr>
            <a:t>Εποπτική καθοδήγηση</a:t>
          </a:r>
        </a:p>
      </dsp:txBody>
      <dsp:txXfrm>
        <a:off x="473621" y="1791424"/>
        <a:ext cx="10533556" cy="538338"/>
      </dsp:txXfrm>
    </dsp:sp>
    <dsp:sp modelId="{20E9EBB1-D69C-453D-82BA-EB11FEED0CEB}">
      <dsp:nvSpPr>
        <dsp:cNvPr id="0" name=""/>
        <dsp:cNvSpPr/>
      </dsp:nvSpPr>
      <dsp:spPr>
        <a:xfrm>
          <a:off x="431803" y="2433460"/>
          <a:ext cx="10617193" cy="59658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kern="1200" dirty="0">
              <a:latin typeface="Times New Roman" panose="02020603050405020304" pitchFamily="18" charset="0"/>
              <a:cs typeface="Times New Roman" panose="02020603050405020304" pitchFamily="18" charset="0"/>
            </a:rPr>
            <a:t>Ευκαιρίες για επαγγελματική εξέλιξη</a:t>
          </a:r>
        </a:p>
      </dsp:txBody>
      <dsp:txXfrm>
        <a:off x="460926" y="2462583"/>
        <a:ext cx="10558947" cy="538338"/>
      </dsp:txXfrm>
    </dsp:sp>
    <dsp:sp modelId="{C704FFBB-E41B-4CAA-A9C5-FE6106AA86B3}">
      <dsp:nvSpPr>
        <dsp:cNvPr id="0" name=""/>
        <dsp:cNvSpPr/>
      </dsp:nvSpPr>
      <dsp:spPr>
        <a:xfrm>
          <a:off x="431803" y="3104618"/>
          <a:ext cx="10617193" cy="59658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l-GR" sz="4000" kern="1200" dirty="0">
              <a:latin typeface="Times New Roman" panose="02020603050405020304" pitchFamily="18" charset="0"/>
              <a:cs typeface="Times New Roman" panose="02020603050405020304" pitchFamily="18" charset="0"/>
            </a:rPr>
            <a:t>Παρακίνηση για εκπαιδευτικές επιμορφώσεις</a:t>
          </a:r>
        </a:p>
      </dsp:txBody>
      <dsp:txXfrm>
        <a:off x="460926" y="3133741"/>
        <a:ext cx="10558947" cy="538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F69E2-1135-49C9-9145-D67C84CEA047}">
      <dsp:nvSpPr>
        <dsp:cNvPr id="0" name=""/>
        <dsp:cNvSpPr/>
      </dsp:nvSpPr>
      <dsp:spPr>
        <a:xfrm>
          <a:off x="9020" y="2558809"/>
          <a:ext cx="2866120" cy="1433060"/>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l-GR" sz="2800" b="1" kern="1200" dirty="0">
              <a:latin typeface="Times New Roman" panose="02020603050405020304" pitchFamily="18" charset="0"/>
              <a:cs typeface="Times New Roman" panose="02020603050405020304" pitchFamily="18" charset="0"/>
            </a:rPr>
            <a:t>ΠΡΟΣΩΠΙΚΟΙ ΠΟΡΟΙ</a:t>
          </a:r>
        </a:p>
      </dsp:txBody>
      <dsp:txXfrm>
        <a:off x="50993" y="2600782"/>
        <a:ext cx="2782174" cy="1349114"/>
      </dsp:txXfrm>
    </dsp:sp>
    <dsp:sp modelId="{B0FBCE09-0AA1-4669-9B31-B1B2BA59FDC2}">
      <dsp:nvSpPr>
        <dsp:cNvPr id="0" name=""/>
        <dsp:cNvSpPr/>
      </dsp:nvSpPr>
      <dsp:spPr>
        <a:xfrm rot="18609358">
          <a:off x="2601357" y="2665722"/>
          <a:ext cx="1541882" cy="40785"/>
        </a:xfrm>
        <a:custGeom>
          <a:avLst/>
          <a:gdLst/>
          <a:ahLst/>
          <a:cxnLst/>
          <a:rect l="0" t="0" r="0" b="0"/>
          <a:pathLst>
            <a:path>
              <a:moveTo>
                <a:pt x="0" y="20392"/>
              </a:moveTo>
              <a:lnTo>
                <a:pt x="1541882" y="203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33751" y="2647568"/>
        <a:ext cx="77094" cy="77094"/>
      </dsp:txXfrm>
    </dsp:sp>
    <dsp:sp modelId="{3A510865-FCD8-4DED-B735-BBD50BB9E1F3}">
      <dsp:nvSpPr>
        <dsp:cNvPr id="0" name=""/>
        <dsp:cNvSpPr/>
      </dsp:nvSpPr>
      <dsp:spPr>
        <a:xfrm>
          <a:off x="3869455" y="1380360"/>
          <a:ext cx="2866120" cy="1433060"/>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l-GR" sz="3400" kern="1200" dirty="0">
              <a:latin typeface="Times New Roman" panose="02020603050405020304" pitchFamily="18" charset="0"/>
              <a:cs typeface="Times New Roman" panose="02020603050405020304" pitchFamily="18" charset="0"/>
            </a:rPr>
            <a:t>προσωπικότητα</a:t>
          </a:r>
        </a:p>
      </dsp:txBody>
      <dsp:txXfrm>
        <a:off x="3911428" y="1422333"/>
        <a:ext cx="2782174" cy="1349114"/>
      </dsp:txXfrm>
    </dsp:sp>
    <dsp:sp modelId="{9FBD2CF9-6736-4E21-BBEB-8B0210CAEF24}">
      <dsp:nvSpPr>
        <dsp:cNvPr id="0" name=""/>
        <dsp:cNvSpPr/>
      </dsp:nvSpPr>
      <dsp:spPr>
        <a:xfrm rot="21563214">
          <a:off x="6735543" y="2070228"/>
          <a:ext cx="1171851" cy="40785"/>
        </a:xfrm>
        <a:custGeom>
          <a:avLst/>
          <a:gdLst/>
          <a:ahLst/>
          <a:cxnLst/>
          <a:rect l="0" t="0" r="0" b="0"/>
          <a:pathLst>
            <a:path>
              <a:moveTo>
                <a:pt x="0" y="20392"/>
              </a:moveTo>
              <a:lnTo>
                <a:pt x="1171851" y="20392"/>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292172" y="2061325"/>
        <a:ext cx="58592" cy="58592"/>
      </dsp:txXfrm>
    </dsp:sp>
    <dsp:sp modelId="{DC5336E0-0AE5-4B8D-8EC2-A5C57641A851}">
      <dsp:nvSpPr>
        <dsp:cNvPr id="0" name=""/>
        <dsp:cNvSpPr/>
      </dsp:nvSpPr>
      <dsp:spPr>
        <a:xfrm>
          <a:off x="7907361" y="1141742"/>
          <a:ext cx="2866120" cy="1885219"/>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l-GR" sz="1800" kern="1200" dirty="0"/>
        </a:p>
        <a:p>
          <a:pPr marL="0" lvl="0" indent="0" algn="ctr" defTabSz="8001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Εξωστρέφεια</a:t>
          </a:r>
        </a:p>
        <a:p>
          <a:pPr marL="0" lvl="0" indent="0" algn="ctr" defTabSz="8001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Ευσυνειδησία</a:t>
          </a:r>
        </a:p>
        <a:p>
          <a:pPr marL="0" lvl="0" indent="0" algn="ctr" defTabSz="8001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Συναίνεση</a:t>
          </a:r>
        </a:p>
        <a:p>
          <a:pPr marL="0" lvl="0" indent="0" algn="ctr" defTabSz="8001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Νευρικότητα</a:t>
          </a:r>
        </a:p>
        <a:p>
          <a:pPr marL="0" lvl="0" indent="0" algn="ctr" defTabSz="8001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Ανοιχτός σε εμπειρίες</a:t>
          </a:r>
        </a:p>
        <a:p>
          <a:pPr marL="0" lvl="0" indent="0" algn="ctr" defTabSz="800100">
            <a:lnSpc>
              <a:spcPct val="90000"/>
            </a:lnSpc>
            <a:spcBef>
              <a:spcPct val="0"/>
            </a:spcBef>
            <a:spcAft>
              <a:spcPct val="35000"/>
            </a:spcAft>
            <a:buNone/>
          </a:pPr>
          <a:endParaRPr lang="el-GR" sz="1000" kern="1200" dirty="0"/>
        </a:p>
        <a:p>
          <a:pPr marL="0" lvl="0" indent="0" algn="ctr" defTabSz="800100">
            <a:lnSpc>
              <a:spcPct val="90000"/>
            </a:lnSpc>
            <a:spcBef>
              <a:spcPct val="0"/>
            </a:spcBef>
            <a:spcAft>
              <a:spcPct val="35000"/>
            </a:spcAft>
            <a:buNone/>
          </a:pPr>
          <a:endParaRPr lang="el-GR" sz="1000" kern="1200" dirty="0"/>
        </a:p>
      </dsp:txBody>
      <dsp:txXfrm>
        <a:off x="7962577" y="1196958"/>
        <a:ext cx="2755688" cy="1774787"/>
      </dsp:txXfrm>
    </dsp:sp>
    <dsp:sp modelId="{738C9E65-AAB6-4869-8D45-B38C5FD54319}">
      <dsp:nvSpPr>
        <dsp:cNvPr id="0" name=""/>
        <dsp:cNvSpPr/>
      </dsp:nvSpPr>
      <dsp:spPr>
        <a:xfrm rot="2128986">
          <a:off x="2751561" y="3641207"/>
          <a:ext cx="1330868" cy="40785"/>
        </a:xfrm>
        <a:custGeom>
          <a:avLst/>
          <a:gdLst/>
          <a:ahLst/>
          <a:cxnLst/>
          <a:rect l="0" t="0" r="0" b="0"/>
          <a:pathLst>
            <a:path>
              <a:moveTo>
                <a:pt x="0" y="20392"/>
              </a:moveTo>
              <a:lnTo>
                <a:pt x="1330868" y="2039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383723" y="3628328"/>
        <a:ext cx="66543" cy="66543"/>
      </dsp:txXfrm>
    </dsp:sp>
    <dsp:sp modelId="{FA2768F7-41F9-4489-968A-3E0B5DCC7C52}">
      <dsp:nvSpPr>
        <dsp:cNvPr id="0" name=""/>
        <dsp:cNvSpPr/>
      </dsp:nvSpPr>
      <dsp:spPr>
        <a:xfrm>
          <a:off x="3958850" y="3331329"/>
          <a:ext cx="2866120" cy="1433060"/>
        </a:xfrm>
        <a:prstGeom prst="roundRect">
          <a:avLst>
            <a:gd name="adj" fmla="val 10000"/>
          </a:avLst>
        </a:prstGeom>
        <a:solidFill>
          <a:schemeClr val="bg1">
            <a:lumMod val="75000"/>
            <a:lumOff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l-GR" sz="3200" kern="1200" dirty="0">
              <a:latin typeface="Times New Roman" panose="02020603050405020304" pitchFamily="18" charset="0"/>
              <a:cs typeface="Times New Roman" panose="02020603050405020304" pitchFamily="18" charset="0"/>
            </a:rPr>
            <a:t>εμπειρίες σε προσωπικό επίπεδο</a:t>
          </a:r>
        </a:p>
      </dsp:txBody>
      <dsp:txXfrm>
        <a:off x="4000823" y="3373302"/>
        <a:ext cx="2782174" cy="13491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lvl1pPr>
              <a:defRPr/>
            </a:lvl1pPr>
          </a:lstStyle>
          <a:p>
            <a:pPr>
              <a:defRPr/>
            </a:pPr>
            <a:fld id="{148637FB-FFD4-4054-A5D3-39D8810072D0}"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CC1B4AC-B48B-492D-B21E-FB030A76045C}"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326D32F2-95D9-4EC5-B477-A7931FBF5568}" type="datetimeFigureOut">
              <a:rPr lang="el-GR"/>
              <a:pPr>
                <a:defRPr/>
              </a:pPr>
              <a:t>6/2/2025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1A9FB50-DCFE-4EF8-989A-34123C6C4156}"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DBECC2D8-9F70-4BFB-A736-F0310E936133}"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0E748FD-6273-487D-AC12-3FF397A163B9}"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7" name="Date Placeholder 3"/>
          <p:cNvSpPr>
            <a:spLocks noGrp="1"/>
          </p:cNvSpPr>
          <p:nvPr>
            <p:ph type="dt" sz="half" idx="15"/>
          </p:nvPr>
        </p:nvSpPr>
        <p:spPr/>
        <p:txBody>
          <a:bodyPr/>
          <a:lstStyle>
            <a:lvl1pPr>
              <a:defRPr/>
            </a:lvl1pPr>
          </a:lstStyle>
          <a:p>
            <a:pPr>
              <a:defRPr/>
            </a:pPr>
            <a:fld id="{BB068913-771A-468E-BECA-AF28BD864C39}" type="datetimeFigureOut">
              <a:rPr lang="el-GR"/>
              <a:pPr>
                <a:defRPr/>
              </a:pPr>
              <a:t>6/2/2025</a:t>
            </a:fld>
            <a:endParaRPr lang="el-GR"/>
          </a:p>
        </p:txBody>
      </p:sp>
      <p:sp>
        <p:nvSpPr>
          <p:cNvPr id="8" name="Footer Placeholder 4"/>
          <p:cNvSpPr>
            <a:spLocks noGrp="1"/>
          </p:cNvSpPr>
          <p:nvPr>
            <p:ph type="ftr" sz="quarter" idx="16"/>
          </p:nvPr>
        </p:nvSpPr>
        <p:spPr/>
        <p:txBody>
          <a:bodyPr/>
          <a:lstStyle>
            <a:lvl1pPr>
              <a:defRPr/>
            </a:lvl1pPr>
          </a:lstStyle>
          <a:p>
            <a:pPr>
              <a:defRPr/>
            </a:pPr>
            <a:endParaRPr lang="el-GR"/>
          </a:p>
        </p:txBody>
      </p:sp>
      <p:sp>
        <p:nvSpPr>
          <p:cNvPr id="9" name="Slide Number Placeholder 5"/>
          <p:cNvSpPr>
            <a:spLocks noGrp="1"/>
          </p:cNvSpPr>
          <p:nvPr>
            <p:ph type="sldNum" sz="quarter" idx="17"/>
          </p:nvPr>
        </p:nvSpPr>
        <p:spPr/>
        <p:txBody>
          <a:bodyPr/>
          <a:lstStyle>
            <a:lvl1pPr>
              <a:defRPr/>
            </a:lvl1pPr>
          </a:lstStyle>
          <a:p>
            <a:pPr>
              <a:defRPr/>
            </a:pPr>
            <a:fld id="{E9FC584B-B5F4-477F-8B3A-D061FF2BEFC4}"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C7E0BC5A-A36D-4863-99C5-6150D59FF462}"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5C44700-5586-46BE-A689-D8A943B8205E}"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1" name="Date Placeholder 3"/>
          <p:cNvSpPr>
            <a:spLocks noGrp="1"/>
          </p:cNvSpPr>
          <p:nvPr>
            <p:ph type="dt" sz="half" idx="18"/>
          </p:nvPr>
        </p:nvSpPr>
        <p:spPr/>
        <p:txBody>
          <a:bodyPr/>
          <a:lstStyle>
            <a:lvl1pPr>
              <a:defRPr/>
            </a:lvl1pPr>
          </a:lstStyle>
          <a:p>
            <a:pPr>
              <a:defRPr/>
            </a:pPr>
            <a:fld id="{5C6B901A-C2A6-4D51-AB03-D8A7B10F6761}" type="datetimeFigureOut">
              <a:rPr lang="el-GR"/>
              <a:pPr>
                <a:defRPr/>
              </a:pPr>
              <a:t>6/2/2025</a:t>
            </a:fld>
            <a:endParaRPr lang="el-GR"/>
          </a:p>
        </p:txBody>
      </p:sp>
      <p:sp>
        <p:nvSpPr>
          <p:cNvPr id="12" name="Footer Placeholder 4"/>
          <p:cNvSpPr>
            <a:spLocks noGrp="1"/>
          </p:cNvSpPr>
          <p:nvPr>
            <p:ph type="ftr" sz="quarter" idx="19"/>
          </p:nvPr>
        </p:nvSpPr>
        <p:spPr/>
        <p:txBody>
          <a:bodyPr/>
          <a:lstStyle>
            <a:lvl1pPr>
              <a:defRPr/>
            </a:lvl1pPr>
          </a:lstStyle>
          <a:p>
            <a:pPr>
              <a:defRPr/>
            </a:pPr>
            <a:endParaRPr lang="el-GR"/>
          </a:p>
        </p:txBody>
      </p:sp>
      <p:sp>
        <p:nvSpPr>
          <p:cNvPr id="13" name="Slide Number Placeholder 5"/>
          <p:cNvSpPr>
            <a:spLocks noGrp="1"/>
          </p:cNvSpPr>
          <p:nvPr>
            <p:ph type="sldNum" sz="quarter" idx="20"/>
          </p:nvPr>
        </p:nvSpPr>
        <p:spPr/>
        <p:txBody>
          <a:bodyPr/>
          <a:lstStyle>
            <a:lvl1pPr>
              <a:defRPr/>
            </a:lvl1pPr>
          </a:lstStyle>
          <a:p>
            <a:pPr>
              <a:defRPr/>
            </a:pPr>
            <a:fld id="{7D192953-AB60-41E3-95B0-D0A14AB6A17A}"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5" name="Date Placeholder 3"/>
          <p:cNvSpPr>
            <a:spLocks noGrp="1"/>
          </p:cNvSpPr>
          <p:nvPr>
            <p:ph type="dt" sz="half" idx="23"/>
          </p:nvPr>
        </p:nvSpPr>
        <p:spPr/>
        <p:txBody>
          <a:bodyPr/>
          <a:lstStyle>
            <a:lvl1pPr>
              <a:defRPr/>
            </a:lvl1pPr>
          </a:lstStyle>
          <a:p>
            <a:pPr>
              <a:defRPr/>
            </a:pPr>
            <a:fld id="{FBFAB994-D194-49A1-BEEC-B6913AB2FD2F}" type="datetimeFigureOut">
              <a:rPr lang="el-GR"/>
              <a:pPr>
                <a:defRPr/>
              </a:pPr>
              <a:t>6/2/2025</a:t>
            </a:fld>
            <a:endParaRPr lang="el-GR"/>
          </a:p>
        </p:txBody>
      </p:sp>
      <p:sp>
        <p:nvSpPr>
          <p:cNvPr id="16" name="Footer Placeholder 4"/>
          <p:cNvSpPr>
            <a:spLocks noGrp="1"/>
          </p:cNvSpPr>
          <p:nvPr>
            <p:ph type="ftr" sz="quarter" idx="24"/>
          </p:nvPr>
        </p:nvSpPr>
        <p:spPr/>
        <p:txBody>
          <a:bodyPr/>
          <a:lstStyle>
            <a:lvl1pPr>
              <a:defRPr/>
            </a:lvl1pPr>
          </a:lstStyle>
          <a:p>
            <a:pPr>
              <a:defRPr/>
            </a:pPr>
            <a:endParaRPr lang="el-GR"/>
          </a:p>
        </p:txBody>
      </p:sp>
      <p:sp>
        <p:nvSpPr>
          <p:cNvPr id="17" name="Slide Number Placeholder 5"/>
          <p:cNvSpPr>
            <a:spLocks noGrp="1"/>
          </p:cNvSpPr>
          <p:nvPr>
            <p:ph type="sldNum" sz="quarter" idx="25"/>
          </p:nvPr>
        </p:nvSpPr>
        <p:spPr/>
        <p:txBody>
          <a:bodyPr/>
          <a:lstStyle>
            <a:lvl1pPr>
              <a:defRPr/>
            </a:lvl1pPr>
          </a:lstStyle>
          <a:p>
            <a:pPr>
              <a:defRPr/>
            </a:pPr>
            <a:fld id="{C8AC53F3-9693-40C2-84E3-0AE7F74DA11D}"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93E5CE46-E21C-47F8-8E19-9BA243782A43}"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6BA6655-6A82-4327-9B98-1989512178A9}"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FF1CE150-8C83-4355-B622-CD7F761B4400}"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3CC9429-EE32-4469-93FF-1F41F33978B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AE749904-F41E-4E8D-B30A-65B618CC8E16}"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6042172-5531-4DF9-A131-CDB90DBC589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D827F0A4-4D7F-4194-901E-0A4A24B87E32}" type="datetimeFigureOut">
              <a:rPr lang="el-GR"/>
              <a:pPr>
                <a:defRPr/>
              </a:pPr>
              <a:t>6/2/2025</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A19BDF0-3FB9-46AF-8AA2-7240F697CD7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4656AC53-173E-420C-BFBE-9A654792F419}" type="datetimeFigureOut">
              <a:rPr lang="el-GR"/>
              <a:pPr>
                <a:defRPr/>
              </a:pPr>
              <a:t>6/2/2025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051128A-9915-4A31-A7A8-0022C5BF02C4}"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3DAB8DF2-1C82-464F-9D58-07BEA0D9EBAD}" type="datetimeFigureOut">
              <a:rPr lang="el-GR"/>
              <a:pPr>
                <a:defRPr/>
              </a:pPr>
              <a:t>6/2/2025</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866321D-5837-476D-BF83-3C9898655C6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A0515775-2E12-43DD-8378-8EB7B69D4767}" type="datetimeFigureOut">
              <a:rPr lang="el-GR"/>
              <a:pPr>
                <a:defRPr/>
              </a:pPr>
              <a:t>6/2/2025</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CC0FBC51-2DFD-4704-8D84-7E02DE01F4A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690FD7-CDBB-4738-8511-7600AB85B849}" type="datetimeFigureOut">
              <a:rPr lang="el-GR"/>
              <a:pPr>
                <a:defRPr/>
              </a:pPr>
              <a:t>6/2/2025</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DB898D93-F484-48AE-B0D2-58456BCBE80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8B0CA623-14A1-44BC-8A03-91FAF680EDA3}" type="datetimeFigureOut">
              <a:rPr lang="el-GR"/>
              <a:pPr>
                <a:defRPr/>
              </a:pPr>
              <a:t>6/2/2025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B48B267-2A5E-4640-8CD8-ED012F4113D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FF7A5DD4-D0E9-4E3E-8ABE-E35468E899C5}" type="datetimeFigureOut">
              <a:rPr lang="el-GR"/>
              <a:pPr>
                <a:defRPr/>
              </a:pPr>
              <a:t>6/2/2025</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8C26583-B6F7-4528-BED4-870BE304E74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cstate="print"/>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cstate="print"/>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cstate="print"/>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cstate="print"/>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κύριου τίτλου</a:t>
            </a:r>
            <a:endParaRPr lang="en-US"/>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0E762DA5-48F9-438E-A3F5-73CEB80AA7C3}" type="datetimeFigureOut">
              <a:rPr lang="el-GR"/>
              <a:pPr>
                <a:defRPr/>
              </a:pPr>
              <a:t>6/2/2025</a:t>
            </a:fld>
            <a:endParaRPr lang="el-GR"/>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l-G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smtClean="0">
                <a:solidFill>
                  <a:schemeClr val="tx1">
                    <a:tint val="75000"/>
                  </a:schemeClr>
                </a:solidFill>
                <a:latin typeface="+mn-lt"/>
              </a:defRPr>
            </a:lvl1pPr>
          </a:lstStyle>
          <a:p>
            <a:pPr>
              <a:defRPr/>
            </a:pPr>
            <a:fld id="{94C059AD-6E50-4A6F-820F-BD12A4672474}"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78" r:id="rId12"/>
    <p:sldLayoutId id="2147483666" r:id="rId13"/>
    <p:sldLayoutId id="2147483679" r:id="rId14"/>
    <p:sldLayoutId id="2147483680" r:id="rId15"/>
    <p:sldLayoutId id="2147483665" r:id="rId16"/>
    <p:sldLayoutId id="2147483664"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922282" y="431800"/>
            <a:ext cx="10050518" cy="1712310"/>
          </a:xfrm>
        </p:spPr>
        <p:txBody>
          <a:bodyPr rtlCol="0">
            <a:noAutofit/>
          </a:bodyPr>
          <a:lstStyle/>
          <a:p>
            <a:pPr algn="ctr" fontAlgn="auto">
              <a:spcAft>
                <a:spcPts val="0"/>
              </a:spcAft>
              <a:defRPr/>
            </a:pPr>
            <a:r>
              <a:rPr lang="el-GR"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Εργασιακή Δέσμευση </a:t>
            </a:r>
            <a:br>
              <a:rPr lang="en-US"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l-GR"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Work</a:t>
            </a:r>
            <a:r>
              <a:rPr lang="el-GR"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Engagement)</a:t>
            </a:r>
            <a:br>
              <a:rPr lang="el-GR"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el-GR"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Τίτλος 1"/>
          <p:cNvSpPr txBox="1">
            <a:spLocks/>
          </p:cNvSpPr>
          <p:nvPr/>
        </p:nvSpPr>
        <p:spPr>
          <a:xfrm>
            <a:off x="1282700" y="1460500"/>
            <a:ext cx="8824913" cy="3302000"/>
          </a:xfrm>
          <a:prstGeom prst="rect">
            <a:avLst/>
          </a:prstGeom>
        </p:spPr>
        <p:txBody>
          <a:bodyPr anchor="b"/>
          <a:lstStyle/>
          <a:p>
            <a:pPr defTabSz="457200" fontAlgn="auto">
              <a:spcAft>
                <a:spcPts val="0"/>
              </a:spcAft>
              <a:defRPr/>
            </a:pPr>
            <a:endParaRPr lang="el-GR" sz="8000" dirty="0">
              <a:solidFill>
                <a:schemeClr val="bg1">
                  <a:lumMod val="85000"/>
                  <a:lumOff val="15000"/>
                </a:schemeClr>
              </a:solidFill>
              <a:latin typeface="Times New Roman" pitchFamily="18" charset="0"/>
              <a:ea typeface="+mj-ea"/>
              <a:cs typeface="Times New Roman" pitchFamily="18" charset="0"/>
            </a:endParaRPr>
          </a:p>
        </p:txBody>
      </p:sp>
      <p:pic>
        <p:nvPicPr>
          <p:cNvPr id="7" name="Εικόνα 6">
            <a:extLst>
              <a:ext uri="{FF2B5EF4-FFF2-40B4-BE49-F238E27FC236}">
                <a16:creationId xmlns:a16="http://schemas.microsoft.com/office/drawing/2014/main" id="{5185053F-0BF8-BC8F-A9FD-2577E68B3213}"/>
              </a:ext>
            </a:extLst>
          </p:cNvPr>
          <p:cNvPicPr>
            <a:picLocks noChangeAspect="1"/>
          </p:cNvPicPr>
          <p:nvPr/>
        </p:nvPicPr>
        <p:blipFill>
          <a:blip r:embed="rId2"/>
          <a:stretch>
            <a:fillRect/>
          </a:stretch>
        </p:blipFill>
        <p:spPr>
          <a:xfrm>
            <a:off x="2414752" y="1600200"/>
            <a:ext cx="6858000" cy="4981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extLst>
              <p:ext uri="{D42A27DB-BD31-4B8C-83A1-F6EECF244321}">
                <p14:modId xmlns:p14="http://schemas.microsoft.com/office/powerpoint/2010/main" val="4114902786"/>
              </p:ext>
            </p:extLst>
          </p:nvPr>
        </p:nvGraphicFramePr>
        <p:xfrm>
          <a:off x="241300" y="304800"/>
          <a:ext cx="109093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a:xfrm>
            <a:off x="1103313" y="104095"/>
            <a:ext cx="9631680" cy="662259"/>
          </a:xfrm>
        </p:spPr>
        <p:txBody>
          <a:bodyPr/>
          <a:lstStyle/>
          <a:p>
            <a:pPr algn="ctr"/>
            <a:r>
              <a:rPr lang="el-GR" b="1" dirty="0">
                <a:solidFill>
                  <a:schemeClr val="accent1"/>
                </a:solidFill>
                <a:latin typeface="Times New Roman" pitchFamily="18" charset="0"/>
                <a:cs typeface="Times New Roman" pitchFamily="18" charset="0"/>
              </a:rPr>
              <a:t>Συνέπειες της εργασιακής δέσμευσης </a:t>
            </a:r>
          </a:p>
        </p:txBody>
      </p:sp>
      <p:sp>
        <p:nvSpPr>
          <p:cNvPr id="28674" name="Θέση περιεχομένου 2"/>
          <p:cNvSpPr>
            <a:spLocks noGrp="1"/>
          </p:cNvSpPr>
          <p:nvPr>
            <p:ph idx="1"/>
          </p:nvPr>
        </p:nvSpPr>
        <p:spPr>
          <a:xfrm>
            <a:off x="792481" y="766354"/>
            <a:ext cx="10624820" cy="5482046"/>
          </a:xfrm>
        </p:spPr>
        <p:txBody>
          <a:bodyPr/>
          <a:lstStyle/>
          <a:p>
            <a:pPr algn="just">
              <a:lnSpc>
                <a:spcPct val="150000"/>
              </a:lnSpc>
              <a:spcBef>
                <a:spcPts val="0"/>
              </a:spcBef>
              <a:buFont typeface="Wingdings" panose="05000000000000000000" pitchFamily="2" charset="2"/>
              <a:buChar char="v"/>
            </a:pPr>
            <a:r>
              <a:rPr lang="el-GR" sz="2400" b="1" dirty="0">
                <a:latin typeface="Times New Roman" pitchFamily="18" charset="0"/>
                <a:cs typeface="Times New Roman" pitchFamily="18" charset="0"/>
              </a:rPr>
              <a:t>Θετικά </a:t>
            </a:r>
            <a:r>
              <a:rPr lang="el-GR" sz="2400" b="1" dirty="0" err="1">
                <a:latin typeface="Times New Roman" pitchFamily="18" charset="0"/>
                <a:cs typeface="Times New Roman" pitchFamily="18" charset="0"/>
              </a:rPr>
              <a:t>οργανωσιακά</a:t>
            </a:r>
            <a:r>
              <a:rPr lang="el-GR" sz="2400" b="1" dirty="0">
                <a:latin typeface="Times New Roman" pitchFamily="18" charset="0"/>
                <a:cs typeface="Times New Roman" pitchFamily="18" charset="0"/>
              </a:rPr>
              <a:t> αποτελέσματα:</a:t>
            </a:r>
            <a:r>
              <a:rPr lang="el-GR" sz="2400" dirty="0">
                <a:latin typeface="Times New Roman" pitchFamily="18" charset="0"/>
                <a:cs typeface="Times New Roman" pitchFamily="18" charset="0"/>
              </a:rPr>
              <a:t> π.χ.: </a:t>
            </a:r>
            <a:r>
              <a:rPr lang="el-GR" sz="2400" b="1" dirty="0" err="1">
                <a:latin typeface="Times New Roman" pitchFamily="18" charset="0"/>
                <a:cs typeface="Times New Roman" pitchFamily="18" charset="0"/>
              </a:rPr>
              <a:t>οργανωσιακή</a:t>
            </a:r>
            <a:r>
              <a:rPr lang="el-GR" sz="2400" b="1" dirty="0">
                <a:latin typeface="Times New Roman" pitchFamily="18" charset="0"/>
                <a:cs typeface="Times New Roman" pitchFamily="18" charset="0"/>
              </a:rPr>
              <a:t> δέσμευση, </a:t>
            </a:r>
            <a:r>
              <a:rPr lang="el-GR" sz="2400" b="1" dirty="0" err="1">
                <a:latin typeface="Times New Roman" pitchFamily="18" charset="0"/>
                <a:cs typeface="Times New Roman" pitchFamily="18" charset="0"/>
              </a:rPr>
              <a:t>οργανωσιακή</a:t>
            </a:r>
            <a:r>
              <a:rPr lang="el-GR" sz="2400" b="1" dirty="0">
                <a:latin typeface="Times New Roman" pitchFamily="18" charset="0"/>
                <a:cs typeface="Times New Roman" pitchFamily="18" charset="0"/>
              </a:rPr>
              <a:t> απόδοση, χαμηλά ποσοστά παραιτήσεων</a:t>
            </a:r>
          </a:p>
          <a:p>
            <a:pPr algn="just">
              <a:lnSpc>
                <a:spcPct val="150000"/>
              </a:lnSpc>
              <a:spcBef>
                <a:spcPts val="0"/>
              </a:spcBef>
              <a:buFont typeface="Wingdings" panose="05000000000000000000" pitchFamily="2" charset="2"/>
              <a:buChar char="v"/>
            </a:pPr>
            <a:r>
              <a:rPr lang="el-GR" sz="2400" b="1" dirty="0">
                <a:latin typeface="Times New Roman" pitchFamily="18" charset="0"/>
                <a:cs typeface="Times New Roman" pitchFamily="18" charset="0"/>
              </a:rPr>
              <a:t>	Επιπτώσεις στην ψυχική και σωματική υγείας: χαμηλά επίπεδα κατάθλιψης, υπερέντασης, </a:t>
            </a:r>
            <a:r>
              <a:rPr lang="el-GR" sz="2400" b="1" dirty="0" err="1">
                <a:latin typeface="Times New Roman" pitchFamily="18" charset="0"/>
                <a:cs typeface="Times New Roman" pitchFamily="18" charset="0"/>
              </a:rPr>
              <a:t>ψυχοσυναισθηματικών</a:t>
            </a:r>
            <a:r>
              <a:rPr lang="el-GR" sz="2400" b="1" dirty="0">
                <a:latin typeface="Times New Roman" pitchFamily="18" charset="0"/>
                <a:cs typeface="Times New Roman" pitchFamily="18" charset="0"/>
              </a:rPr>
              <a:t> προβλημάτων </a:t>
            </a:r>
          </a:p>
          <a:p>
            <a:pPr algn="just">
              <a:lnSpc>
                <a:spcPct val="150000"/>
              </a:lnSpc>
              <a:spcBef>
                <a:spcPts val="0"/>
              </a:spcBef>
              <a:buFont typeface="Wingdings" panose="05000000000000000000" pitchFamily="2" charset="2"/>
              <a:buChar char="v"/>
            </a:pPr>
            <a:r>
              <a:rPr lang="en-US" sz="2400" b="1" dirty="0">
                <a:latin typeface="Times New Roman" pitchFamily="18" charset="0"/>
                <a:cs typeface="Times New Roman" pitchFamily="18" charset="0"/>
              </a:rPr>
              <a:t>A</a:t>
            </a:r>
            <a:r>
              <a:rPr lang="el-GR" sz="2400" b="1" dirty="0" err="1">
                <a:latin typeface="Times New Roman" pitchFamily="18" charset="0"/>
                <a:cs typeface="Times New Roman" pitchFamily="18" charset="0"/>
              </a:rPr>
              <a:t>ρνητική</a:t>
            </a:r>
            <a:r>
              <a:rPr lang="el-GR" sz="2400" b="1" dirty="0">
                <a:latin typeface="Times New Roman" pitchFamily="18" charset="0"/>
                <a:cs typeface="Times New Roman" pitchFamily="18" charset="0"/>
              </a:rPr>
              <a:t> σχέση κακής ψυχικής υγείας και εργασιακής δέσμευσης</a:t>
            </a:r>
          </a:p>
          <a:p>
            <a:pPr algn="just">
              <a:lnSpc>
                <a:spcPct val="150000"/>
              </a:lnSpc>
              <a:spcBef>
                <a:spcPts val="0"/>
              </a:spcBef>
              <a:buFont typeface="Wingdings" panose="05000000000000000000" pitchFamily="2" charset="2"/>
              <a:buChar char="v"/>
            </a:pPr>
            <a:r>
              <a:rPr lang="el-GR" sz="2400" b="1" dirty="0">
                <a:latin typeface="Times New Roman" pitchFamily="18" charset="0"/>
                <a:cs typeface="Times New Roman" pitchFamily="18" charset="0"/>
              </a:rPr>
              <a:t>Θετική συσχέτιση εργασιακής δέσμευσης με την προσωπική υγεία και την εργασιακή ικανότητα</a:t>
            </a:r>
          </a:p>
          <a:p>
            <a:pPr algn="just">
              <a:lnSpc>
                <a:spcPct val="150000"/>
              </a:lnSpc>
              <a:spcBef>
                <a:spcPts val="0"/>
              </a:spcBef>
              <a:buFont typeface="Wingdings" panose="05000000000000000000" pitchFamily="2" charset="2"/>
              <a:buChar char="v"/>
            </a:pPr>
            <a:r>
              <a:rPr lang="el-GR" sz="2400" b="1" dirty="0">
                <a:latin typeface="Times New Roman" pitchFamily="18" charset="0"/>
                <a:cs typeface="Times New Roman" pitchFamily="18" charset="0"/>
              </a:rPr>
              <a:t>Εργασιακή ικανοποίηση: παρακινεί και ενδυναμώνει τον εργαζόμενο</a:t>
            </a:r>
            <a:r>
              <a:rPr lang="el-GR" sz="1800" b="1" dirty="0">
                <a:latin typeface="Times New Roman" panose="02020603050405020304" pitchFamily="18" charset="0"/>
                <a:cs typeface="Times New Roman" pitchFamily="18" charset="0"/>
              </a:rPr>
              <a:t> </a:t>
            </a:r>
            <a:r>
              <a:rPr lang="el-GR" sz="2400" b="1" dirty="0">
                <a:latin typeface="Times New Roman" panose="02020603050405020304" pitchFamily="18" charset="0"/>
                <a:cs typeface="Times New Roman" pitchFamily="18" charset="0"/>
              </a:rPr>
              <a:t>και σχετίζεται με πτυχές της εργασιακής συμπεριφοράς </a:t>
            </a:r>
            <a:r>
              <a:rPr lang="el-GR" sz="2400" b="1" dirty="0">
                <a:effectLst/>
                <a:latin typeface="Times New Roman" panose="02020603050405020304" pitchFamily="18" charset="0"/>
                <a:ea typeface="Times New Roman" panose="02020603050405020304" pitchFamily="18" charset="0"/>
              </a:rPr>
              <a:t>όπως για παράδειγμα η παραγωγικότητα, η αποχή από την εργασία, η πρόληψη εγκατάλειψης της εργασίας</a:t>
            </a:r>
            <a:endParaRPr lang="el-GR" sz="2400" b="1" dirty="0">
              <a:latin typeface="Times New Roman" pitchFamily="18" charset="0"/>
              <a:cs typeface="Times New Roman" pitchFamily="18" charset="0"/>
            </a:endParaRPr>
          </a:p>
          <a:p>
            <a:pPr marL="0" indent="0">
              <a:lnSpc>
                <a:spcPct val="150000"/>
              </a:lnSpc>
              <a:spcBef>
                <a:spcPts val="0"/>
              </a:spcBef>
              <a:buNone/>
            </a:pPr>
            <a:endParaRPr lang="el-GR" sz="24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flipV="1">
            <a:off x="5753100" y="254000"/>
            <a:ext cx="685800" cy="277813"/>
          </a:xfrm>
          <a:prstGeom prst="rect">
            <a:avLst/>
          </a:prstGeom>
          <a:noFill/>
          <a:ln w="9525">
            <a:noFill/>
            <a:miter lim="800000"/>
            <a:headEnd/>
            <a:tailEnd/>
          </a:ln>
        </p:spPr>
        <p:txBody>
          <a:bodyPr anchor="ctr">
            <a:spAutoFit/>
          </a:bodyPr>
          <a:lstStyle/>
          <a:p>
            <a:pPr indent="457200" algn="just"/>
            <a:r>
              <a:rPr lang="el-GR" sz="1200">
                <a:latin typeface="Times New Roman" pitchFamily="18" charset="0"/>
                <a:ea typeface="Calibri" pitchFamily="34" charset="0"/>
                <a:cs typeface="Times New Roman" pitchFamily="18" charset="0"/>
              </a:rPr>
              <a:t>.</a:t>
            </a:r>
            <a:endParaRPr lang="el-GR">
              <a:ea typeface="Calibri" pitchFamily="34" charset="0"/>
              <a:cs typeface="Arial" charset="0"/>
            </a:endParaRPr>
          </a:p>
        </p:txBody>
      </p:sp>
      <p:sp>
        <p:nvSpPr>
          <p:cNvPr id="29698" name="Rectangle 2"/>
          <p:cNvSpPr>
            <a:spLocks noChangeArrowheads="1"/>
          </p:cNvSpPr>
          <p:nvPr/>
        </p:nvSpPr>
        <p:spPr bwMode="auto">
          <a:xfrm>
            <a:off x="5753100" y="90488"/>
            <a:ext cx="685800" cy="276225"/>
          </a:xfrm>
          <a:prstGeom prst="rect">
            <a:avLst/>
          </a:prstGeom>
          <a:noFill/>
          <a:ln w="9525">
            <a:noFill/>
            <a:miter lim="800000"/>
            <a:headEnd/>
            <a:tailEnd/>
          </a:ln>
        </p:spPr>
        <p:txBody>
          <a:bodyPr wrap="none" anchor="ctr">
            <a:spAutoFit/>
          </a:bodyPr>
          <a:lstStyle/>
          <a:p>
            <a:pPr indent="457200" algn="just"/>
            <a:r>
              <a:rPr lang="el-GR" sz="1200">
                <a:latin typeface="Times New Roman" pitchFamily="18" charset="0"/>
                <a:ea typeface="Calibri" pitchFamily="34" charset="0"/>
                <a:cs typeface="Times New Roman" pitchFamily="18" charset="0"/>
              </a:rPr>
              <a:t>.</a:t>
            </a:r>
            <a:endParaRPr lang="el-GR">
              <a:ea typeface="Calibri" pitchFamily="34" charset="0"/>
              <a:cs typeface="Arial" charset="0"/>
            </a:endParaRPr>
          </a:p>
        </p:txBody>
      </p:sp>
      <p:sp>
        <p:nvSpPr>
          <p:cNvPr id="4" name="3 - Έλλειψη"/>
          <p:cNvSpPr/>
          <p:nvPr/>
        </p:nvSpPr>
        <p:spPr>
          <a:xfrm>
            <a:off x="4267200" y="2603500"/>
            <a:ext cx="3340100" cy="148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800" b="1" dirty="0">
                <a:solidFill>
                  <a:srgbClr val="EBEBEB"/>
                </a:solidFill>
                <a:latin typeface="Times New Roman" pitchFamily="18" charset="0"/>
                <a:cs typeface="Times New Roman" pitchFamily="18" charset="0"/>
              </a:rPr>
              <a:t>ΤΡΟΠΟΙ </a:t>
            </a:r>
          </a:p>
          <a:p>
            <a:pPr algn="ctr" fontAlgn="auto">
              <a:spcBef>
                <a:spcPts val="0"/>
              </a:spcBef>
              <a:spcAft>
                <a:spcPts val="0"/>
              </a:spcAft>
              <a:defRPr/>
            </a:pPr>
            <a:r>
              <a:rPr lang="el-GR" sz="2800" b="1" dirty="0">
                <a:solidFill>
                  <a:srgbClr val="EBEBEB"/>
                </a:solidFill>
                <a:latin typeface="Times New Roman" pitchFamily="18" charset="0"/>
                <a:cs typeface="Times New Roman" pitchFamily="18" charset="0"/>
              </a:rPr>
              <a:t>ΒΕΛΤΙΩΣΗΣ</a:t>
            </a:r>
            <a:endParaRPr lang="el-GR" sz="2800" b="1" dirty="0"/>
          </a:p>
        </p:txBody>
      </p:sp>
      <p:sp>
        <p:nvSpPr>
          <p:cNvPr id="5" name="4 - Δεξιό βέλος"/>
          <p:cNvSpPr/>
          <p:nvPr/>
        </p:nvSpPr>
        <p:spPr>
          <a:xfrm>
            <a:off x="1765300" y="2616200"/>
            <a:ext cx="2108200" cy="163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000" b="1" dirty="0">
                <a:latin typeface="Times New Roman" pitchFamily="18" charset="0"/>
                <a:cs typeface="Times New Roman" pitchFamily="18" charset="0"/>
              </a:rPr>
              <a:t>Μετασχηματιστική ηγεσία</a:t>
            </a:r>
          </a:p>
        </p:txBody>
      </p:sp>
      <p:sp>
        <p:nvSpPr>
          <p:cNvPr id="7" name="6 - Δεξιό βέλος"/>
          <p:cNvSpPr/>
          <p:nvPr/>
        </p:nvSpPr>
        <p:spPr>
          <a:xfrm rot="17616905">
            <a:off x="2978150" y="4456113"/>
            <a:ext cx="2579687" cy="1741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000" b="1" dirty="0">
                <a:latin typeface="Times New Roman" pitchFamily="18" charset="0"/>
                <a:cs typeface="Times New Roman" pitchFamily="18" charset="0"/>
              </a:rPr>
              <a:t>Εκπαίδευση: </a:t>
            </a:r>
            <a:r>
              <a:rPr lang="el-GR" sz="2000" dirty="0">
                <a:latin typeface="Times New Roman" pitchFamily="18" charset="0"/>
                <a:cs typeface="Times New Roman" pitchFamily="18" charset="0"/>
              </a:rPr>
              <a:t>ευκαιρίες για μάθηση και ανάπτυξη</a:t>
            </a:r>
            <a:endParaRPr lang="el-GR" sz="2000" dirty="0"/>
          </a:p>
        </p:txBody>
      </p:sp>
      <p:sp>
        <p:nvSpPr>
          <p:cNvPr id="8" name="7 - Αριστερό βέλος"/>
          <p:cNvSpPr/>
          <p:nvPr/>
        </p:nvSpPr>
        <p:spPr>
          <a:xfrm rot="20281000">
            <a:off x="7386638" y="1512888"/>
            <a:ext cx="2030412" cy="18145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000" b="1" dirty="0">
                <a:latin typeface="Times New Roman" pitchFamily="18" charset="0"/>
                <a:cs typeface="Times New Roman" pitchFamily="18" charset="0"/>
              </a:rPr>
              <a:t>Κοινωνική υποστήριξη</a:t>
            </a:r>
          </a:p>
        </p:txBody>
      </p:sp>
      <p:sp>
        <p:nvSpPr>
          <p:cNvPr id="9" name="8 - Αριστερό βέλος"/>
          <p:cNvSpPr/>
          <p:nvPr/>
        </p:nvSpPr>
        <p:spPr>
          <a:xfrm rot="1268061">
            <a:off x="7054850" y="3716338"/>
            <a:ext cx="2451100" cy="1695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000" b="1" dirty="0">
                <a:latin typeface="Times New Roman" pitchFamily="18" charset="0"/>
                <a:cs typeface="Times New Roman" pitchFamily="18" charset="0"/>
              </a:rPr>
              <a:t>Αναστοχασμός εργασιακής επίδοσης: </a:t>
            </a:r>
            <a:r>
              <a:rPr lang="el-GR" sz="2000" dirty="0">
                <a:latin typeface="Times New Roman" pitchFamily="18" charset="0"/>
                <a:cs typeface="Times New Roman" pitchFamily="18" charset="0"/>
              </a:rPr>
              <a:t>αίσθημα ευθύνης</a:t>
            </a:r>
          </a:p>
        </p:txBody>
      </p:sp>
      <p:sp>
        <p:nvSpPr>
          <p:cNvPr id="12" name="11 - Δεξιό βέλος"/>
          <p:cNvSpPr/>
          <p:nvPr/>
        </p:nvSpPr>
        <p:spPr>
          <a:xfrm rot="3002462">
            <a:off x="3200400" y="900113"/>
            <a:ext cx="2236788" cy="1693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b="1" dirty="0">
                <a:latin typeface="Times New Roman" pitchFamily="18" charset="0"/>
                <a:cs typeface="Times New Roman" pitchFamily="18" charset="0"/>
              </a:rPr>
              <a:t>E</a:t>
            </a:r>
            <a:r>
              <a:rPr lang="el-GR" sz="2000" b="1" dirty="0" err="1">
                <a:latin typeface="Times New Roman" pitchFamily="18" charset="0"/>
                <a:cs typeface="Times New Roman" pitchFamily="18" charset="0"/>
              </a:rPr>
              <a:t>ργασιακή</a:t>
            </a:r>
            <a:r>
              <a:rPr lang="el-GR" sz="2000" b="1" dirty="0">
                <a:latin typeface="Times New Roman" pitchFamily="18" charset="0"/>
                <a:cs typeface="Times New Roman" pitchFamily="18" charset="0"/>
              </a:rPr>
              <a:t> αυτονομία: </a:t>
            </a:r>
            <a:r>
              <a:rPr lang="el-GR" sz="2000" dirty="0">
                <a:latin typeface="Times New Roman" pitchFamily="18" charset="0"/>
                <a:cs typeface="Times New Roman" pitchFamily="18" charset="0"/>
              </a:rPr>
              <a:t>ποικιλία καθηκόντων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55518A-02F8-0641-898A-382F6C858C85}"/>
              </a:ext>
            </a:extLst>
          </p:cNvPr>
          <p:cNvSpPr>
            <a:spLocks noGrp="1"/>
          </p:cNvSpPr>
          <p:nvPr>
            <p:ph type="title"/>
          </p:nvPr>
        </p:nvSpPr>
        <p:spPr>
          <a:xfrm>
            <a:off x="797476" y="223839"/>
            <a:ext cx="9404350" cy="934928"/>
          </a:xfrm>
        </p:spPr>
        <p:txBody>
          <a:bodyPr/>
          <a:lstStyle/>
          <a:p>
            <a:r>
              <a:rPr lang="el-GR" dirty="0">
                <a:latin typeface="Times New Roman" panose="02020603050405020304" pitchFamily="18" charset="0"/>
                <a:cs typeface="Times New Roman" panose="02020603050405020304" pitchFamily="18" charset="0"/>
              </a:rPr>
              <a:t>ΕΡΩΤΗΣΕΙΣ ΠΟΛΛΑΠΛΗΣ ΕΠΙΛΟΓΗΣ</a:t>
            </a:r>
          </a:p>
        </p:txBody>
      </p:sp>
      <p:sp>
        <p:nvSpPr>
          <p:cNvPr id="4" name="Θέση περιεχομένου 3">
            <a:extLst>
              <a:ext uri="{FF2B5EF4-FFF2-40B4-BE49-F238E27FC236}">
                <a16:creationId xmlns:a16="http://schemas.microsoft.com/office/drawing/2014/main" id="{CEFF7419-3FFB-07EB-DC7E-05A0CB949002}"/>
              </a:ext>
            </a:extLst>
          </p:cNvPr>
          <p:cNvSpPr>
            <a:spLocks noGrp="1"/>
          </p:cNvSpPr>
          <p:nvPr>
            <p:ph sz="half" idx="2"/>
          </p:nvPr>
        </p:nvSpPr>
        <p:spPr>
          <a:xfrm>
            <a:off x="1174257" y="1079937"/>
            <a:ext cx="8292936" cy="5273565"/>
          </a:xfrm>
        </p:spPr>
        <p:txBody>
          <a:bodyPr>
            <a:noAutofit/>
          </a:bodyPr>
          <a:lstStyle/>
          <a:p>
            <a:pPr marL="0" indent="0">
              <a:buNone/>
            </a:pPr>
            <a:r>
              <a:rPr lang="el-GR" sz="2000" dirty="0">
                <a:latin typeface="Times New Roman" panose="02020603050405020304" pitchFamily="18" charset="0"/>
                <a:cs typeface="Times New Roman" panose="02020603050405020304" pitchFamily="18" charset="0"/>
              </a:rPr>
              <a:t>1. Ποιες είναι οι τρεις διαστάσεις της εργασιακής δέσμευσης: </a:t>
            </a:r>
          </a:p>
          <a:p>
            <a:pPr marL="0" indent="0">
              <a:buNone/>
            </a:pPr>
            <a:r>
              <a:rPr lang="el-GR" sz="2000" dirty="0">
                <a:latin typeface="Times New Roman" panose="02020603050405020304" pitchFamily="18" charset="0"/>
                <a:cs typeface="Times New Roman" panose="02020603050405020304" pitchFamily="18" charset="0"/>
              </a:rPr>
              <a:t>Α. Παραγωγικότητα, αποδοτικότητα και ομαδική εργασία</a:t>
            </a:r>
          </a:p>
          <a:p>
            <a:pPr marL="0" indent="0">
              <a:buNone/>
            </a:pPr>
            <a:r>
              <a:rPr lang="el-GR" sz="2000" dirty="0">
                <a:latin typeface="Times New Roman" panose="02020603050405020304" pitchFamily="18" charset="0"/>
                <a:cs typeface="Times New Roman" panose="02020603050405020304" pitchFamily="18" charset="0"/>
              </a:rPr>
              <a:t>Β. Ηγεσία, κίνητρα και απόδοση</a:t>
            </a:r>
          </a:p>
          <a:p>
            <a:pPr marL="0" indent="0">
              <a:buNone/>
            </a:pPr>
            <a:r>
              <a:rPr lang="el-GR" sz="2000" dirty="0">
                <a:latin typeface="Times New Roman" panose="02020603050405020304" pitchFamily="18" charset="0"/>
                <a:cs typeface="Times New Roman" panose="02020603050405020304" pitchFamily="18" charset="0"/>
              </a:rPr>
              <a:t>Γ. Σθένος, αφοσίωση και απορρόφηση</a:t>
            </a:r>
          </a:p>
          <a:p>
            <a:pPr marL="0" indent="0">
              <a:buNone/>
            </a:pPr>
            <a:r>
              <a:rPr lang="el-GR" sz="2000" dirty="0">
                <a:latin typeface="Times New Roman" panose="02020603050405020304" pitchFamily="18" charset="0"/>
                <a:cs typeface="Times New Roman" panose="02020603050405020304" pitchFamily="18" charset="0"/>
              </a:rPr>
              <a:t>Δ. Επικοινωνία, συνεργασία και δημιουργικότητα.</a:t>
            </a: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r>
              <a:rPr lang="el-GR" sz="2000" dirty="0">
                <a:latin typeface="Times New Roman" panose="02020603050405020304" pitchFamily="18" charset="0"/>
                <a:cs typeface="Times New Roman" panose="02020603050405020304" pitchFamily="18" charset="0"/>
              </a:rPr>
              <a:t>2. Ποιο είναι το αντίθετο της εργασιακής δέσμευσης:</a:t>
            </a:r>
          </a:p>
          <a:p>
            <a:pPr marL="0" indent="0">
              <a:buNone/>
            </a:pPr>
            <a:r>
              <a:rPr lang="el-GR" sz="2000" dirty="0">
                <a:latin typeface="Times New Roman" panose="02020603050405020304" pitchFamily="18" charset="0"/>
                <a:cs typeface="Times New Roman" panose="02020603050405020304" pitchFamily="18" charset="0"/>
              </a:rPr>
              <a:t>Α. Ικανοποίηση από την εργασία</a:t>
            </a:r>
          </a:p>
          <a:p>
            <a:pPr marL="0" indent="0">
              <a:buNone/>
            </a:pPr>
            <a:r>
              <a:rPr lang="el-GR" sz="2000" dirty="0">
                <a:latin typeface="Times New Roman" panose="02020603050405020304" pitchFamily="18" charset="0"/>
                <a:cs typeface="Times New Roman" panose="02020603050405020304" pitchFamily="18" charset="0"/>
              </a:rPr>
              <a:t>Β. Επαγγελματική εξουθένωση</a:t>
            </a:r>
          </a:p>
          <a:p>
            <a:pPr marL="0" indent="0">
              <a:buNone/>
            </a:pPr>
            <a:r>
              <a:rPr lang="el-GR" sz="2000" dirty="0">
                <a:latin typeface="Times New Roman" panose="02020603050405020304" pitchFamily="18" charset="0"/>
                <a:cs typeface="Times New Roman" panose="02020603050405020304" pitchFamily="18" charset="0"/>
              </a:rPr>
              <a:t>Γ.  Παρακίνηση</a:t>
            </a:r>
          </a:p>
          <a:p>
            <a:pPr marL="0" indent="0">
              <a:buNone/>
            </a:pPr>
            <a:r>
              <a:rPr lang="el-GR" sz="2000" dirty="0">
                <a:latin typeface="Times New Roman" panose="02020603050405020304" pitchFamily="18" charset="0"/>
                <a:cs typeface="Times New Roman" panose="02020603050405020304" pitchFamily="18" charset="0"/>
              </a:rPr>
              <a:t>Δ. Εργασιακό άγχος</a:t>
            </a:r>
          </a:p>
        </p:txBody>
      </p:sp>
    </p:spTree>
    <p:extLst>
      <p:ext uri="{BB962C8B-B14F-4D97-AF65-F5344CB8AC3E}">
        <p14:creationId xmlns:p14="http://schemas.microsoft.com/office/powerpoint/2010/main" val="237137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EBFF-BAEE-B23E-CB0E-E7C0EEC85C59}"/>
            </a:ext>
          </a:extLst>
        </p:cNvPr>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F0BAC25C-4708-2A1B-8B0B-D8BFF71DA118}"/>
              </a:ext>
            </a:extLst>
          </p:cNvPr>
          <p:cNvSpPr>
            <a:spLocks noGrp="1"/>
          </p:cNvSpPr>
          <p:nvPr>
            <p:ph sz="half" idx="2"/>
          </p:nvPr>
        </p:nvSpPr>
        <p:spPr>
          <a:xfrm>
            <a:off x="1174256" y="522514"/>
            <a:ext cx="9580829" cy="5830988"/>
          </a:xfrm>
        </p:spPr>
        <p:txBody>
          <a:bodyPr>
            <a:noAutofit/>
          </a:bodyPr>
          <a:lstStyle/>
          <a:p>
            <a:pPr marL="0" indent="0">
              <a:spcBef>
                <a:spcPts val="0"/>
              </a:spcBef>
              <a:buNone/>
            </a:pPr>
            <a:r>
              <a:rPr lang="el-GR" sz="2000" dirty="0">
                <a:latin typeface="Times New Roman" panose="02020603050405020304" pitchFamily="18" charset="0"/>
                <a:cs typeface="Times New Roman" panose="02020603050405020304" pitchFamily="18" charset="0"/>
              </a:rPr>
              <a:t>3. Ποιο είναι ένα βασικό χαρακτηριστικό της απορρόφησης στην εργασιακή δέσμευση:</a:t>
            </a:r>
          </a:p>
          <a:p>
            <a:pPr marL="0" indent="0">
              <a:spcBef>
                <a:spcPts val="0"/>
              </a:spcBef>
              <a:buNone/>
            </a:pPr>
            <a:r>
              <a:rPr lang="el-GR" sz="2000" dirty="0">
                <a:latin typeface="Times New Roman" panose="02020603050405020304" pitchFamily="18" charset="0"/>
                <a:cs typeface="Times New Roman" panose="02020603050405020304" pitchFamily="18" charset="0"/>
              </a:rPr>
              <a:t>Α. Συχνά διαλείμματα από την εργασία</a:t>
            </a:r>
          </a:p>
          <a:p>
            <a:pPr marL="0" indent="0">
              <a:spcBef>
                <a:spcPts val="0"/>
              </a:spcBef>
              <a:buNone/>
            </a:pPr>
            <a:r>
              <a:rPr lang="el-GR" sz="2000" dirty="0">
                <a:latin typeface="Times New Roman" panose="02020603050405020304" pitchFamily="18" charset="0"/>
                <a:cs typeface="Times New Roman" panose="02020603050405020304" pitchFamily="18" charset="0"/>
              </a:rPr>
              <a:t>Β. Πλήρης συγκέντρωση όπου ο χρόνος περνάει γρήγορα</a:t>
            </a:r>
          </a:p>
          <a:p>
            <a:pPr marL="0" indent="0">
              <a:spcBef>
                <a:spcPts val="0"/>
              </a:spcBef>
              <a:buNone/>
            </a:pPr>
            <a:r>
              <a:rPr lang="el-GR" sz="2000" dirty="0">
                <a:latin typeface="Times New Roman" panose="02020603050405020304" pitchFamily="18" charset="0"/>
                <a:cs typeface="Times New Roman" panose="02020603050405020304" pitchFamily="18" charset="0"/>
              </a:rPr>
              <a:t>Γ. Εργασία υλοποιείται αργά και μεθοδικά</a:t>
            </a:r>
          </a:p>
          <a:p>
            <a:pPr marL="0" indent="0">
              <a:spcBef>
                <a:spcPts val="0"/>
              </a:spcBef>
              <a:buNone/>
            </a:pPr>
            <a:r>
              <a:rPr lang="el-GR" sz="2000" dirty="0">
                <a:latin typeface="Times New Roman" panose="02020603050405020304" pitchFamily="18" charset="0"/>
                <a:cs typeface="Times New Roman" panose="02020603050405020304" pitchFamily="18" charset="0"/>
              </a:rPr>
              <a:t>Δ. Διατήρηση της ισορροπίας μεταξύ επαγγελματικής και προσωπικής ζωής.</a:t>
            </a:r>
          </a:p>
          <a:p>
            <a:pPr marL="0" indent="0">
              <a:spcBef>
                <a:spcPts val="0"/>
              </a:spcBef>
              <a:buNone/>
            </a:pPr>
            <a:endParaRPr lang="el-GR" sz="2000" dirty="0">
              <a:latin typeface="Times New Roman" panose="02020603050405020304" pitchFamily="18" charset="0"/>
              <a:cs typeface="Times New Roman" panose="02020603050405020304" pitchFamily="18" charset="0"/>
            </a:endParaRPr>
          </a:p>
          <a:p>
            <a:pPr marL="0" indent="0">
              <a:spcBef>
                <a:spcPts val="0"/>
              </a:spcBef>
              <a:buNone/>
            </a:pPr>
            <a:r>
              <a:rPr lang="el-GR" sz="2000" dirty="0">
                <a:latin typeface="Times New Roman" panose="02020603050405020304" pitchFamily="18" charset="0"/>
                <a:cs typeface="Times New Roman" panose="02020603050405020304" pitchFamily="18" charset="0"/>
              </a:rPr>
              <a:t>4. Ποιο είδος προσωπικότητας περιλαμβάνει χαρακτηριστικά όπως η φαντασία, η δημιουργικότητα και η περιέργεια: </a:t>
            </a:r>
          </a:p>
          <a:p>
            <a:pPr marL="0" indent="0">
              <a:spcBef>
                <a:spcPts val="0"/>
              </a:spcBef>
              <a:buNone/>
            </a:pPr>
            <a:r>
              <a:rPr lang="el-GR" sz="2000" dirty="0">
                <a:latin typeface="Times New Roman" panose="02020603050405020304" pitchFamily="18" charset="0"/>
                <a:cs typeface="Times New Roman" panose="02020603050405020304" pitchFamily="18" charset="0"/>
              </a:rPr>
              <a:t>Α. Εξωστρέφεια</a:t>
            </a:r>
          </a:p>
          <a:p>
            <a:pPr marL="0" indent="0">
              <a:spcBef>
                <a:spcPts val="0"/>
              </a:spcBef>
              <a:buNone/>
            </a:pPr>
            <a:r>
              <a:rPr lang="el-GR" sz="2000" dirty="0">
                <a:latin typeface="Times New Roman" panose="02020603050405020304" pitchFamily="18" charset="0"/>
                <a:cs typeface="Times New Roman" panose="02020603050405020304" pitchFamily="18" charset="0"/>
              </a:rPr>
              <a:t>Β. Ανοιχτός σε εμπειρίες</a:t>
            </a:r>
          </a:p>
          <a:p>
            <a:pPr marL="0" indent="0">
              <a:spcBef>
                <a:spcPts val="0"/>
              </a:spcBef>
              <a:buNone/>
            </a:pPr>
            <a:r>
              <a:rPr lang="el-GR" sz="2000" dirty="0">
                <a:latin typeface="Times New Roman" panose="02020603050405020304" pitchFamily="18" charset="0"/>
                <a:cs typeface="Times New Roman" panose="02020603050405020304" pitchFamily="18" charset="0"/>
              </a:rPr>
              <a:t>Γ. Ευσυνειδησία</a:t>
            </a:r>
          </a:p>
          <a:p>
            <a:pPr marL="0" indent="0">
              <a:spcBef>
                <a:spcPts val="0"/>
              </a:spcBef>
              <a:buNone/>
            </a:pPr>
            <a:r>
              <a:rPr lang="el-GR" sz="2000" dirty="0">
                <a:latin typeface="Times New Roman" panose="02020603050405020304" pitchFamily="18" charset="0"/>
                <a:cs typeface="Times New Roman" panose="02020603050405020304" pitchFamily="18" charset="0"/>
              </a:rPr>
              <a:t>Δ. </a:t>
            </a:r>
            <a:r>
              <a:rPr lang="el-GR" sz="2000" dirty="0" err="1">
                <a:latin typeface="Times New Roman" panose="02020603050405020304" pitchFamily="18" charset="0"/>
                <a:cs typeface="Times New Roman" panose="02020603050405020304" pitchFamily="18" charset="0"/>
              </a:rPr>
              <a:t>Νευρωτισμός</a:t>
            </a:r>
            <a:r>
              <a:rPr lang="el-GR" sz="2000" dirty="0">
                <a:latin typeface="Times New Roman" panose="02020603050405020304" pitchFamily="18" charset="0"/>
                <a:cs typeface="Times New Roman" panose="02020603050405020304" pitchFamily="18" charset="0"/>
              </a:rPr>
              <a:t>.  </a:t>
            </a:r>
          </a:p>
          <a:p>
            <a:pPr marL="0" indent="0">
              <a:spcBef>
                <a:spcPts val="0"/>
              </a:spcBef>
              <a:buNone/>
            </a:pPr>
            <a:endParaRPr lang="el-GR" sz="2000" dirty="0">
              <a:latin typeface="Times New Roman" panose="02020603050405020304" pitchFamily="18" charset="0"/>
              <a:cs typeface="Times New Roman" panose="02020603050405020304" pitchFamily="18" charset="0"/>
            </a:endParaRPr>
          </a:p>
          <a:p>
            <a:pPr marL="0" indent="0">
              <a:spcBef>
                <a:spcPts val="0"/>
              </a:spcBef>
              <a:buNone/>
            </a:pPr>
            <a:r>
              <a:rPr lang="el-GR" sz="2000" dirty="0">
                <a:latin typeface="Times New Roman" panose="02020603050405020304" pitchFamily="18" charset="0"/>
                <a:cs typeface="Times New Roman" panose="02020603050405020304" pitchFamily="18" charset="0"/>
              </a:rPr>
              <a:t>5. Ποιο είναι ένα από τα κύρια θετικά αποτελέσματα της εργασιακής δέσμευσης:</a:t>
            </a:r>
          </a:p>
          <a:p>
            <a:pPr marL="0" indent="0">
              <a:spcBef>
                <a:spcPts val="0"/>
              </a:spcBef>
              <a:buNone/>
            </a:pPr>
            <a:r>
              <a:rPr lang="el-GR" sz="2000" dirty="0">
                <a:latin typeface="Times New Roman" panose="02020603050405020304" pitchFamily="18" charset="0"/>
                <a:cs typeface="Times New Roman" panose="02020603050405020304" pitchFamily="18" charset="0"/>
              </a:rPr>
              <a:t>Α. Χαμηλό ποσοστό παραιτήσεων </a:t>
            </a:r>
          </a:p>
          <a:p>
            <a:pPr marL="0" indent="0">
              <a:spcBef>
                <a:spcPts val="0"/>
              </a:spcBef>
              <a:buNone/>
            </a:pPr>
            <a:r>
              <a:rPr lang="el-GR" sz="2000" dirty="0">
                <a:latin typeface="Times New Roman" panose="02020603050405020304" pitchFamily="18" charset="0"/>
                <a:cs typeface="Times New Roman" panose="02020603050405020304" pitchFamily="18" charset="0"/>
              </a:rPr>
              <a:t>Β. Χαμηλότερη απόδοση των εργαζομένων</a:t>
            </a:r>
          </a:p>
          <a:p>
            <a:pPr marL="0" indent="0">
              <a:spcBef>
                <a:spcPts val="0"/>
              </a:spcBef>
              <a:buNone/>
            </a:pPr>
            <a:r>
              <a:rPr lang="el-GR" sz="2000" dirty="0">
                <a:latin typeface="Times New Roman" panose="02020603050405020304" pitchFamily="18" charset="0"/>
                <a:cs typeface="Times New Roman" panose="02020603050405020304" pitchFamily="18" charset="0"/>
              </a:rPr>
              <a:t>Γ. Υψηλότερο λειτουργικό κόστος</a:t>
            </a:r>
          </a:p>
          <a:p>
            <a:pPr marL="0" indent="0">
              <a:spcBef>
                <a:spcPts val="0"/>
              </a:spcBef>
              <a:buNone/>
            </a:pPr>
            <a:r>
              <a:rPr lang="el-GR" sz="2000" dirty="0">
                <a:latin typeface="Times New Roman" panose="02020603050405020304" pitchFamily="18" charset="0"/>
                <a:cs typeface="Times New Roman" panose="02020603050405020304" pitchFamily="18" charset="0"/>
              </a:rPr>
              <a:t>Δ. Μειωμένη παραγωγικότητα </a:t>
            </a:r>
          </a:p>
        </p:txBody>
      </p:sp>
    </p:spTree>
    <p:extLst>
      <p:ext uri="{BB962C8B-B14F-4D97-AF65-F5344CB8AC3E}">
        <p14:creationId xmlns:p14="http://schemas.microsoft.com/office/powerpoint/2010/main" val="25789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1"/>
          <p:cNvSpPr>
            <a:spLocks noGrp="1"/>
          </p:cNvSpPr>
          <p:nvPr>
            <p:ph type="ctrTitle"/>
          </p:nvPr>
        </p:nvSpPr>
        <p:spPr>
          <a:xfrm>
            <a:off x="1155700" y="1447800"/>
            <a:ext cx="8824913" cy="3328988"/>
          </a:xfrm>
        </p:spPr>
        <p:txBody>
          <a:bodyPr/>
          <a:lstStyle/>
          <a:p>
            <a:pPr algn="ctr"/>
            <a:r>
              <a:rPr lang="el-GR" dirty="0">
                <a:latin typeface="Times New Roman" pitchFamily="18" charset="0"/>
                <a:cs typeface="Times New Roman" pitchFamily="18" charset="0"/>
              </a:rPr>
              <a:t>Σας ευχαριστώ για την προσοχή σας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p:txBody>
          <a:bodyPr/>
          <a:lstStyle/>
          <a:p>
            <a:pPr algn="ctr"/>
            <a:r>
              <a:rPr lang="el-GR" b="1" dirty="0">
                <a:latin typeface="Times New Roman" pitchFamily="18" charset="0"/>
                <a:cs typeface="Times New Roman" pitchFamily="18" charset="0"/>
              </a:rPr>
              <a:t>Εννοιολογική Αποσαφήνιση</a:t>
            </a:r>
          </a:p>
        </p:txBody>
      </p:sp>
      <p:sp>
        <p:nvSpPr>
          <p:cNvPr id="3" name="Θέση περιεχομένου 2"/>
          <p:cNvSpPr>
            <a:spLocks noGrp="1"/>
          </p:cNvSpPr>
          <p:nvPr>
            <p:ph idx="1"/>
          </p:nvPr>
        </p:nvSpPr>
        <p:spPr>
          <a:xfrm>
            <a:off x="274747" y="1275693"/>
            <a:ext cx="8986345" cy="4610100"/>
          </a:xfrm>
        </p:spPr>
        <p:txBody>
          <a:bodyPr rtlCol="0">
            <a:normAutofit/>
          </a:bodyPr>
          <a:lstStyle/>
          <a:p>
            <a:pPr algn="just" fontAlgn="auto">
              <a:lnSpc>
                <a:spcPct val="150000"/>
              </a:lnSpc>
              <a:spcBef>
                <a:spcPts val="0"/>
              </a:spcBef>
              <a:spcAft>
                <a:spcPts val="0"/>
              </a:spcAft>
              <a:buClr>
                <a:srgbClr val="C00000"/>
              </a:buClr>
              <a:buFont typeface="Wingdings" panose="05000000000000000000" pitchFamily="2" charset="2"/>
              <a:buChar char="v"/>
              <a:defRPr/>
            </a:pPr>
            <a:r>
              <a:rPr lang="el-GR" sz="2400" b="1" dirty="0">
                <a:latin typeface="Times New Roman" pitchFamily="18" charset="0"/>
                <a:cs typeface="Times New Roman" pitchFamily="18" charset="0"/>
              </a:rPr>
              <a:t>Μια κατάσταση ενεργητικής, θετικής, συναισθηματικής εργασιακής ευεξίας, το αντίθετο της εργασιακής εξουθένωσης</a:t>
            </a:r>
            <a:r>
              <a:rPr lang="en-US" sz="2400" b="1" dirty="0">
                <a:latin typeface="Times New Roman" pitchFamily="18" charset="0"/>
                <a:cs typeface="Times New Roman" pitchFamily="18" charset="0"/>
              </a:rPr>
              <a:t> (burn-out)</a:t>
            </a:r>
            <a:endParaRPr lang="el-GR" sz="2400" b="1" dirty="0">
              <a:latin typeface="Times New Roman" pitchFamily="18" charset="0"/>
              <a:cs typeface="Times New Roman" pitchFamily="18" charset="0"/>
            </a:endParaRPr>
          </a:p>
          <a:p>
            <a:pPr algn="just" fontAlgn="auto">
              <a:lnSpc>
                <a:spcPct val="150000"/>
              </a:lnSpc>
              <a:spcBef>
                <a:spcPts val="0"/>
              </a:spcBef>
              <a:spcAft>
                <a:spcPts val="0"/>
              </a:spcAft>
              <a:buClr>
                <a:srgbClr val="C00000"/>
              </a:buClr>
              <a:buFont typeface="Wingdings" panose="05000000000000000000" pitchFamily="2" charset="2"/>
              <a:buChar char="v"/>
              <a:defRPr/>
            </a:pPr>
            <a:r>
              <a:rPr lang="el-GR" sz="2400" b="1" dirty="0">
                <a:latin typeface="Times New Roman" pitchFamily="18" charset="0"/>
                <a:cs typeface="Times New Roman" pitchFamily="18" charset="0"/>
              </a:rPr>
              <a:t>απόλυτη συγκέντρωση και απορρόφηση του ατόμου στη δουλειά του</a:t>
            </a:r>
          </a:p>
          <a:p>
            <a:pPr algn="just" fontAlgn="auto">
              <a:lnSpc>
                <a:spcPct val="150000"/>
              </a:lnSpc>
              <a:spcBef>
                <a:spcPts val="0"/>
              </a:spcBef>
              <a:spcAft>
                <a:spcPts val="0"/>
              </a:spcAft>
              <a:buClr>
                <a:srgbClr val="C00000"/>
              </a:buClr>
              <a:buFont typeface="Wingdings" panose="05000000000000000000" pitchFamily="2" charset="2"/>
              <a:buChar char="v"/>
              <a:defRPr/>
            </a:pPr>
            <a:r>
              <a:rPr lang="el-GR" sz="2400" b="1" dirty="0">
                <a:latin typeface="Times New Roman" pitchFamily="18" charset="0"/>
                <a:cs typeface="Times New Roman" pitchFamily="18" charset="0"/>
              </a:rPr>
              <a:t>βιώνονται συναισθήματα εκπλήρωσης και ολοκλήρωσης</a:t>
            </a:r>
          </a:p>
          <a:p>
            <a:pPr marL="0" indent="0" fontAlgn="auto">
              <a:spcAft>
                <a:spcPts val="0"/>
              </a:spcAft>
              <a:buClr>
                <a:schemeClr val="bg2">
                  <a:lumMod val="40000"/>
                  <a:lumOff val="60000"/>
                </a:schemeClr>
              </a:buClr>
              <a:buNone/>
              <a:defRPr/>
            </a:pPr>
            <a:endParaRPr lang="el-GR" dirty="0"/>
          </a:p>
          <a:p>
            <a:pPr fontAlgn="auto">
              <a:spcAft>
                <a:spcPts val="0"/>
              </a:spcAft>
              <a:buClr>
                <a:schemeClr val="bg2">
                  <a:lumMod val="40000"/>
                  <a:lumOff val="60000"/>
                </a:schemeClr>
              </a:buClr>
              <a:buFont typeface="Wingdings 3" charset="2"/>
              <a:buChar char=""/>
              <a:defRPr/>
            </a:pPr>
            <a:endParaRPr lang="el-GR" dirty="0"/>
          </a:p>
          <a:p>
            <a:pPr marL="0" indent="0" fontAlgn="auto">
              <a:spcAft>
                <a:spcPts val="0"/>
              </a:spcAft>
              <a:buClr>
                <a:schemeClr val="bg2">
                  <a:lumMod val="40000"/>
                  <a:lumOff val="60000"/>
                </a:schemeClr>
              </a:buClr>
              <a:buNone/>
              <a:defRPr/>
            </a:pPr>
            <a:endParaRPr lang="el-GR" dirty="0"/>
          </a:p>
        </p:txBody>
      </p:sp>
      <p:pic>
        <p:nvPicPr>
          <p:cNvPr id="2" name="Εικόνα 1">
            <a:extLst>
              <a:ext uri="{FF2B5EF4-FFF2-40B4-BE49-F238E27FC236}">
                <a16:creationId xmlns:a16="http://schemas.microsoft.com/office/drawing/2014/main" id="{01688EB1-72D4-6B32-406D-F85A0EC4EBB0}"/>
              </a:ext>
            </a:extLst>
          </p:cNvPr>
          <p:cNvPicPr>
            <a:picLocks noChangeAspect="1"/>
          </p:cNvPicPr>
          <p:nvPr/>
        </p:nvPicPr>
        <p:blipFill>
          <a:blip r:embed="rId2"/>
          <a:stretch>
            <a:fillRect/>
          </a:stretch>
        </p:blipFill>
        <p:spPr>
          <a:xfrm>
            <a:off x="709448" y="4619827"/>
            <a:ext cx="3657600" cy="1993770"/>
          </a:xfrm>
          <a:prstGeom prst="rect">
            <a:avLst/>
          </a:prstGeom>
        </p:spPr>
      </p:pic>
      <p:pic>
        <p:nvPicPr>
          <p:cNvPr id="4" name="Εικόνα 3">
            <a:extLst>
              <a:ext uri="{FF2B5EF4-FFF2-40B4-BE49-F238E27FC236}">
                <a16:creationId xmlns:a16="http://schemas.microsoft.com/office/drawing/2014/main" id="{7E907A19-DC17-CB60-EAD6-150B70468F3A}"/>
              </a:ext>
            </a:extLst>
          </p:cNvPr>
          <p:cNvPicPr>
            <a:picLocks noChangeAspect="1"/>
          </p:cNvPicPr>
          <p:nvPr/>
        </p:nvPicPr>
        <p:blipFill>
          <a:blip r:embed="rId3"/>
          <a:stretch>
            <a:fillRect/>
          </a:stretch>
        </p:blipFill>
        <p:spPr>
          <a:xfrm>
            <a:off x="5883823" y="4630464"/>
            <a:ext cx="3480894" cy="1972497"/>
          </a:xfrm>
          <a:prstGeom prst="rect">
            <a:avLst/>
          </a:prstGeom>
        </p:spPr>
      </p:pic>
      <p:pic>
        <p:nvPicPr>
          <p:cNvPr id="5" name="Εικόνα 4">
            <a:extLst>
              <a:ext uri="{FF2B5EF4-FFF2-40B4-BE49-F238E27FC236}">
                <a16:creationId xmlns:a16="http://schemas.microsoft.com/office/drawing/2014/main" id="{E35E953A-CE12-AFAE-49C8-BEB9002CD6E7}"/>
              </a:ext>
            </a:extLst>
          </p:cNvPr>
          <p:cNvPicPr>
            <a:picLocks noChangeAspect="1"/>
          </p:cNvPicPr>
          <p:nvPr/>
        </p:nvPicPr>
        <p:blipFill>
          <a:blip r:embed="rId4"/>
          <a:stretch>
            <a:fillRect/>
          </a:stretch>
        </p:blipFill>
        <p:spPr>
          <a:xfrm>
            <a:off x="9450278" y="1533853"/>
            <a:ext cx="2466975" cy="1847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1CB2A-0CEA-0855-FC62-97AED29164BC}"/>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4CFF304-519B-ECF6-504E-6FA4197095A1}"/>
              </a:ext>
            </a:extLst>
          </p:cNvPr>
          <p:cNvSpPr>
            <a:spLocks noGrp="1"/>
          </p:cNvSpPr>
          <p:nvPr>
            <p:ph idx="1"/>
          </p:nvPr>
        </p:nvSpPr>
        <p:spPr>
          <a:xfrm>
            <a:off x="551519" y="-141889"/>
            <a:ext cx="9704387" cy="3870434"/>
          </a:xfrm>
        </p:spPr>
        <p:txBody>
          <a:bodyPr rtlCol="0">
            <a:normAutofit fontScale="55000" lnSpcReduction="20000"/>
          </a:bodyPr>
          <a:lstStyle/>
          <a:p>
            <a:pPr marL="0" indent="0" fontAlgn="auto">
              <a:spcAft>
                <a:spcPts val="0"/>
              </a:spcAft>
              <a:buClr>
                <a:schemeClr val="bg2">
                  <a:lumMod val="40000"/>
                  <a:lumOff val="60000"/>
                </a:schemeClr>
              </a:buClr>
              <a:buNone/>
              <a:defRPr/>
            </a:pPr>
            <a:endParaRPr lang="el-GR" dirty="0"/>
          </a:p>
          <a:p>
            <a:pPr marL="342900" marR="0" lvl="0" indent="-342900" algn="just" defTabSz="457200" rtl="0" eaLnBrk="1" fontAlgn="auto" latinLnBrk="0" hangingPunct="1">
              <a:lnSpc>
                <a:spcPct val="210000"/>
              </a:lnSpc>
              <a:spcBef>
                <a:spcPts val="0"/>
              </a:spcBef>
              <a:spcAft>
                <a:spcPts val="0"/>
              </a:spcAft>
              <a:buClr>
                <a:srgbClr val="C00000"/>
              </a:buClr>
              <a:buSzPct val="80000"/>
              <a:buFont typeface="Wingdings" panose="05000000000000000000" pitchFamily="2" charset="2"/>
              <a:buChar char="v"/>
              <a:tabLst/>
              <a:defRPr/>
            </a:pPr>
            <a:r>
              <a:rPr kumimoji="0" lang="el-GR" sz="34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Η εργασιακή δέσμευση περιγράφεται από τρεις διαστάσεις</a:t>
            </a:r>
            <a:r>
              <a:rPr kumimoji="0" lang="el-GR" sz="34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a:t>
            </a:r>
          </a:p>
          <a:p>
            <a:pPr marL="457200" marR="0" lvl="0" indent="-457200" algn="just" defTabSz="457200" rtl="0" eaLnBrk="1" fontAlgn="auto" latinLnBrk="0" hangingPunct="1">
              <a:lnSpc>
                <a:spcPct val="210000"/>
              </a:lnSpc>
              <a:spcBef>
                <a:spcPts val="0"/>
              </a:spcBef>
              <a:spcAft>
                <a:spcPts val="0"/>
              </a:spcAft>
              <a:buClr>
                <a:srgbClr val="C00000"/>
              </a:buClr>
              <a:buSzPct val="80000"/>
              <a:buFont typeface="+mj-lt"/>
              <a:buAutoNum type="arabicPeriod"/>
              <a:tabLst/>
              <a:defRPr/>
            </a:pPr>
            <a:r>
              <a:rPr kumimoji="0" lang="el-GR" sz="34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Ενεργητικότητα:</a:t>
            </a:r>
            <a:r>
              <a:rPr kumimoji="0" lang="el-GR" sz="34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 υψηλά επίπεδα ενέργειας, επένδυση στην εργασία, πνευματική αντοχή, επιμονή στις δυσκολίες</a:t>
            </a:r>
          </a:p>
          <a:p>
            <a:pPr marL="457200" marR="0" lvl="0" indent="-457200" algn="just" defTabSz="457200" rtl="0" eaLnBrk="1" fontAlgn="auto" latinLnBrk="0" hangingPunct="1">
              <a:lnSpc>
                <a:spcPct val="210000"/>
              </a:lnSpc>
              <a:spcBef>
                <a:spcPts val="0"/>
              </a:spcBef>
              <a:spcAft>
                <a:spcPts val="0"/>
              </a:spcAft>
              <a:buClr>
                <a:srgbClr val="C00000"/>
              </a:buClr>
              <a:buSzPct val="80000"/>
              <a:buFont typeface="+mj-lt"/>
              <a:buAutoNum type="arabicPeriod"/>
              <a:tabLst/>
              <a:defRPr/>
            </a:pPr>
            <a:r>
              <a:rPr kumimoji="0" lang="el-GR" sz="34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Αφοσίωση: </a:t>
            </a:r>
            <a:r>
              <a:rPr kumimoji="0" lang="el-GR" sz="34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ενθουσιασμός, έμπνευση, περηφάνια, πρόκληση</a:t>
            </a:r>
          </a:p>
          <a:p>
            <a:pPr marL="457200" marR="0" lvl="0" indent="-457200" algn="just" defTabSz="457200" rtl="0" eaLnBrk="1" fontAlgn="auto" latinLnBrk="0" hangingPunct="1">
              <a:lnSpc>
                <a:spcPct val="210000"/>
              </a:lnSpc>
              <a:spcBef>
                <a:spcPts val="0"/>
              </a:spcBef>
              <a:spcAft>
                <a:spcPts val="0"/>
              </a:spcAft>
              <a:buClr>
                <a:srgbClr val="C00000"/>
              </a:buClr>
              <a:buSzPct val="80000"/>
              <a:buFont typeface="+mj-lt"/>
              <a:buAutoNum type="arabicPeriod"/>
              <a:tabLst/>
              <a:defRPr/>
            </a:pPr>
            <a:r>
              <a:rPr kumimoji="0" lang="el-GR" sz="3400" b="1"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Απορρόφηση: </a:t>
            </a:r>
            <a:r>
              <a:rPr kumimoji="0" lang="el-GR" sz="34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απόλυτη συγκέντρωση. Ο χρόνος περνάει πολύ γρήγορα και το άτομο δυσκολεύεται να </a:t>
            </a:r>
            <a:r>
              <a:rPr kumimoji="0" lang="el-GR" sz="3400" b="0" i="0" u="none" strike="noStrike" kern="1200" cap="none" spc="0" normalizeH="0" baseline="0" noProof="0" dirty="0" err="1">
                <a:ln>
                  <a:noFill/>
                </a:ln>
                <a:solidFill>
                  <a:prstClr val="white"/>
                </a:solidFill>
                <a:effectLst/>
                <a:uLnTx/>
                <a:uFillTx/>
                <a:latin typeface="Times New Roman" pitchFamily="18" charset="0"/>
                <a:ea typeface="+mj-ea"/>
                <a:cs typeface="Times New Roman" pitchFamily="18" charset="0"/>
              </a:rPr>
              <a:t>απεμπλακεί</a:t>
            </a:r>
            <a:r>
              <a:rPr kumimoji="0" lang="el-GR" sz="3400" b="0" i="0" u="none" strike="noStrike" kern="1200" cap="none" spc="0" normalizeH="0" baseline="0" noProof="0" dirty="0">
                <a:ln>
                  <a:noFill/>
                </a:ln>
                <a:solidFill>
                  <a:prstClr val="white"/>
                </a:solidFill>
                <a:effectLst/>
                <a:uLnTx/>
                <a:uFillTx/>
                <a:latin typeface="Times New Roman" pitchFamily="18" charset="0"/>
                <a:ea typeface="+mj-ea"/>
                <a:cs typeface="Times New Roman" pitchFamily="18" charset="0"/>
              </a:rPr>
              <a:t> από την εργασία του. </a:t>
            </a:r>
          </a:p>
          <a:p>
            <a:pPr marL="0" indent="0" fontAlgn="auto">
              <a:spcAft>
                <a:spcPts val="0"/>
              </a:spcAft>
              <a:buClr>
                <a:schemeClr val="bg2">
                  <a:lumMod val="40000"/>
                  <a:lumOff val="60000"/>
                </a:schemeClr>
              </a:buClr>
              <a:buNone/>
              <a:defRPr/>
            </a:pPr>
            <a:endParaRPr lang="el-GR" dirty="0"/>
          </a:p>
        </p:txBody>
      </p:sp>
      <p:pic>
        <p:nvPicPr>
          <p:cNvPr id="2" name="Εικόνα 1">
            <a:extLst>
              <a:ext uri="{FF2B5EF4-FFF2-40B4-BE49-F238E27FC236}">
                <a16:creationId xmlns:a16="http://schemas.microsoft.com/office/drawing/2014/main" id="{8B91EBCB-BC2F-6BCA-9A69-0506A1F09B47}"/>
              </a:ext>
            </a:extLst>
          </p:cNvPr>
          <p:cNvPicPr>
            <a:picLocks noChangeAspect="1"/>
          </p:cNvPicPr>
          <p:nvPr/>
        </p:nvPicPr>
        <p:blipFill>
          <a:blip r:embed="rId2"/>
          <a:stretch>
            <a:fillRect/>
          </a:stretch>
        </p:blipFill>
        <p:spPr>
          <a:xfrm>
            <a:off x="2293883" y="3854669"/>
            <a:ext cx="5943600" cy="2520183"/>
          </a:xfrm>
          <a:prstGeom prst="rect">
            <a:avLst/>
          </a:prstGeom>
        </p:spPr>
      </p:pic>
    </p:spTree>
    <p:extLst>
      <p:ext uri="{BB962C8B-B14F-4D97-AF65-F5344CB8AC3E}">
        <p14:creationId xmlns:p14="http://schemas.microsoft.com/office/powerpoint/2010/main" val="423525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646112" y="181303"/>
            <a:ext cx="11101387" cy="6028997"/>
          </a:xfrm>
        </p:spPr>
        <p:txBody>
          <a:bodyPr/>
          <a:lstStyle/>
          <a:p>
            <a:pPr algn="ctr"/>
            <a:r>
              <a:rPr lang="el-GR" sz="2800" b="1" dirty="0">
                <a:latin typeface="Times New Roman" pitchFamily="18" charset="0"/>
                <a:cs typeface="Times New Roman" pitchFamily="18" charset="0"/>
              </a:rPr>
              <a:t>Μελέτη Περίπτωσης: ο Φίλιππος Σταματάκης</a:t>
            </a:r>
          </a:p>
        </p:txBody>
      </p:sp>
      <p:sp>
        <p:nvSpPr>
          <p:cNvPr id="50179" name="Rectangle 3"/>
          <p:cNvSpPr>
            <a:spLocks noGrp="1"/>
          </p:cNvSpPr>
          <p:nvPr>
            <p:ph type="body" idx="1"/>
          </p:nvPr>
        </p:nvSpPr>
        <p:spPr>
          <a:xfrm>
            <a:off x="212834" y="981240"/>
            <a:ext cx="11198117" cy="5014912"/>
          </a:xfrm>
        </p:spPr>
        <p:txBody>
          <a:bodyPr/>
          <a:lstStyle/>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εργάζεται εδώ και οκτώ χρόνια στο τμήμα Εκπαίδευσης Ανθρώπινου Δυναμικού μιας πολυεθνικής χρηματοοικονομικής εταιρείας,</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συστηματικά ερευνά, σχεδιάζει και υλοποιεί προγράμματα εκπαίδευσης και κατάρτισης των υπαλλήλων της εταιρείας,</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θέτει σαφείς στόχους στις προτάσεις του, επιδιώκοντας τη βελτίωση και την εμβάθυνση των γνώσεων του προσωπικού προς όφελος της εταιρείας,</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κατά τη διάρκεια της εργασίας του, η ώρα περνάει γρήγορα, καθώς είναι πλήρως αφοσιωμένος στα καθήκοντά του,</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φιλοδοξεί να προσφέρει στην εταιρεία συγκριτικό πλεονέκτημα στον τομέα του Ανθρώπινου Δυναμικού έναντι των ανταγωνιστικών επιχειρήσεων,</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αναλαμβάνει πρωτοβουλίες και συνάπτει συμφέρουσες συμβάσεις εκπαίδευσης του προσωπικού.</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 εκτός ωραρίου, παρακολουθεί τις τεχνολογικές, κοινωνικές και οικονομικές εξελίξεις, αξιοποιώντας τις πληροφορίες αυτές κατά τη διάρκεια της εργασίας του προς όφελος της εταιρείας.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A8DDE-E98E-5A13-B875-085A31AB2DB2}"/>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6BB3E34F-F3DC-7790-D6D6-98FFEC095FEA}"/>
              </a:ext>
            </a:extLst>
          </p:cNvPr>
          <p:cNvSpPr>
            <a:spLocks noGrp="1"/>
          </p:cNvSpPr>
          <p:nvPr>
            <p:ph type="title"/>
          </p:nvPr>
        </p:nvSpPr>
        <p:spPr>
          <a:xfrm>
            <a:off x="646112" y="173421"/>
            <a:ext cx="11101387" cy="6036879"/>
          </a:xfrm>
        </p:spPr>
        <p:txBody>
          <a:bodyPr/>
          <a:lstStyle/>
          <a:p>
            <a:pPr algn="ctr"/>
            <a:r>
              <a:rPr lang="el-GR" sz="2800" b="1" dirty="0">
                <a:latin typeface="Times New Roman" pitchFamily="18" charset="0"/>
                <a:cs typeface="Times New Roman" pitchFamily="18" charset="0"/>
              </a:rPr>
              <a:t>Μελέτη Περίπτωσης: ο Φίλιππος Σταματάκης</a:t>
            </a:r>
          </a:p>
        </p:txBody>
      </p:sp>
      <p:sp>
        <p:nvSpPr>
          <p:cNvPr id="50179" name="Rectangle 3">
            <a:extLst>
              <a:ext uri="{FF2B5EF4-FFF2-40B4-BE49-F238E27FC236}">
                <a16:creationId xmlns:a16="http://schemas.microsoft.com/office/drawing/2014/main" id="{4A541BB2-A06E-3B53-502F-DE4EF778A437}"/>
              </a:ext>
            </a:extLst>
          </p:cNvPr>
          <p:cNvSpPr>
            <a:spLocks noGrp="1"/>
          </p:cNvSpPr>
          <p:nvPr>
            <p:ph type="body" idx="1"/>
          </p:nvPr>
        </p:nvSpPr>
        <p:spPr>
          <a:xfrm>
            <a:off x="212834" y="981240"/>
            <a:ext cx="11198117" cy="5813698"/>
          </a:xfrm>
        </p:spPr>
        <p:txBody>
          <a:bodyPr/>
          <a:lstStyle/>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εργάζεται εδώ και οκτώ χρόνια στο τμήμα Εκπαίδευσης Ανθρώπινου Δυναμικού μιας πολυεθνικής χρηματοοικονομικής εταιρείας [αφοσίωση]</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συστηματικά ερευνά, σχεδιάζει και υλοποιεί προγράμματα εκπαίδευσης και κατάρτισης των υπαλλήλων της εταιρείας, [ενεργητικότητα]</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θέτει σαφείς στόχους στις προτάσεις του, επιδιώκοντας τη βελτίωση και την εμβάθυνση των γνώσεων του προσωπικού προς όφελος της εταιρείας, [αφοσίωση]</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κατά τη διάρκεια της εργασίας του, η ώρα περνάει γρήγορα, καθώς είναι πλήρως αφοσιωμένος στα καθήκοντά του, [απορρόφηση]</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φιλοδοξεί να προσφέρει στην εταιρεία συγκριτικό πλεονέκτημα στον τομέα του Ανθρώπινου Δυναμικού έναντι των ανταγωνιστικών επιχειρήσεων, [αφοσίωση]</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αναλαμβάνει πρωτοβουλίες και συνάπτει συμφέρουσες συμβάσεις εκπαίδευσης του προσωπικού, [ενεργητικότητα]</a:t>
            </a:r>
          </a:p>
          <a:p>
            <a:pPr algn="just">
              <a:lnSpc>
                <a:spcPct val="90000"/>
              </a:lnSpc>
              <a:buClr>
                <a:srgbClr val="C00000"/>
              </a:buClr>
              <a:buFont typeface="Wingdings" panose="05000000000000000000" pitchFamily="2" charset="2"/>
              <a:buChar char="Ø"/>
            </a:pPr>
            <a:r>
              <a:rPr lang="el-GR" sz="2400" dirty="0">
                <a:latin typeface="Times New Roman" panose="02020603050405020304" pitchFamily="18" charset="0"/>
                <a:cs typeface="Times New Roman" pitchFamily="18" charset="0"/>
              </a:rPr>
              <a:t> εκτός ωραρίου, παρακολουθεί τις τεχνολογικές, κοινωνικές και οικονομικές εξελίξεις, αξιοποιώντας τις πληροφορίες αυτές κατά τη διάρκεια της εργασίας του προς όφελος της εταιρείας [απορρόφηση]</a:t>
            </a:r>
          </a:p>
        </p:txBody>
      </p:sp>
    </p:spTree>
    <p:extLst>
      <p:ext uri="{BB962C8B-B14F-4D97-AF65-F5344CB8AC3E}">
        <p14:creationId xmlns:p14="http://schemas.microsoft.com/office/powerpoint/2010/main" val="199952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lstStyle/>
          <a:p>
            <a:pPr algn="ctr"/>
            <a:r>
              <a:rPr lang="el-GR" dirty="0">
                <a:latin typeface="Times New Roman" panose="02020603050405020304" pitchFamily="18" charset="0"/>
                <a:cs typeface="Times New Roman" panose="02020603050405020304" pitchFamily="18" charset="0"/>
              </a:rPr>
              <a:t>Παράγοντες επιρροής</a:t>
            </a: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4199672184"/>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a:xfrm>
            <a:off x="1236617" y="452438"/>
            <a:ext cx="8813846" cy="1400175"/>
          </a:xfrm>
        </p:spPr>
        <p:txBody>
          <a:bodyPr/>
          <a:lstStyle/>
          <a:p>
            <a:pPr algn="ctr"/>
            <a:r>
              <a:rPr lang="el-GR" sz="3600" b="1" dirty="0">
                <a:solidFill>
                  <a:schemeClr val="accent1"/>
                </a:solidFill>
                <a:latin typeface="Times New Roman" panose="02020603050405020304" pitchFamily="18" charset="0"/>
                <a:cs typeface="Times New Roman" panose="02020603050405020304" pitchFamily="18" charset="0"/>
              </a:rPr>
              <a:t>Εργασιακοί Πόροι/Κίνητρα/</a:t>
            </a:r>
            <a:r>
              <a:rPr lang="el-GR" sz="3600" b="1" dirty="0" err="1">
                <a:solidFill>
                  <a:schemeClr val="accent1"/>
                </a:solidFill>
                <a:latin typeface="Times New Roman" panose="02020603050405020304" pitchFamily="18" charset="0"/>
                <a:cs typeface="Times New Roman" panose="02020603050405020304" pitchFamily="18" charset="0"/>
              </a:rPr>
              <a:t>Ενεργοποιητές</a:t>
            </a:r>
            <a:endParaRPr lang="el-GR" sz="3600" b="1" dirty="0">
              <a:solidFill>
                <a:schemeClr val="accent1"/>
              </a:solidFill>
              <a:latin typeface="Times New Roman" panose="02020603050405020304" pitchFamily="18" charset="0"/>
              <a:cs typeface="Times New Roman" panose="02020603050405020304" pitchFamily="18" charset="0"/>
            </a:endParaRP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054967320"/>
              </p:ext>
            </p:extLst>
          </p:nvPr>
        </p:nvGraphicFramePr>
        <p:xfrm>
          <a:off x="228600" y="2001838"/>
          <a:ext cx="1148080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822C671-A123-CB4D-8B5D-03E8A775582E}"/>
              </a:ext>
            </a:extLst>
          </p:cNvPr>
          <p:cNvSpPr>
            <a:spLocks noGrp="1"/>
          </p:cNvSpPr>
          <p:nvPr>
            <p:ph idx="1"/>
          </p:nvPr>
        </p:nvSpPr>
        <p:spPr>
          <a:xfrm>
            <a:off x="1384664" y="644434"/>
            <a:ext cx="8595950" cy="2586446"/>
          </a:xfrm>
        </p:spPr>
        <p:txBody>
          <a:bodyPr>
            <a:normAutofit/>
          </a:bodyPr>
          <a:lstStyle/>
          <a:p>
            <a:pPr marL="0" indent="0" algn="just">
              <a:buNone/>
            </a:pPr>
            <a:r>
              <a:rPr lang="el-GR" sz="3200" dirty="0">
                <a:effectLst/>
                <a:latin typeface="Times New Roman" panose="02020603050405020304" pitchFamily="18" charset="0"/>
                <a:ea typeface="Calibri" panose="020F0502020204030204" pitchFamily="34" charset="0"/>
              </a:rPr>
              <a:t>Συμφωνείτε με την άποψη πως δύο εργαζόμενοι στο ίδιο περιβάλλον έχουν ίδια επίπεδα δέσμευσης; </a:t>
            </a:r>
            <a:endParaRPr lang="el-GR" sz="3200" dirty="0"/>
          </a:p>
        </p:txBody>
      </p:sp>
      <p:pic>
        <p:nvPicPr>
          <p:cNvPr id="5" name="Εικόνα 4">
            <a:extLst>
              <a:ext uri="{FF2B5EF4-FFF2-40B4-BE49-F238E27FC236}">
                <a16:creationId xmlns:a16="http://schemas.microsoft.com/office/drawing/2014/main" id="{37797D63-ACF9-86BB-9B92-2B63889ACAC1}"/>
              </a:ext>
            </a:extLst>
          </p:cNvPr>
          <p:cNvPicPr>
            <a:picLocks noChangeAspect="1"/>
          </p:cNvPicPr>
          <p:nvPr/>
        </p:nvPicPr>
        <p:blipFill>
          <a:blip r:embed="rId2"/>
          <a:stretch>
            <a:fillRect/>
          </a:stretch>
        </p:blipFill>
        <p:spPr>
          <a:xfrm>
            <a:off x="2258720" y="2995749"/>
            <a:ext cx="6606606" cy="3058341"/>
          </a:xfrm>
          <a:prstGeom prst="rect">
            <a:avLst/>
          </a:prstGeom>
        </p:spPr>
      </p:pic>
    </p:spTree>
    <p:extLst>
      <p:ext uri="{BB962C8B-B14F-4D97-AF65-F5344CB8AC3E}">
        <p14:creationId xmlns:p14="http://schemas.microsoft.com/office/powerpoint/2010/main" val="237247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F782-2CF8-89EA-F956-761739C5CCAE}"/>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FF312A-4BA0-C8DB-3FCE-D20E60FAB6A6}"/>
              </a:ext>
            </a:extLst>
          </p:cNvPr>
          <p:cNvSpPr>
            <a:spLocks noGrp="1"/>
          </p:cNvSpPr>
          <p:nvPr>
            <p:ph idx="1"/>
          </p:nvPr>
        </p:nvSpPr>
        <p:spPr>
          <a:xfrm>
            <a:off x="1402081" y="696687"/>
            <a:ext cx="9379130" cy="5651862"/>
          </a:xfrm>
        </p:spPr>
        <p:txBody>
          <a:bodyPr>
            <a:normAutofit fontScale="25000" lnSpcReduction="20000"/>
          </a:bodyPr>
          <a:lstStyle/>
          <a:p>
            <a:pPr marL="0" indent="0" algn="just">
              <a:lnSpc>
                <a:spcPct val="170000"/>
              </a:lnSpc>
              <a:spcBef>
                <a:spcPts val="0"/>
              </a:spcBef>
              <a:buNone/>
            </a:pPr>
            <a:r>
              <a:rPr lang="el-GR" sz="11200" dirty="0">
                <a:effectLst/>
                <a:latin typeface="Times New Roman" panose="02020603050405020304" pitchFamily="18" charset="0"/>
                <a:ea typeface="Calibri" panose="020F0502020204030204" pitchFamily="34" charset="0"/>
              </a:rPr>
              <a:t>Συμφωνείτε με την άποψη πως δύο εργαζόμενοι στο ίδιο περιβάλλον έχουν ίδια επίπεδα δέσμευσης;</a:t>
            </a:r>
          </a:p>
          <a:p>
            <a:pPr marL="0" indent="0" algn="just">
              <a:lnSpc>
                <a:spcPct val="170000"/>
              </a:lnSpc>
              <a:spcBef>
                <a:spcPts val="0"/>
              </a:spcBef>
              <a:buNone/>
            </a:pPr>
            <a:r>
              <a:rPr lang="el-GR" sz="11200" dirty="0">
                <a:effectLst/>
                <a:latin typeface="Times New Roman" panose="02020603050405020304" pitchFamily="18" charset="0"/>
                <a:ea typeface="Calibri" panose="020F0502020204030204" pitchFamily="34" charset="0"/>
              </a:rPr>
              <a:t>Η ανομοιογένεια είναι πιθανό να υπάρχει εξαιτίας της </a:t>
            </a:r>
            <a:r>
              <a:rPr lang="el-GR" sz="11200" dirty="0" err="1">
                <a:effectLst/>
                <a:latin typeface="Times New Roman" panose="02020603050405020304" pitchFamily="18" charset="0"/>
                <a:ea typeface="Calibri" panose="020F0502020204030204" pitchFamily="34" charset="0"/>
              </a:rPr>
              <a:t>αλλομορφίας</a:t>
            </a:r>
            <a:r>
              <a:rPr lang="el-GR" sz="11200" dirty="0">
                <a:effectLst/>
                <a:latin typeface="Times New Roman" panose="02020603050405020304" pitchFamily="18" charset="0"/>
                <a:ea typeface="Calibri" panose="020F0502020204030204" pitchFamily="34" charset="0"/>
              </a:rPr>
              <a:t> των χαρακτηριστικών της προσωπικότητας τους και των συνθηκών που βιώνουν σε προσωπικό επίπεδο. Ερευνητές έχουν καταλήξει στο μοντέλο των πέντε παραγόντων σύμφωνα με το οποίο υπάρχουν χαρακτηριστικά τα οποία επιδρούν καταλυτικά στην δέσμευση ή μη του εργαζομένου και είναι τα ακόλουθα: εξωστρέφεια, συναίνεση, ευσυνειδησία, νευρικότητα και ανοιχτός σε εμπειρίες. </a:t>
            </a:r>
          </a:p>
          <a:p>
            <a:pPr marL="0" indent="0" algn="just">
              <a:buNone/>
            </a:pPr>
            <a:r>
              <a:rPr lang="el-GR" sz="3200" dirty="0">
                <a:effectLst/>
                <a:latin typeface="Times New Roman" panose="02020603050405020304" pitchFamily="18" charset="0"/>
                <a:ea typeface="Calibri" panose="020F0502020204030204" pitchFamily="34" charset="0"/>
              </a:rPr>
              <a:t> </a:t>
            </a:r>
            <a:endParaRPr lang="el-GR" sz="3200" dirty="0"/>
          </a:p>
        </p:txBody>
      </p:sp>
    </p:spTree>
    <p:extLst>
      <p:ext uri="{BB962C8B-B14F-4D97-AF65-F5344CB8AC3E}">
        <p14:creationId xmlns:p14="http://schemas.microsoft.com/office/powerpoint/2010/main" val="2825698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1640</TotalTime>
  <Words>835</Words>
  <Application>Microsoft Office PowerPoint</Application>
  <PresentationFormat>Ευρεία οθόνη</PresentationFormat>
  <Paragraphs>96</Paragraphs>
  <Slides>15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Arial</vt:lpstr>
      <vt:lpstr>Calibri</vt:lpstr>
      <vt:lpstr>Century Gothic</vt:lpstr>
      <vt:lpstr>Times New Roman</vt:lpstr>
      <vt:lpstr>Wingdings</vt:lpstr>
      <vt:lpstr>Wingdings 3</vt:lpstr>
      <vt:lpstr>Ιόν</vt:lpstr>
      <vt:lpstr>Εργασιακή Δέσμευση  (Work Engagement) </vt:lpstr>
      <vt:lpstr>Εννοιολογική Αποσαφήνιση</vt:lpstr>
      <vt:lpstr>Παρουσίαση του PowerPoint</vt:lpstr>
      <vt:lpstr>Μελέτη Περίπτωσης: ο Φίλιππος Σταματάκης</vt:lpstr>
      <vt:lpstr>Μελέτη Περίπτωσης: ο Φίλιππος Σταματάκης</vt:lpstr>
      <vt:lpstr>Παράγοντες επιρροής</vt:lpstr>
      <vt:lpstr>Εργασιακοί Πόροι/Κίνητρα/Ενεργοποιητές</vt:lpstr>
      <vt:lpstr>Παρουσίαση του PowerPoint</vt:lpstr>
      <vt:lpstr>Παρουσίαση του PowerPoint</vt:lpstr>
      <vt:lpstr>Παρουσίαση του PowerPoint</vt:lpstr>
      <vt:lpstr>Συνέπειες της εργασιακής δέσμευσης </vt:lpstr>
      <vt:lpstr>Παρουσίαση του PowerPoint</vt:lpstr>
      <vt:lpstr>ΕΡΩΤΗΣΕΙΣ ΠΟΛΛΑΠΛΗΣ ΕΠΙΛΟΓΗΣ</vt:lpstr>
      <vt:lpstr>Παρουσίαση του PowerPoint</vt:lpstr>
      <vt:lpstr>Σας ευχαριστώ για την προσοχή σας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Engagement</dc:title>
  <dc:creator>pavlospeb</dc:creator>
  <cp:lastModifiedBy>Public Katerinis</cp:lastModifiedBy>
  <cp:revision>30</cp:revision>
  <dcterms:created xsi:type="dcterms:W3CDTF">2018-01-07T17:02:01Z</dcterms:created>
  <dcterms:modified xsi:type="dcterms:W3CDTF">2025-02-06T13:09:02Z</dcterms:modified>
</cp:coreProperties>
</file>