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58" r:id="rId4"/>
    <p:sldId id="259" r:id="rId5"/>
    <p:sldId id="265" r:id="rId6"/>
    <p:sldId id="292" r:id="rId7"/>
    <p:sldId id="269" r:id="rId8"/>
    <p:sldId id="279" r:id="rId9"/>
    <p:sldId id="280" r:id="rId10"/>
    <p:sldId id="281" r:id="rId11"/>
    <p:sldId id="282" r:id="rId12"/>
    <p:sldId id="283" r:id="rId13"/>
    <p:sldId id="284" r:id="rId14"/>
    <p:sldId id="270" r:id="rId15"/>
    <p:sldId id="266" r:id="rId16"/>
    <p:sldId id="267" r:id="rId17"/>
    <p:sldId id="288" r:id="rId18"/>
    <p:sldId id="289" r:id="rId19"/>
    <p:sldId id="293" r:id="rId20"/>
    <p:sldId id="271" r:id="rId21"/>
    <p:sldId id="273" r:id="rId22"/>
    <p:sldId id="274" r:id="rId23"/>
    <p:sldId id="275" r:id="rId24"/>
    <p:sldId id="276" r:id="rId25"/>
    <p:sldId id="294" r:id="rId26"/>
    <p:sldId id="278" r:id="rId27"/>
    <p:sldId id="299" r:id="rId28"/>
    <p:sldId id="290" r:id="rId29"/>
    <p:sldId id="291" r:id="rId30"/>
    <p:sldId id="295" r:id="rId31"/>
    <p:sldId id="296" r:id="rId32"/>
    <p:sldId id="300" r:id="rId33"/>
    <p:sldId id="297" r:id="rId34"/>
    <p:sldId id="298" r:id="rId3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474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12 - Στρογγυλεμένο ορθογώνιο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7A07-8D98-4A2E-A3AE-5CA446802CF9}" type="datetimeFigureOut">
              <a:rPr lang="el-GR" smtClean="0"/>
              <a:pPr/>
              <a:t>14/2/2024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6 - Ορθογώνιο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- Ορθογώνιο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7A07-8D98-4A2E-A3AE-5CA446802CF9}" type="datetimeFigureOut">
              <a:rPr lang="el-GR" smtClean="0"/>
              <a:pPr/>
              <a:t>14/2/2024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7A07-8D98-4A2E-A3AE-5CA446802CF9}" type="datetimeFigureOut">
              <a:rPr lang="el-GR" smtClean="0"/>
              <a:pPr/>
              <a:t>14/2/2024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7A07-8D98-4A2E-A3AE-5CA446802CF9}" type="datetimeFigureOut">
              <a:rPr lang="el-GR" smtClean="0"/>
              <a:pPr/>
              <a:t>14/2/2024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9 - Στρογγυλεμένο ορθογώνιο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7A07-8D98-4A2E-A3AE-5CA446802CF9}" type="datetimeFigureOut">
              <a:rPr lang="el-GR" smtClean="0"/>
              <a:pPr/>
              <a:t>14/2/2024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7" name="6 - Ορθογώνιο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Ορθογώνιο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- Ορθογώνιο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7A07-8D98-4A2E-A3AE-5CA446802CF9}" type="datetimeFigureOut">
              <a:rPr lang="el-GR" smtClean="0"/>
              <a:pPr/>
              <a:t>14/2/2024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7A07-8D98-4A2E-A3AE-5CA446802CF9}" type="datetimeFigureOut">
              <a:rPr lang="el-GR" smtClean="0"/>
              <a:pPr/>
              <a:t>14/2/2024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7A07-8D98-4A2E-A3AE-5CA446802CF9}" type="datetimeFigureOut">
              <a:rPr lang="el-GR" smtClean="0"/>
              <a:pPr/>
              <a:t>14/2/2024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7A07-8D98-4A2E-A3AE-5CA446802CF9}" type="datetimeFigureOut">
              <a:rPr lang="el-GR" smtClean="0"/>
              <a:pPr/>
              <a:t>14/2/2024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8 - Στρογγυλεμένο ορθογώνιο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7A07-8D98-4A2E-A3AE-5CA446802CF9}" type="datetimeFigureOut">
              <a:rPr lang="el-GR" smtClean="0"/>
              <a:pPr/>
              <a:t>14/2/2024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17A07-8D98-4A2E-A3AE-5CA446802CF9}" type="datetimeFigureOut">
              <a:rPr lang="el-GR" smtClean="0"/>
              <a:pPr/>
              <a:t>14/2/2024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1" name="10 - Ορθογώνιο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- Ορθογώνιο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- Ορθογώνιο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7 - Στρογγυλεμένο ορθογώνιο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0D17A07-8D98-4A2E-A3AE-5CA446802CF9}" type="datetimeFigureOut">
              <a:rPr lang="el-GR" smtClean="0"/>
              <a:pPr/>
              <a:t>14/2/2024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370B82B0-7EED-4DBD-8E50-6E1D6E6FBE14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emeraldinsight.com/doi/abs/10.1108/00251740610673332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Marketing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42844" y="1600200"/>
            <a:ext cx="9001156" cy="45259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 </a:t>
            </a:r>
            <a:r>
              <a:rPr lang="el-GR" dirty="0" smtClean="0"/>
              <a:t>«</a:t>
            </a:r>
            <a:r>
              <a:rPr lang="el-GR" dirty="0"/>
              <a:t>Μάρκετινγκ είναι η διαδικασία της σύλληψης της ιδέας των </a:t>
            </a:r>
            <a:r>
              <a:rPr lang="el-GR" dirty="0">
                <a:solidFill>
                  <a:srgbClr val="FF0000"/>
                </a:solidFill>
              </a:rPr>
              <a:t>προϊόντων</a:t>
            </a:r>
            <a:r>
              <a:rPr lang="el-GR" dirty="0"/>
              <a:t> και </a:t>
            </a:r>
            <a:r>
              <a:rPr lang="el-GR" dirty="0">
                <a:solidFill>
                  <a:srgbClr val="FF0000"/>
                </a:solidFill>
              </a:rPr>
              <a:t>υπηρεσιών</a:t>
            </a:r>
            <a:r>
              <a:rPr lang="el-GR" dirty="0"/>
              <a:t>, του </a:t>
            </a:r>
            <a:r>
              <a:rPr lang="el-GR" b="1" dirty="0"/>
              <a:t>σχεδιασμού</a:t>
            </a:r>
            <a:r>
              <a:rPr lang="el-GR" dirty="0"/>
              <a:t>, της </a:t>
            </a:r>
            <a:r>
              <a:rPr lang="el-GR" b="1" dirty="0"/>
              <a:t>τιμολόγησης</a:t>
            </a:r>
            <a:r>
              <a:rPr lang="el-GR" dirty="0"/>
              <a:t>, της </a:t>
            </a:r>
            <a:r>
              <a:rPr lang="el-GR" b="1" dirty="0" smtClean="0"/>
              <a:t>διανομής</a:t>
            </a:r>
            <a:r>
              <a:rPr lang="el-GR" dirty="0" smtClean="0"/>
              <a:t> και της</a:t>
            </a:r>
            <a:r>
              <a:rPr lang="el-GR" b="1" dirty="0" smtClean="0"/>
              <a:t> προώθησης </a:t>
            </a:r>
            <a:r>
              <a:rPr lang="el-GR" dirty="0" smtClean="0"/>
              <a:t>τους</a:t>
            </a:r>
            <a:r>
              <a:rPr lang="el-GR" dirty="0"/>
              <a:t>, έτσι ώστε να επιτευχθεί η διαρκή ικανοποίηση των αναγκών, των επιθυμιών των πελατών».</a:t>
            </a:r>
          </a:p>
          <a:p>
            <a:pPr>
              <a:buNone/>
            </a:pPr>
            <a:endParaRPr lang="el-G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4071942"/>
            <a:ext cx="3781425" cy="2009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Πρωτότυπες συσκευασίες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5429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b="1" dirty="0" smtClean="0"/>
              <a:t>Μπισκοτάκια «ζεστά – ζεστά» του φούρνου!</a:t>
            </a:r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663" y="2380824"/>
            <a:ext cx="6613543" cy="4120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42852"/>
            <a:ext cx="7467600" cy="1274786"/>
          </a:xfrm>
        </p:spPr>
        <p:txBody>
          <a:bodyPr>
            <a:normAutofit fontScale="90000"/>
          </a:bodyPr>
          <a:lstStyle/>
          <a:p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b="1" dirty="0" smtClean="0"/>
              <a:t>Εσύ έχεις γκαρνταρόμπα… τσαγιών;</a:t>
            </a:r>
            <a:br>
              <a:rPr lang="el-GR" b="1" dirty="0" smtClean="0"/>
            </a:br>
            <a:endParaRPr lang="el-G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571612"/>
            <a:ext cx="4763999" cy="361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b="1" dirty="0" smtClean="0"/>
              <a:t> Αν δεν ξέρεις να ψήσεις 1 αυγό, άλλαξε τουλάχιστον τη λάμπα!</a:t>
            </a:r>
            <a:endParaRPr lang="el-G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447800"/>
            <a:ext cx="721523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/>
              <a:t>Δώσε κι σε εμένα ένα </a:t>
            </a:r>
            <a:r>
              <a:rPr lang="el-GR" b="1" dirty="0" err="1" smtClean="0"/>
              <a:t>παγωτ</a:t>
            </a:r>
            <a:r>
              <a:rPr lang="el-GR" b="1" dirty="0" smtClean="0"/>
              <a:t>… </a:t>
            </a:r>
            <a:r>
              <a:rPr lang="el-GR" b="1" dirty="0" err="1" smtClean="0"/>
              <a:t>εεε</a:t>
            </a:r>
            <a:r>
              <a:rPr lang="el-GR" b="1" dirty="0" smtClean="0"/>
              <a:t> σαπούνι!;</a:t>
            </a:r>
            <a:endParaRPr lang="el-G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336" y="1447800"/>
            <a:ext cx="687052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i="1" u="sng" dirty="0" smtClean="0"/>
              <a:t>Συσκευασία</a:t>
            </a:r>
            <a:endParaRPr lang="el-GR" i="1" u="sng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58204" cy="5114948"/>
          </a:xfrm>
        </p:spPr>
        <p:txBody>
          <a:bodyPr/>
          <a:lstStyle/>
          <a:p>
            <a:pPr>
              <a:buNone/>
            </a:pPr>
            <a:endParaRPr lang="el-GR" sz="1800" dirty="0" smtClean="0"/>
          </a:p>
          <a:p>
            <a:pPr>
              <a:buNone/>
            </a:pPr>
            <a:r>
              <a:rPr lang="el-GR" sz="1800" dirty="0" smtClean="0"/>
              <a:t>     Το να ξέρουμε </a:t>
            </a:r>
            <a:r>
              <a:rPr lang="el-GR" sz="1800" b="1" dirty="0" smtClean="0"/>
              <a:t>ποιος</a:t>
            </a:r>
            <a:r>
              <a:rPr lang="el-GR" sz="1800" dirty="0" smtClean="0"/>
              <a:t> θα αγοράσει το προϊόν  παίζει καθοριστικό ρόλο στη διαμόρφωση της συσκευασίας. </a:t>
            </a:r>
          </a:p>
          <a:p>
            <a:pPr>
              <a:buNone/>
            </a:pPr>
            <a:r>
              <a:rPr lang="el-GR" sz="1800" dirty="0" smtClean="0"/>
              <a:t>     Η συσκευασία θα πρέπει να </a:t>
            </a:r>
            <a:r>
              <a:rPr lang="el-GR" sz="1800" b="1" dirty="0" smtClean="0"/>
              <a:t>προσαρμοστεί</a:t>
            </a:r>
            <a:r>
              <a:rPr lang="el-GR" sz="1800" dirty="0" smtClean="0"/>
              <a:t> </a:t>
            </a:r>
            <a:r>
              <a:rPr lang="el-GR" sz="1800" b="1" dirty="0" smtClean="0"/>
              <a:t> </a:t>
            </a:r>
            <a:r>
              <a:rPr lang="el-GR" sz="1800" dirty="0" smtClean="0"/>
              <a:t>στο κοινό. </a:t>
            </a:r>
          </a:p>
          <a:p>
            <a:pPr>
              <a:buNone/>
            </a:pPr>
            <a:r>
              <a:rPr lang="el-GR" sz="1800" dirty="0" smtClean="0"/>
              <a:t>     Τα </a:t>
            </a:r>
            <a:r>
              <a:rPr lang="el-GR" sz="1800" b="1" dirty="0" smtClean="0"/>
              <a:t>σχέδια</a:t>
            </a:r>
            <a:r>
              <a:rPr lang="el-GR" sz="1800" dirty="0" smtClean="0"/>
              <a:t>, τα </a:t>
            </a:r>
            <a:r>
              <a:rPr lang="el-GR" sz="1800" b="1" dirty="0" smtClean="0"/>
              <a:t>χρώματα</a:t>
            </a:r>
            <a:r>
              <a:rPr lang="el-GR" sz="1800" dirty="0" smtClean="0"/>
              <a:t>, οι </a:t>
            </a:r>
            <a:r>
              <a:rPr lang="el-GR" sz="1800" b="1" dirty="0" smtClean="0"/>
              <a:t>γραμματοσειρές</a:t>
            </a:r>
            <a:r>
              <a:rPr lang="el-GR" sz="1800" dirty="0" smtClean="0"/>
              <a:t>, το </a:t>
            </a:r>
            <a:r>
              <a:rPr lang="el-GR" sz="1800" b="1" dirty="0" smtClean="0"/>
              <a:t>στυλ</a:t>
            </a:r>
            <a:r>
              <a:rPr lang="el-GR" sz="1800" dirty="0" smtClean="0"/>
              <a:t>, το </a:t>
            </a:r>
            <a:r>
              <a:rPr lang="el-GR" sz="1800" b="1" dirty="0" smtClean="0"/>
              <a:t>υλικό</a:t>
            </a:r>
            <a:r>
              <a:rPr lang="el-GR" sz="1800" dirty="0" smtClean="0"/>
              <a:t>, ο </a:t>
            </a:r>
            <a:r>
              <a:rPr lang="el-GR" sz="1800" b="1" dirty="0" smtClean="0"/>
              <a:t>τρόπος  ανοίγματος</a:t>
            </a:r>
            <a:r>
              <a:rPr lang="el-GR" sz="1800" dirty="0" smtClean="0"/>
              <a:t>, κλπ είναι τα στοιχεία που θα συνθέσουν στο μυαλό του καταναλωτή την μοναδικότητα του προϊόντος σας!</a:t>
            </a:r>
            <a:endParaRPr lang="el-GR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4429132"/>
            <a:ext cx="27432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214282" y="1500174"/>
            <a:ext cx="8429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Το </a:t>
            </a:r>
            <a:r>
              <a:rPr lang="el-GR" sz="2000" dirty="0" err="1" smtClean="0"/>
              <a:t>brand</a:t>
            </a:r>
            <a:r>
              <a:rPr lang="el-GR" sz="2000" dirty="0" smtClean="0"/>
              <a:t> </a:t>
            </a:r>
            <a:r>
              <a:rPr lang="el-GR" sz="2000" dirty="0" err="1" smtClean="0"/>
              <a:t>name</a:t>
            </a:r>
            <a:r>
              <a:rPr lang="el-GR" sz="2000" dirty="0" smtClean="0"/>
              <a:t>, είναι η </a:t>
            </a:r>
            <a:r>
              <a:rPr lang="el-GR" sz="2000" u="sng" dirty="0" smtClean="0"/>
              <a:t>ονομασία της εταιρείας</a:t>
            </a:r>
            <a:r>
              <a:rPr lang="el-GR" sz="2000" dirty="0" smtClean="0"/>
              <a:t> και το λογότυπο η </a:t>
            </a:r>
            <a:r>
              <a:rPr lang="el-GR" sz="2000" u="sng" dirty="0" smtClean="0"/>
              <a:t>σχεδίαση</a:t>
            </a:r>
            <a:r>
              <a:rPr lang="el-GR" sz="2000" dirty="0" smtClean="0"/>
              <a:t>. Για παράδειγμα, στην </a:t>
            </a:r>
            <a:r>
              <a:rPr lang="el-GR" sz="2000" dirty="0" err="1" smtClean="0"/>
              <a:t>Coca</a:t>
            </a:r>
            <a:r>
              <a:rPr lang="el-GR" sz="2000" dirty="0" smtClean="0"/>
              <a:t> </a:t>
            </a:r>
            <a:r>
              <a:rPr lang="el-GR" sz="2000" dirty="0" err="1" smtClean="0"/>
              <a:t>Cola</a:t>
            </a:r>
            <a:r>
              <a:rPr lang="el-GR" sz="2000" dirty="0" smtClean="0"/>
              <a:t>, το </a:t>
            </a:r>
            <a:r>
              <a:rPr lang="el-GR" sz="2000" dirty="0" err="1" smtClean="0"/>
              <a:t>brand</a:t>
            </a:r>
            <a:r>
              <a:rPr lang="el-GR" sz="2000" dirty="0" smtClean="0"/>
              <a:t> </a:t>
            </a:r>
            <a:r>
              <a:rPr lang="el-GR" sz="2000" dirty="0" err="1" smtClean="0"/>
              <a:t>name</a:t>
            </a:r>
            <a:r>
              <a:rPr lang="el-GR" sz="2000" dirty="0" smtClean="0"/>
              <a:t> είναι το “</a:t>
            </a:r>
            <a:r>
              <a:rPr lang="el-GR" sz="2000" dirty="0" err="1" smtClean="0"/>
              <a:t>Coca</a:t>
            </a:r>
            <a:r>
              <a:rPr lang="el-GR" sz="2000" dirty="0" smtClean="0"/>
              <a:t> </a:t>
            </a:r>
            <a:r>
              <a:rPr lang="el-GR" sz="2000" dirty="0" err="1" smtClean="0"/>
              <a:t>Cola</a:t>
            </a:r>
            <a:r>
              <a:rPr lang="el-GR" sz="2000" dirty="0" smtClean="0"/>
              <a:t>” και το λογότυπο είναι το σχέδιο για το οποίο έχουν επιλέξει κόκκινο και λευκό χρώμα. Η γραμματοσειρά, το σχέδιο, το χρώμα και το </a:t>
            </a:r>
            <a:r>
              <a:rPr lang="el-GR" sz="2000" dirty="0" err="1" smtClean="0"/>
              <a:t>brand</a:t>
            </a:r>
            <a:r>
              <a:rPr lang="el-GR" sz="2000" dirty="0" smtClean="0"/>
              <a:t> </a:t>
            </a:r>
            <a:r>
              <a:rPr lang="el-GR" sz="2000" dirty="0" err="1" smtClean="0"/>
              <a:t>name</a:t>
            </a:r>
            <a:r>
              <a:rPr lang="el-GR" sz="2000" dirty="0" smtClean="0"/>
              <a:t> που έχει επιλέξει η </a:t>
            </a:r>
            <a:r>
              <a:rPr lang="el-GR" sz="2000" dirty="0" err="1" smtClean="0"/>
              <a:t>Coca</a:t>
            </a:r>
            <a:r>
              <a:rPr lang="el-GR" sz="2000" dirty="0" smtClean="0"/>
              <a:t> </a:t>
            </a:r>
            <a:r>
              <a:rPr lang="el-GR" sz="2000" dirty="0" err="1" smtClean="0"/>
              <a:t>Cola</a:t>
            </a:r>
            <a:r>
              <a:rPr lang="el-GR" sz="2000" dirty="0" smtClean="0"/>
              <a:t> είναι ένα άρτιο αποτέλεσμα που χαρακτηρίζει τα προϊόντα της και έχει χαράξει ραγδαία επιτυχία από όταν ξεκίνησε. </a:t>
            </a:r>
            <a:endParaRPr lang="el-GR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4143380"/>
            <a:ext cx="2905129" cy="2228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TextBox"/>
          <p:cNvSpPr txBox="1"/>
          <p:nvPr/>
        </p:nvSpPr>
        <p:spPr>
          <a:xfrm>
            <a:off x="2214546" y="571480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i="1" u="sng" dirty="0" smtClean="0"/>
              <a:t>Επωνυμία</a:t>
            </a:r>
            <a:endParaRPr lang="el-GR" sz="3600" i="1" u="sng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i="1" dirty="0" smtClean="0"/>
              <a:t>Πως ένα λογότυπο μπορεί να καθιερώσει την επιτυχία μιας εταιρείας;</a:t>
            </a:r>
            <a:endParaRPr lang="el-GR" sz="28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1800" dirty="0" smtClean="0"/>
              <a:t>το λογότυπο μπορεί να προκαλέσει μια συναισθηματική σύνδεση με τον πελάτη</a:t>
            </a:r>
            <a:br>
              <a:rPr lang="el-GR" sz="1800" dirty="0" smtClean="0"/>
            </a:br>
            <a:r>
              <a:rPr lang="el-GR" sz="1800" dirty="0" smtClean="0"/>
              <a:t> </a:t>
            </a:r>
          </a:p>
          <a:p>
            <a:pPr>
              <a:buFont typeface="Wingdings" pitchFamily="2" charset="2"/>
              <a:buChar char="Ø"/>
            </a:pPr>
            <a:r>
              <a:rPr lang="el-GR" sz="1800" dirty="0" smtClean="0"/>
              <a:t> σε ξεχωρίζει </a:t>
            </a:r>
            <a:r>
              <a:rPr lang="el-GR" sz="1800" smtClean="0"/>
              <a:t>από τους ανταγωνιστές</a:t>
            </a:r>
            <a:r>
              <a:rPr lang="el-GR" sz="1800" dirty="0" smtClean="0"/>
              <a:t/>
            </a:r>
            <a:br>
              <a:rPr lang="el-GR" sz="1800" dirty="0" smtClean="0"/>
            </a:br>
            <a:r>
              <a:rPr lang="el-GR" sz="1800" b="1" i="1" dirty="0" smtClean="0"/>
              <a:t> </a:t>
            </a:r>
          </a:p>
          <a:p>
            <a:pPr>
              <a:buFont typeface="Wingdings" pitchFamily="2" charset="2"/>
              <a:buChar char="Ø"/>
            </a:pPr>
            <a:r>
              <a:rPr lang="el-GR" sz="1800" b="1" i="1" dirty="0" smtClean="0"/>
              <a:t>       </a:t>
            </a:r>
            <a:r>
              <a:rPr lang="el-GR" sz="1800" dirty="0" smtClean="0"/>
              <a:t>είναι η πρώτη επαφή με τον πελάτη πριν μπει στο κατάστημα μας, είτε το κατάστημα είναι φυσικό είτε είναι ηλεκτρονικό</a:t>
            </a:r>
            <a:br>
              <a:rPr lang="el-GR" sz="1800" dirty="0" smtClean="0"/>
            </a:br>
            <a:endParaRPr lang="el-GR" sz="1800" b="1" i="1" dirty="0" smtClean="0"/>
          </a:p>
          <a:p>
            <a:pPr>
              <a:buFont typeface="Wingdings" pitchFamily="2" charset="2"/>
              <a:buChar char="Ø"/>
            </a:pPr>
            <a:r>
              <a:rPr lang="el-GR" sz="1800" b="1" i="1" dirty="0" smtClean="0"/>
              <a:t>       </a:t>
            </a:r>
            <a:r>
              <a:rPr lang="el-GR" sz="1800" dirty="0" smtClean="0"/>
              <a:t>αν σκεφτούμε </a:t>
            </a:r>
            <a:r>
              <a:rPr lang="el-GR" sz="1800" dirty="0" err="1" smtClean="0"/>
              <a:t>nike</a:t>
            </a:r>
            <a:r>
              <a:rPr lang="el-GR" sz="1800" dirty="0" smtClean="0"/>
              <a:t> ή </a:t>
            </a:r>
            <a:r>
              <a:rPr lang="el-GR" sz="1800" dirty="0" err="1" smtClean="0"/>
              <a:t>adidas</a:t>
            </a:r>
            <a:r>
              <a:rPr lang="el-GR" sz="1800" dirty="0" smtClean="0"/>
              <a:t> τι μας έρχεται κατευθείαν στο υποσυνείδητο; Το λογότυπο τους. . . . </a:t>
            </a:r>
            <a:endParaRPr lang="el-GR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4786322"/>
            <a:ext cx="4067183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b="1" dirty="0" smtClean="0"/>
              <a:t/>
            </a:r>
            <a:br>
              <a:rPr lang="el-GR" b="1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b="1" dirty="0" smtClean="0"/>
              <a:t> Η ψυχολογία των χρωμάτων στο </a:t>
            </a:r>
            <a:r>
              <a:rPr lang="el-GR" b="1" dirty="0" err="1" smtClean="0"/>
              <a:t>Marketing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2624142"/>
          </a:xfrm>
        </p:spPr>
        <p:txBody>
          <a:bodyPr/>
          <a:lstStyle/>
          <a:p>
            <a:r>
              <a:rPr lang="el-GR" dirty="0" smtClean="0"/>
              <a:t>Το χρώμα κατευθύνει το μάτι μας σχετικά με το πού να κοιτάξει.</a:t>
            </a:r>
          </a:p>
          <a:p>
            <a:pPr fontAlgn="base"/>
            <a:r>
              <a:rPr lang="el-GR" dirty="0" smtClean="0"/>
              <a:t>Σε μια μελέτη με τίτλο </a:t>
            </a:r>
            <a:r>
              <a:rPr lang="el-GR" dirty="0" err="1" smtClean="0">
                <a:hlinkClick r:id="rId2"/>
              </a:rPr>
              <a:t>Impact</a:t>
            </a:r>
            <a:r>
              <a:rPr lang="el-GR" dirty="0" smtClean="0">
                <a:hlinkClick r:id="rId2"/>
              </a:rPr>
              <a:t> </a:t>
            </a:r>
            <a:r>
              <a:rPr lang="el-GR" dirty="0" err="1" smtClean="0">
                <a:hlinkClick r:id="rId2"/>
              </a:rPr>
              <a:t>of</a:t>
            </a:r>
            <a:r>
              <a:rPr lang="el-GR" dirty="0" smtClean="0">
                <a:hlinkClick r:id="rId2"/>
              </a:rPr>
              <a:t> </a:t>
            </a:r>
            <a:r>
              <a:rPr lang="el-GR" dirty="0" err="1" smtClean="0">
                <a:hlinkClick r:id="rId2"/>
              </a:rPr>
              <a:t>Color</a:t>
            </a:r>
            <a:r>
              <a:rPr lang="el-GR" dirty="0" smtClean="0">
                <a:hlinkClick r:id="rId2"/>
              </a:rPr>
              <a:t> </a:t>
            </a:r>
            <a:r>
              <a:rPr lang="el-GR" dirty="0" err="1" smtClean="0">
                <a:hlinkClick r:id="rId2"/>
              </a:rPr>
              <a:t>in</a:t>
            </a:r>
            <a:r>
              <a:rPr lang="el-GR" dirty="0" smtClean="0">
                <a:hlinkClick r:id="rId2"/>
              </a:rPr>
              <a:t> </a:t>
            </a:r>
            <a:r>
              <a:rPr lang="el-GR" dirty="0" err="1" smtClean="0">
                <a:hlinkClick r:id="rId2"/>
              </a:rPr>
              <a:t>Marketing</a:t>
            </a:r>
            <a:r>
              <a:rPr lang="el-GR" dirty="0" smtClean="0"/>
              <a:t>, οι ερευνητές διαπίστωσαν ότι το 90% των στιγμιαίων αποφάσεων των καταναλωτών σχετικά με προϊόντα βασίζονται στα χρώματα.</a:t>
            </a:r>
          </a:p>
          <a:p>
            <a:pPr fontAlgn="base"/>
            <a:endParaRPr lang="el-GR" dirty="0" smtClean="0"/>
          </a:p>
          <a:p>
            <a:pPr>
              <a:buNone/>
            </a:pP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143380"/>
            <a:ext cx="350046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Παράδειγμα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fontAlgn="base">
              <a:buNone/>
            </a:pPr>
            <a:r>
              <a:rPr lang="el-GR" dirty="0" smtClean="0"/>
              <a:t>    Το κόκκινο είναι το χρώμα της δύναμης και του πάθους. Τραβάει την προσοχή των ανθρώπων και την κρατάει, για αυτό και αποτελεί το πιο δημοφιλές χρώμα στο </a:t>
            </a:r>
            <a:r>
              <a:rPr lang="el-GR" dirty="0" err="1" smtClean="0"/>
              <a:t>marketing</a:t>
            </a:r>
            <a:r>
              <a:rPr lang="el-GR" dirty="0" smtClean="0"/>
              <a:t>. </a:t>
            </a:r>
          </a:p>
          <a:p>
            <a:pPr fontAlgn="base">
              <a:buNone/>
            </a:pPr>
            <a:endParaRPr lang="el-GR" dirty="0" smtClean="0"/>
          </a:p>
          <a:p>
            <a:pPr fontAlgn="base">
              <a:buNone/>
            </a:pPr>
            <a:endParaRPr lang="el-GR" dirty="0" smtClean="0"/>
          </a:p>
          <a:p>
            <a:pPr fontAlgn="base">
              <a:buNone/>
            </a:pPr>
            <a:endParaRPr lang="el-GR" dirty="0" smtClean="0"/>
          </a:p>
          <a:p>
            <a:pPr fontAlgn="base">
              <a:buNone/>
            </a:pPr>
            <a:endParaRPr lang="el-GR" dirty="0" smtClean="0"/>
          </a:p>
          <a:p>
            <a:pPr fontAlgn="base">
              <a:buNone/>
            </a:pPr>
            <a:r>
              <a:rPr lang="el-GR" dirty="0" smtClean="0"/>
              <a:t>     Δημιουργεί το αίσθημα του επείγοντος, πράγμα θετικό για τις πωλήσεις. Ανοίγει την όρεξη (για αυτό και χρησιμοποιείται συχνά από αλυσίδες </a:t>
            </a:r>
            <a:r>
              <a:rPr lang="el-GR" dirty="0" err="1" smtClean="0"/>
              <a:t>fast</a:t>
            </a:r>
            <a:r>
              <a:rPr lang="el-GR" dirty="0" smtClean="0"/>
              <a:t> </a:t>
            </a:r>
            <a:r>
              <a:rPr lang="el-GR" dirty="0" err="1" smtClean="0"/>
              <a:t>food</a:t>
            </a:r>
            <a:r>
              <a:rPr lang="el-GR" dirty="0" smtClean="0"/>
              <a:t>).</a:t>
            </a:r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3071810"/>
            <a:ext cx="5189537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642918"/>
            <a:ext cx="7572427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Για να μπορέσει να επιτύχει αυτόν τον βασικό σκοπό, πρέπει: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l-GR" dirty="0" smtClean="0"/>
              <a:t>να </a:t>
            </a:r>
            <a:r>
              <a:rPr lang="el-GR" dirty="0"/>
              <a:t>καταλαβαίνει </a:t>
            </a:r>
            <a:r>
              <a:rPr lang="el-GR" b="1" dirty="0"/>
              <a:t>έγκαιρα </a:t>
            </a:r>
            <a:r>
              <a:rPr lang="el-GR" dirty="0"/>
              <a:t>ποιες είναι οι </a:t>
            </a:r>
            <a:r>
              <a:rPr lang="el-GR" u="sng" dirty="0"/>
              <a:t>ανάγκες </a:t>
            </a:r>
            <a:r>
              <a:rPr lang="el-GR" dirty="0"/>
              <a:t>και οι επιθυμίες των ανθρώπων και να παράγει </a:t>
            </a:r>
            <a:r>
              <a:rPr lang="el-GR" b="1" dirty="0"/>
              <a:t>αγαθά</a:t>
            </a:r>
            <a:r>
              <a:rPr lang="el-GR" dirty="0"/>
              <a:t>, τα οποία θα μπορούν να τις </a:t>
            </a:r>
            <a:r>
              <a:rPr lang="el-GR" u="sng" dirty="0"/>
              <a:t>ικανοποιήσουν</a:t>
            </a:r>
            <a:r>
              <a:rPr lang="el-GR" dirty="0"/>
              <a:t>. </a:t>
            </a:r>
            <a:endParaRPr lang="el-GR" dirty="0" smtClean="0"/>
          </a:p>
          <a:p>
            <a:pPr lvl="0">
              <a:buNone/>
            </a:pPr>
            <a:endParaRPr lang="el-GR" dirty="0"/>
          </a:p>
          <a:p>
            <a:pPr lvl="0"/>
            <a:r>
              <a:rPr lang="el-GR" dirty="0" smtClean="0"/>
              <a:t> </a:t>
            </a:r>
            <a:r>
              <a:rPr lang="el-GR" dirty="0"/>
              <a:t>να δίνει μια </a:t>
            </a:r>
            <a:r>
              <a:rPr lang="el-GR" b="1" dirty="0"/>
              <a:t>τιμή </a:t>
            </a:r>
            <a:r>
              <a:rPr lang="el-GR" dirty="0"/>
              <a:t>στο κάθε αγαθό τέτοια που να </a:t>
            </a:r>
            <a:r>
              <a:rPr lang="el-GR" u="sng" dirty="0"/>
              <a:t>καλύπτει </a:t>
            </a:r>
            <a:r>
              <a:rPr lang="el-GR" dirty="0"/>
              <a:t>το </a:t>
            </a:r>
            <a:r>
              <a:rPr lang="el-GR" b="1" dirty="0"/>
              <a:t>κόστος</a:t>
            </a:r>
            <a:r>
              <a:rPr lang="el-GR" dirty="0"/>
              <a:t> παραγωγής του και να αφήνει και ένα λογικό </a:t>
            </a:r>
            <a:r>
              <a:rPr lang="el-GR" b="1" dirty="0"/>
              <a:t>κέρδος</a:t>
            </a:r>
            <a:r>
              <a:rPr lang="el-GR" dirty="0"/>
              <a:t>. </a:t>
            </a:r>
            <a:endParaRPr lang="el-GR" dirty="0" smtClean="0"/>
          </a:p>
          <a:p>
            <a:pPr lvl="0">
              <a:buNone/>
            </a:pPr>
            <a:endParaRPr lang="el-GR" dirty="0" smtClean="0"/>
          </a:p>
          <a:p>
            <a:r>
              <a:rPr lang="el-GR" dirty="0" smtClean="0"/>
              <a:t>στη συνέχεια, είναι απαραίτητη η παρουσία του αγαθού σε </a:t>
            </a:r>
            <a:r>
              <a:rPr lang="el-GR" b="1" dirty="0" smtClean="0"/>
              <a:t>σημεία</a:t>
            </a:r>
            <a:r>
              <a:rPr lang="el-GR" dirty="0" smtClean="0"/>
              <a:t> τέτοια στα οποία θα μπορούν να πάνε όσοι το χρειάζονται και να το αγοράσουν. </a:t>
            </a:r>
          </a:p>
          <a:p>
            <a:pPr lvl="0"/>
            <a:endParaRPr lang="el-GR" dirty="0"/>
          </a:p>
          <a:p>
            <a:pPr lvl="0"/>
            <a:r>
              <a:rPr lang="el-GR" dirty="0" smtClean="0"/>
              <a:t>τέλος να </a:t>
            </a:r>
            <a:r>
              <a:rPr lang="el-GR" b="1" dirty="0"/>
              <a:t>προωθήσει</a:t>
            </a:r>
            <a:r>
              <a:rPr lang="el-GR" dirty="0"/>
              <a:t> το αγαθό, ώστε οι άνθρωποι να το γνωρίσουν και να πειστούν ότι φτιάχτηκε για να καλύψει τις ανάγκες τους. 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1500166" y="428604"/>
            <a:ext cx="56436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dirty="0" smtClean="0"/>
              <a:t>           </a:t>
            </a:r>
            <a:r>
              <a:rPr lang="el-GR" sz="3200" u="sng" dirty="0" smtClean="0"/>
              <a:t>Στρατηγικές τιμολόγησης</a:t>
            </a:r>
            <a:endParaRPr lang="el-GR" sz="3200" u="sng" dirty="0"/>
          </a:p>
        </p:txBody>
      </p:sp>
      <p:sp>
        <p:nvSpPr>
          <p:cNvPr id="3" name="2 - Ορθογώνιο"/>
          <p:cNvSpPr/>
          <p:nvPr/>
        </p:nvSpPr>
        <p:spPr>
          <a:xfrm>
            <a:off x="928662" y="1428736"/>
            <a:ext cx="79296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err="1" smtClean="0"/>
              <a:t>Τιµολόγηση</a:t>
            </a:r>
            <a:r>
              <a:rPr lang="el-GR" b="1" dirty="0" smtClean="0"/>
              <a:t> παραπλάνησης</a:t>
            </a:r>
          </a:p>
          <a:p>
            <a:pPr algn="ctr"/>
            <a:endParaRPr lang="el-GR" b="1" dirty="0" smtClean="0"/>
          </a:p>
          <a:p>
            <a:r>
              <a:rPr lang="el-GR" dirty="0" smtClean="0"/>
              <a:t>– Τουλάχιστον 2 προϊόντα που πωλούνται στα ίδια κανάλια </a:t>
            </a:r>
            <a:r>
              <a:rPr lang="el-GR" dirty="0" err="1" smtClean="0"/>
              <a:t>διανοµής</a:t>
            </a:r>
            <a:r>
              <a:rPr lang="el-GR" dirty="0" smtClean="0"/>
              <a:t>(«δίπλα-</a:t>
            </a:r>
            <a:r>
              <a:rPr lang="el-GR" dirty="0" err="1" smtClean="0"/>
              <a:t>δίπ</a:t>
            </a:r>
            <a:r>
              <a:rPr lang="el-GR" dirty="0" smtClean="0"/>
              <a:t>λα»)</a:t>
            </a:r>
          </a:p>
          <a:p>
            <a:endParaRPr lang="el-GR" dirty="0" smtClean="0"/>
          </a:p>
          <a:p>
            <a:r>
              <a:rPr lang="el-GR" dirty="0" smtClean="0"/>
              <a:t>– Πολύ </a:t>
            </a:r>
            <a:r>
              <a:rPr lang="el-GR" b="1" dirty="0" err="1" smtClean="0"/>
              <a:t>χαµηλή</a:t>
            </a:r>
            <a:r>
              <a:rPr lang="el-GR" dirty="0" smtClean="0"/>
              <a:t> </a:t>
            </a:r>
            <a:r>
              <a:rPr lang="el-GR" dirty="0" err="1" smtClean="0"/>
              <a:t>τιµή</a:t>
            </a:r>
            <a:r>
              <a:rPr lang="el-GR" dirty="0" smtClean="0"/>
              <a:t> (</a:t>
            </a:r>
            <a:r>
              <a:rPr lang="el-GR" dirty="0" err="1" smtClean="0"/>
              <a:t>τιµή</a:t>
            </a:r>
            <a:r>
              <a:rPr lang="el-GR" dirty="0" smtClean="0"/>
              <a:t> «κράχτης») για το ένα από</a:t>
            </a:r>
          </a:p>
          <a:p>
            <a:r>
              <a:rPr lang="el-GR" dirty="0" smtClean="0"/>
              <a:t>   τα  δύο προϊόντα µε σκοπό την προσέλκυση καταναλωτών</a:t>
            </a:r>
          </a:p>
          <a:p>
            <a:endParaRPr lang="el-GR" dirty="0" smtClean="0"/>
          </a:p>
          <a:p>
            <a:r>
              <a:rPr lang="el-GR" dirty="0" smtClean="0"/>
              <a:t>– Συνήθως σε </a:t>
            </a:r>
            <a:r>
              <a:rPr lang="el-GR" dirty="0" err="1" smtClean="0"/>
              <a:t>συµπληρωµατικά</a:t>
            </a:r>
            <a:r>
              <a:rPr lang="el-GR" dirty="0" smtClean="0"/>
              <a:t> αγαθά</a:t>
            </a:r>
          </a:p>
          <a:p>
            <a:endParaRPr lang="el-GR" dirty="0" smtClean="0"/>
          </a:p>
          <a:p>
            <a:r>
              <a:rPr lang="el-GR" dirty="0" smtClean="0"/>
              <a:t>– Επιδίωξη κέρδους από το «ακριβό» προϊόν</a:t>
            </a:r>
          </a:p>
          <a:p>
            <a:endParaRPr lang="el-GR" dirty="0"/>
          </a:p>
        </p:txBody>
      </p:sp>
      <p:sp>
        <p:nvSpPr>
          <p:cNvPr id="4" name="3 - Ορθογώνιο"/>
          <p:cNvSpPr/>
          <p:nvPr/>
        </p:nvSpPr>
        <p:spPr>
          <a:xfrm>
            <a:off x="2286000" y="4857760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err="1" smtClean="0"/>
              <a:t>Παράδειγµα</a:t>
            </a:r>
            <a:r>
              <a:rPr lang="el-GR" dirty="0" smtClean="0"/>
              <a:t>:</a:t>
            </a:r>
          </a:p>
          <a:p>
            <a:endParaRPr lang="el-GR" dirty="0" smtClean="0"/>
          </a:p>
          <a:p>
            <a:r>
              <a:rPr lang="el-GR" dirty="0" smtClean="0"/>
              <a:t> </a:t>
            </a:r>
            <a:r>
              <a:rPr lang="el-GR" dirty="0" err="1" smtClean="0"/>
              <a:t>Σαµπουάν</a:t>
            </a:r>
            <a:r>
              <a:rPr lang="el-GR" dirty="0" smtClean="0"/>
              <a:t> και µ</a:t>
            </a:r>
            <a:r>
              <a:rPr lang="el-GR" dirty="0" err="1" smtClean="0"/>
              <a:t>αλακτικό</a:t>
            </a:r>
            <a:r>
              <a:rPr lang="el-GR" dirty="0" smtClean="0"/>
              <a:t> µ</a:t>
            </a:r>
            <a:r>
              <a:rPr lang="el-GR" dirty="0" err="1" smtClean="0"/>
              <a:t>αλλιών</a:t>
            </a:r>
            <a:endParaRPr lang="el-GR" dirty="0" smtClean="0"/>
          </a:p>
          <a:p>
            <a:r>
              <a:rPr lang="el-GR" dirty="0" smtClean="0"/>
              <a:t> </a:t>
            </a:r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60" y="3571876"/>
            <a:ext cx="2530463" cy="308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428596" y="474345"/>
            <a:ext cx="87154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/>
              <a:t>Ψυχολογική </a:t>
            </a:r>
            <a:r>
              <a:rPr lang="el-GR" b="1" dirty="0" err="1" smtClean="0"/>
              <a:t>τιµολόγηση</a:t>
            </a:r>
            <a:endParaRPr lang="el-GR" b="1" dirty="0" smtClean="0"/>
          </a:p>
          <a:p>
            <a:pPr algn="ctr"/>
            <a:endParaRPr lang="el-GR" b="1" dirty="0" smtClean="0"/>
          </a:p>
          <a:p>
            <a:r>
              <a:rPr lang="el-GR" dirty="0" smtClean="0"/>
              <a:t>– Θέση </a:t>
            </a:r>
            <a:r>
              <a:rPr lang="el-GR" dirty="0" err="1" smtClean="0"/>
              <a:t>τιµής</a:t>
            </a:r>
            <a:r>
              <a:rPr lang="el-GR" dirty="0" smtClean="0"/>
              <a:t> ώστε να φαίνεται </a:t>
            </a:r>
            <a:r>
              <a:rPr lang="el-GR" dirty="0" err="1" smtClean="0"/>
              <a:t>χαµηλή</a:t>
            </a:r>
            <a:r>
              <a:rPr lang="el-GR" dirty="0" smtClean="0"/>
              <a:t> χωρίς στην</a:t>
            </a:r>
          </a:p>
          <a:p>
            <a:r>
              <a:rPr lang="el-GR" dirty="0" err="1" smtClean="0"/>
              <a:t>πραγµατικότητα</a:t>
            </a:r>
            <a:r>
              <a:rPr lang="el-GR" dirty="0" smtClean="0"/>
              <a:t> να είναι.</a:t>
            </a:r>
          </a:p>
          <a:p>
            <a:endParaRPr lang="el-GR" dirty="0" smtClean="0"/>
          </a:p>
          <a:p>
            <a:r>
              <a:rPr lang="el-GR" dirty="0" smtClean="0"/>
              <a:t>– Συνήθως δεκαδική µ</a:t>
            </a:r>
            <a:r>
              <a:rPr lang="el-GR" dirty="0" err="1" smtClean="0"/>
              <a:t>ορφή</a:t>
            </a:r>
            <a:r>
              <a:rPr lang="el-GR" dirty="0" smtClean="0"/>
              <a:t> µε δεκαδικά ψηφία «99», πχ</a:t>
            </a:r>
          </a:p>
          <a:p>
            <a:r>
              <a:rPr lang="el-GR" dirty="0" smtClean="0"/>
              <a:t>3,99</a:t>
            </a:r>
          </a:p>
          <a:p>
            <a:endParaRPr lang="el-GR" dirty="0" smtClean="0"/>
          </a:p>
          <a:p>
            <a:r>
              <a:rPr lang="el-GR" dirty="0" smtClean="0"/>
              <a:t>– Βασίζεται στην ανθρώπινη ψυχολογία: η επεξεργασία της</a:t>
            </a:r>
          </a:p>
          <a:p>
            <a:r>
              <a:rPr lang="el-GR" dirty="0" smtClean="0"/>
              <a:t>πληροφόρησης </a:t>
            </a:r>
            <a:r>
              <a:rPr lang="el-GR" dirty="0" err="1" smtClean="0"/>
              <a:t>σταµατάει</a:t>
            </a:r>
            <a:r>
              <a:rPr lang="el-GR" dirty="0" smtClean="0"/>
              <a:t> στο ακέραιο </a:t>
            </a:r>
            <a:r>
              <a:rPr lang="el-GR" dirty="0" err="1" smtClean="0"/>
              <a:t>τµήµα</a:t>
            </a:r>
            <a:r>
              <a:rPr lang="el-GR" dirty="0" smtClean="0"/>
              <a:t> της </a:t>
            </a:r>
            <a:r>
              <a:rPr lang="el-GR" dirty="0" err="1" smtClean="0"/>
              <a:t>τιµής</a:t>
            </a:r>
            <a:endParaRPr lang="el-GR" dirty="0" smtClean="0"/>
          </a:p>
          <a:p>
            <a:r>
              <a:rPr lang="el-GR" dirty="0" err="1" smtClean="0"/>
              <a:t>διαµορφώνοντας</a:t>
            </a:r>
            <a:r>
              <a:rPr lang="el-GR" dirty="0" smtClean="0"/>
              <a:t> την αντίληψη ότι αυτό το </a:t>
            </a:r>
            <a:r>
              <a:rPr lang="el-GR" dirty="0" err="1" smtClean="0"/>
              <a:t>τµήµα</a:t>
            </a:r>
            <a:endParaRPr lang="el-GR" dirty="0" smtClean="0"/>
          </a:p>
          <a:p>
            <a:r>
              <a:rPr lang="el-GR" dirty="0" smtClean="0"/>
              <a:t>αποτυπώνει την </a:t>
            </a:r>
            <a:r>
              <a:rPr lang="el-GR" dirty="0" err="1" smtClean="0"/>
              <a:t>τιµή</a:t>
            </a:r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– Παραλλαγή: το «99» γράφεται µε τέτοιο τρόπο ώστε το</a:t>
            </a:r>
          </a:p>
          <a:p>
            <a:r>
              <a:rPr lang="el-GR" dirty="0" smtClean="0"/>
              <a:t>άνω µ</a:t>
            </a:r>
            <a:r>
              <a:rPr lang="el-GR" dirty="0" err="1" smtClean="0"/>
              <a:t>ισό</a:t>
            </a:r>
            <a:r>
              <a:rPr lang="el-GR" dirty="0" smtClean="0"/>
              <a:t> </a:t>
            </a:r>
            <a:r>
              <a:rPr lang="el-GR" dirty="0" err="1" smtClean="0"/>
              <a:t>τουψηφίου</a:t>
            </a:r>
            <a:r>
              <a:rPr lang="el-GR" dirty="0" smtClean="0"/>
              <a:t> 9, που µ</a:t>
            </a:r>
            <a:r>
              <a:rPr lang="el-GR" dirty="0" err="1" smtClean="0"/>
              <a:t>οιάζει</a:t>
            </a:r>
            <a:r>
              <a:rPr lang="el-GR" dirty="0" smtClean="0"/>
              <a:t> µε 0, να είναι</a:t>
            </a:r>
          </a:p>
          <a:p>
            <a:r>
              <a:rPr lang="el-GR" dirty="0" err="1" smtClean="0"/>
              <a:t>εµφανώς</a:t>
            </a:r>
            <a:r>
              <a:rPr lang="el-GR" dirty="0" smtClean="0"/>
              <a:t> µ</a:t>
            </a:r>
            <a:r>
              <a:rPr lang="el-GR" dirty="0" err="1" smtClean="0"/>
              <a:t>εγαλύτερο</a:t>
            </a:r>
            <a:r>
              <a:rPr lang="el-GR" dirty="0" smtClean="0"/>
              <a:t> από το κάτω µ</a:t>
            </a:r>
            <a:r>
              <a:rPr lang="el-GR" dirty="0" err="1" smtClean="0"/>
              <a:t>ισό</a:t>
            </a:r>
            <a:r>
              <a:rPr lang="el-GR" dirty="0" smtClean="0"/>
              <a:t> και να </a:t>
            </a:r>
            <a:r>
              <a:rPr lang="el-GR" dirty="0" err="1" smtClean="0"/>
              <a:t>δηµιουργεί</a:t>
            </a:r>
            <a:endParaRPr lang="el-GR" dirty="0" smtClean="0"/>
          </a:p>
          <a:p>
            <a:r>
              <a:rPr lang="el-GR" dirty="0" smtClean="0"/>
              <a:t>την εικόνα ότι το δεκαδικό µ</a:t>
            </a:r>
            <a:r>
              <a:rPr lang="el-GR" dirty="0" err="1" smtClean="0"/>
              <a:t>έρος</a:t>
            </a:r>
            <a:r>
              <a:rPr lang="el-GR" dirty="0" smtClean="0"/>
              <a:t> της </a:t>
            </a:r>
            <a:r>
              <a:rPr lang="el-GR" dirty="0" err="1" smtClean="0"/>
              <a:t>τιµής</a:t>
            </a:r>
            <a:r>
              <a:rPr lang="el-GR" dirty="0" smtClean="0"/>
              <a:t> είναι«00»και</a:t>
            </a:r>
          </a:p>
          <a:p>
            <a:r>
              <a:rPr lang="el-GR" dirty="0" smtClean="0"/>
              <a:t>όχι«99»</a:t>
            </a:r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5411263"/>
            <a:ext cx="4233858" cy="12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1285852" y="612845"/>
            <a:ext cx="67151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/>
              <a:t>Τιμολόγηση βάσει αξίας</a:t>
            </a:r>
          </a:p>
          <a:p>
            <a:pPr algn="ctr"/>
            <a:endParaRPr lang="el-GR" b="1" dirty="0" smtClean="0"/>
          </a:p>
          <a:p>
            <a:pPr algn="ctr"/>
            <a:endParaRPr lang="el-GR" dirty="0" smtClean="0"/>
          </a:p>
          <a:p>
            <a:r>
              <a:rPr lang="el-GR" dirty="0" smtClean="0"/>
              <a:t>– Εξαρτάται από την αξία που αποδίδει στο προϊόν ο</a:t>
            </a:r>
          </a:p>
          <a:p>
            <a:r>
              <a:rPr lang="el-GR" dirty="0" smtClean="0"/>
              <a:t>καταναλωτής (πόσο </a:t>
            </a:r>
            <a:r>
              <a:rPr lang="el-GR" dirty="0" err="1" smtClean="0"/>
              <a:t>σηµαντικό</a:t>
            </a:r>
            <a:r>
              <a:rPr lang="el-GR" dirty="0" smtClean="0"/>
              <a:t> </a:t>
            </a:r>
            <a:r>
              <a:rPr lang="el-GR" dirty="0" err="1" smtClean="0"/>
              <a:t>αντιλαµβάνεται</a:t>
            </a:r>
            <a:r>
              <a:rPr lang="el-GR" dirty="0" smtClean="0"/>
              <a:t> ότι είναι)</a:t>
            </a:r>
          </a:p>
          <a:p>
            <a:endParaRPr lang="el-GR" dirty="0" smtClean="0"/>
          </a:p>
          <a:p>
            <a:r>
              <a:rPr lang="el-GR" dirty="0" smtClean="0"/>
              <a:t>– Υψηλή αξία  υψηλή </a:t>
            </a:r>
            <a:r>
              <a:rPr lang="el-GR" dirty="0" err="1" smtClean="0"/>
              <a:t>τιµή</a:t>
            </a:r>
            <a:r>
              <a:rPr lang="el-GR" dirty="0" smtClean="0"/>
              <a:t> και αντίστροφα</a:t>
            </a:r>
          </a:p>
          <a:p>
            <a:endParaRPr lang="el-GR" dirty="0" smtClean="0"/>
          </a:p>
          <a:p>
            <a:r>
              <a:rPr lang="el-GR" dirty="0" smtClean="0"/>
              <a:t>– Εφαρμόζεται συχνά σε προϊόντα πολυτελείας</a:t>
            </a:r>
          </a:p>
          <a:p>
            <a:endParaRPr lang="el-GR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929066"/>
            <a:ext cx="389436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929066"/>
            <a:ext cx="4101845" cy="266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357158" y="285728"/>
            <a:ext cx="628654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 smtClean="0"/>
              <a:t>                                                 </a:t>
            </a:r>
            <a:r>
              <a:rPr lang="el-GR" sz="2000" b="1" dirty="0" err="1" smtClean="0"/>
              <a:t>∆ιακριτή</a:t>
            </a:r>
            <a:r>
              <a:rPr lang="el-GR" sz="2000" b="1" dirty="0" smtClean="0"/>
              <a:t> </a:t>
            </a:r>
            <a:r>
              <a:rPr lang="el-GR" sz="2000" b="1" dirty="0" err="1" smtClean="0"/>
              <a:t>τιµολόγηση</a:t>
            </a:r>
            <a:endParaRPr lang="el-GR" sz="2000" b="1" dirty="0" smtClean="0"/>
          </a:p>
          <a:p>
            <a:endParaRPr lang="el-GR" dirty="0" smtClean="0"/>
          </a:p>
          <a:p>
            <a:r>
              <a:rPr lang="el-GR" dirty="0" smtClean="0"/>
              <a:t>– Θέση διαφορετικής </a:t>
            </a:r>
            <a:r>
              <a:rPr lang="el-GR" dirty="0" err="1" smtClean="0"/>
              <a:t>τιµής</a:t>
            </a:r>
            <a:r>
              <a:rPr lang="el-GR" dirty="0" smtClean="0"/>
              <a:t> για διαφορετικά </a:t>
            </a:r>
            <a:r>
              <a:rPr lang="el-GR" dirty="0" err="1" smtClean="0"/>
              <a:t>τµήµατα</a:t>
            </a:r>
            <a:r>
              <a:rPr lang="el-GR" dirty="0" smtClean="0"/>
              <a:t> της αγοράς</a:t>
            </a:r>
          </a:p>
          <a:p>
            <a:endParaRPr lang="el-GR" dirty="0" smtClean="0"/>
          </a:p>
          <a:p>
            <a:r>
              <a:rPr lang="el-GR" dirty="0" smtClean="0"/>
              <a:t>– Η </a:t>
            </a:r>
            <a:r>
              <a:rPr lang="el-GR" dirty="0" err="1" smtClean="0"/>
              <a:t>τµηµατοποίηση</a:t>
            </a:r>
            <a:r>
              <a:rPr lang="el-GR" dirty="0" smtClean="0"/>
              <a:t> γίνεται βάσει κριτηρίων όπως:</a:t>
            </a:r>
          </a:p>
          <a:p>
            <a:r>
              <a:rPr lang="el-GR" dirty="0" smtClean="0"/>
              <a:t> Ηλικία</a:t>
            </a:r>
          </a:p>
          <a:p>
            <a:r>
              <a:rPr lang="el-GR" dirty="0" smtClean="0"/>
              <a:t> Ώρες λειτουργίας</a:t>
            </a:r>
          </a:p>
          <a:p>
            <a:endParaRPr lang="el-GR" dirty="0" smtClean="0"/>
          </a:p>
          <a:p>
            <a:r>
              <a:rPr lang="el-GR" dirty="0" smtClean="0"/>
              <a:t>– </a:t>
            </a:r>
            <a:r>
              <a:rPr lang="el-GR" dirty="0" err="1" smtClean="0"/>
              <a:t>Παραδείγµατα</a:t>
            </a:r>
            <a:r>
              <a:rPr lang="el-GR" dirty="0" smtClean="0"/>
              <a:t>:</a:t>
            </a:r>
          </a:p>
          <a:p>
            <a:r>
              <a:rPr lang="el-GR" dirty="0" smtClean="0"/>
              <a:t> “</a:t>
            </a:r>
            <a:r>
              <a:rPr lang="el-GR" dirty="0" err="1" smtClean="0"/>
              <a:t>Happy</a:t>
            </a:r>
            <a:r>
              <a:rPr lang="el-GR" dirty="0" smtClean="0"/>
              <a:t> </a:t>
            </a:r>
            <a:r>
              <a:rPr lang="el-GR" dirty="0" err="1" smtClean="0"/>
              <a:t>hours</a:t>
            </a:r>
            <a:r>
              <a:rPr lang="el-GR" dirty="0" smtClean="0"/>
              <a:t>” ή “</a:t>
            </a:r>
            <a:r>
              <a:rPr lang="el-GR" dirty="0" err="1" smtClean="0"/>
              <a:t>happy</a:t>
            </a:r>
            <a:r>
              <a:rPr lang="el-GR" dirty="0" smtClean="0"/>
              <a:t> </a:t>
            </a:r>
            <a:r>
              <a:rPr lang="el-GR" dirty="0" err="1" smtClean="0"/>
              <a:t>days</a:t>
            </a:r>
            <a:r>
              <a:rPr lang="el-GR" dirty="0" smtClean="0"/>
              <a:t>” σε </a:t>
            </a:r>
            <a:r>
              <a:rPr lang="el-GR" dirty="0" err="1" smtClean="0"/>
              <a:t>καταστήµατα</a:t>
            </a:r>
            <a:r>
              <a:rPr lang="el-GR" dirty="0" smtClean="0"/>
              <a:t> εστίασης: </a:t>
            </a:r>
          </a:p>
          <a:p>
            <a:r>
              <a:rPr lang="el-GR" dirty="0" err="1" smtClean="0"/>
              <a:t>Χαµηλότερες</a:t>
            </a:r>
            <a:r>
              <a:rPr lang="el-GR" dirty="0" smtClean="0"/>
              <a:t> </a:t>
            </a:r>
            <a:r>
              <a:rPr lang="el-GR" dirty="0" err="1" smtClean="0"/>
              <a:t>τιµές</a:t>
            </a:r>
            <a:r>
              <a:rPr lang="el-GR" dirty="0" smtClean="0"/>
              <a:t> σε </a:t>
            </a:r>
            <a:r>
              <a:rPr lang="el-GR" dirty="0" err="1" smtClean="0"/>
              <a:t>συγκεκριµένες</a:t>
            </a:r>
            <a:r>
              <a:rPr lang="el-GR" dirty="0" smtClean="0"/>
              <a:t> µ</a:t>
            </a:r>
            <a:r>
              <a:rPr lang="el-GR" dirty="0" err="1" smtClean="0"/>
              <a:t>έρες</a:t>
            </a:r>
            <a:r>
              <a:rPr lang="el-GR" dirty="0" smtClean="0"/>
              <a:t> ή/ και ώρες</a:t>
            </a:r>
          </a:p>
          <a:p>
            <a:endParaRPr lang="el-GR" dirty="0" smtClean="0"/>
          </a:p>
          <a:p>
            <a:r>
              <a:rPr lang="el-GR" dirty="0" smtClean="0"/>
              <a:t> </a:t>
            </a:r>
            <a:r>
              <a:rPr lang="el-GR" dirty="0" err="1" smtClean="0"/>
              <a:t>Χαµηλότερη</a:t>
            </a:r>
            <a:r>
              <a:rPr lang="el-GR" dirty="0" smtClean="0"/>
              <a:t> </a:t>
            </a:r>
            <a:r>
              <a:rPr lang="el-GR" dirty="0" err="1" smtClean="0"/>
              <a:t>τιµή</a:t>
            </a:r>
            <a:r>
              <a:rPr lang="el-GR" dirty="0" smtClean="0"/>
              <a:t> σε «µ</a:t>
            </a:r>
            <a:r>
              <a:rPr lang="el-GR" dirty="0" err="1" smtClean="0"/>
              <a:t>ικρότερες</a:t>
            </a:r>
            <a:r>
              <a:rPr lang="el-GR" dirty="0" smtClean="0"/>
              <a:t>» τάξεις </a:t>
            </a:r>
            <a:r>
              <a:rPr lang="el-GR" dirty="0" err="1" smtClean="0"/>
              <a:t>εκµάθησης</a:t>
            </a:r>
            <a:r>
              <a:rPr lang="el-GR" dirty="0" smtClean="0"/>
              <a:t> ξένων γλωσσών</a:t>
            </a:r>
          </a:p>
          <a:p>
            <a:endParaRPr lang="el-G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3000372"/>
            <a:ext cx="2454275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857224" y="285728"/>
            <a:ext cx="7286676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err="1" smtClean="0"/>
              <a:t>Τιµολόγηση</a:t>
            </a:r>
            <a:r>
              <a:rPr lang="el-GR" sz="2000" b="1" dirty="0" smtClean="0"/>
              <a:t> βάσει χρονικής </a:t>
            </a:r>
            <a:r>
              <a:rPr lang="el-GR" sz="2000" b="1" dirty="0" err="1" smtClean="0"/>
              <a:t>στιγµής</a:t>
            </a:r>
            <a:endParaRPr lang="el-GR" sz="2000" b="1" dirty="0" smtClean="0"/>
          </a:p>
          <a:p>
            <a:endParaRPr lang="el-GR" sz="2000" b="1" dirty="0" smtClean="0"/>
          </a:p>
          <a:p>
            <a:r>
              <a:rPr lang="el-GR" dirty="0" smtClean="0"/>
              <a:t>– Θέση διαφορετικής  </a:t>
            </a:r>
            <a:r>
              <a:rPr lang="el-GR" dirty="0" err="1" smtClean="0"/>
              <a:t>τιµής</a:t>
            </a:r>
            <a:r>
              <a:rPr lang="el-GR" dirty="0" smtClean="0"/>
              <a:t>  σε διαφορετικές</a:t>
            </a:r>
          </a:p>
          <a:p>
            <a:r>
              <a:rPr lang="el-GR" dirty="0" smtClean="0"/>
              <a:t>χρονικές </a:t>
            </a:r>
            <a:r>
              <a:rPr lang="el-GR" dirty="0" err="1" smtClean="0"/>
              <a:t>στιγµές</a:t>
            </a:r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– Ιδιαίτερα σε προϊόντα-υπηρεσίες µε εποχικότητα στη ζήτηση</a:t>
            </a:r>
          </a:p>
          <a:p>
            <a:endParaRPr lang="el-GR" dirty="0" smtClean="0"/>
          </a:p>
          <a:p>
            <a:r>
              <a:rPr lang="el-GR" dirty="0" smtClean="0"/>
              <a:t>– </a:t>
            </a:r>
            <a:r>
              <a:rPr lang="el-GR" dirty="0" err="1" smtClean="0"/>
              <a:t>Παραδείγµατα</a:t>
            </a:r>
            <a:r>
              <a:rPr lang="el-GR" dirty="0" smtClean="0"/>
              <a:t>:</a:t>
            </a:r>
          </a:p>
          <a:p>
            <a:r>
              <a:rPr lang="el-GR" dirty="0" smtClean="0"/>
              <a:t> Ξενοδοχείο πουλά σε διαφορετική </a:t>
            </a:r>
            <a:r>
              <a:rPr lang="el-GR" dirty="0" err="1" smtClean="0"/>
              <a:t>τιµή</a:t>
            </a:r>
            <a:r>
              <a:rPr lang="el-GR" dirty="0" smtClean="0"/>
              <a:t> τη</a:t>
            </a:r>
          </a:p>
          <a:p>
            <a:r>
              <a:rPr lang="el-GR" dirty="0" smtClean="0"/>
              <a:t>διανυκτέρευση σε </a:t>
            </a:r>
            <a:r>
              <a:rPr lang="el-GR" dirty="0" err="1" smtClean="0"/>
              <a:t>συγκεκριµένο</a:t>
            </a:r>
            <a:r>
              <a:rPr lang="el-GR" dirty="0" smtClean="0"/>
              <a:t> </a:t>
            </a:r>
            <a:r>
              <a:rPr lang="el-GR" dirty="0" err="1" smtClean="0"/>
              <a:t>δωµάτιο</a:t>
            </a:r>
            <a:r>
              <a:rPr lang="el-GR" dirty="0" smtClean="0"/>
              <a:t> σε «</a:t>
            </a:r>
            <a:r>
              <a:rPr lang="el-GR" dirty="0" err="1" smtClean="0"/>
              <a:t>χαµηλή</a:t>
            </a:r>
            <a:r>
              <a:rPr lang="el-GR" dirty="0" smtClean="0"/>
              <a:t>», «µ</a:t>
            </a:r>
            <a:r>
              <a:rPr lang="el-GR" dirty="0" err="1" smtClean="0"/>
              <a:t>εσαία</a:t>
            </a:r>
            <a:r>
              <a:rPr lang="el-GR" dirty="0" smtClean="0"/>
              <a:t>» και «υψηλή» τουριστική περίοδο</a:t>
            </a:r>
          </a:p>
          <a:p>
            <a:endParaRPr lang="el-GR" dirty="0" smtClean="0"/>
          </a:p>
          <a:p>
            <a:r>
              <a:rPr lang="el-GR" dirty="0" smtClean="0"/>
              <a:t> Η ίδια αεροπορική εταιρία πουλά το εισιτήριο </a:t>
            </a:r>
            <a:r>
              <a:rPr lang="el-GR" dirty="0" err="1" smtClean="0"/>
              <a:t>συγκεκριµένης</a:t>
            </a:r>
            <a:r>
              <a:rPr lang="el-GR" dirty="0" smtClean="0"/>
              <a:t> </a:t>
            </a:r>
            <a:r>
              <a:rPr lang="el-GR" dirty="0" err="1" smtClean="0"/>
              <a:t>διαδροµής</a:t>
            </a:r>
            <a:r>
              <a:rPr lang="el-GR" dirty="0" smtClean="0"/>
              <a:t> σε διαφορετική </a:t>
            </a:r>
            <a:r>
              <a:rPr lang="el-GR" dirty="0" err="1" smtClean="0"/>
              <a:t>τιµή</a:t>
            </a:r>
            <a:r>
              <a:rPr lang="el-GR" dirty="0" smtClean="0"/>
              <a:t> την</a:t>
            </a:r>
          </a:p>
          <a:p>
            <a:r>
              <a:rPr lang="el-GR" dirty="0" smtClean="0"/>
              <a:t>περίοδο Χριστουγέννων και εκτός αυτής</a:t>
            </a:r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4286256"/>
            <a:ext cx="3295650" cy="219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57166"/>
            <a:ext cx="7858180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Διανομή…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l-GR" dirty="0" smtClean="0"/>
              <a:t>Τα αγαθά είναι απαραίτητο να φθάνουν στους καταναλωτές: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 τη στιγμή που επιθυμούν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 σύμφωνα με τα χαρακτηριστικά που επιθυμούν</a:t>
            </a:r>
          </a:p>
          <a:p>
            <a:pPr marL="514350" indent="-514350">
              <a:buFont typeface="+mj-lt"/>
              <a:buAutoNum type="arabicPeriod"/>
            </a:pPr>
            <a:r>
              <a:rPr lang="el-GR" dirty="0" smtClean="0"/>
              <a:t> στις απαραίτητες ποσότητες και ποιότητες. </a:t>
            </a:r>
          </a:p>
          <a:p>
            <a:r>
              <a:rPr lang="el-GR" dirty="0" smtClean="0"/>
              <a:t>Είναι απαραίτητο να  διατηρούνται στην αποθήκη αποθέματα σε ορισμένες ποσότητες. </a:t>
            </a:r>
          </a:p>
          <a:p>
            <a:r>
              <a:rPr lang="el-GR" dirty="0" smtClean="0"/>
              <a:t>Η διανομή περιλαμβάνει τις δραστηριότητες που είναι απαραίτητες ώστε να μεταφερθεί το προϊόν από τον παραγωγό (π.χ. την βιομηχανία) στον τελικό καταναλωτή</a:t>
            </a:r>
          </a:p>
          <a:p>
            <a:r>
              <a:rPr lang="el-GR" dirty="0" smtClean="0"/>
              <a:t>Η επιλογή των κατάλληλων καναλιών διανομής μπορεί να επιβάλει ένα προϊόν στην αγορά ή να προκαλέσει την αποτυχία του. </a:t>
            </a:r>
            <a:endParaRPr lang="el-G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14290"/>
            <a:ext cx="7358114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77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3314"/>
            <a:ext cx="9143999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/>
              <a:t>Μίγμα Μάρκετινγκ  (</a:t>
            </a:r>
            <a:r>
              <a:rPr lang="el-GR" b="1" dirty="0" err="1"/>
              <a:t>Marketing</a:t>
            </a:r>
            <a:r>
              <a:rPr lang="el-GR" b="1" dirty="0"/>
              <a:t> Mix) ή 4</a:t>
            </a:r>
            <a:r>
              <a:rPr lang="en-US" b="1" dirty="0"/>
              <a:t>P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el-GR" sz="2600" dirty="0"/>
              <a:t>να φτιάξουμε το κατάλληλο αγαθό </a:t>
            </a:r>
            <a:r>
              <a:rPr lang="el-GR" sz="2600" b="1" dirty="0"/>
              <a:t>(Προϊόν-</a:t>
            </a:r>
            <a:r>
              <a:rPr lang="en-US" sz="2600" b="1" dirty="0"/>
              <a:t>Product</a:t>
            </a:r>
            <a:r>
              <a:rPr lang="el-GR" sz="2600" b="1" dirty="0"/>
              <a:t>)</a:t>
            </a:r>
            <a:endParaRPr lang="el-GR" sz="2600" dirty="0"/>
          </a:p>
          <a:p>
            <a:pPr lvl="0"/>
            <a:r>
              <a:rPr lang="el-GR" sz="2600" dirty="0"/>
              <a:t>να του δώσουμε τη σωστή τιμή </a:t>
            </a:r>
            <a:r>
              <a:rPr lang="el-GR" sz="2600" b="1" dirty="0"/>
              <a:t>(Τιμή-</a:t>
            </a:r>
            <a:r>
              <a:rPr lang="en-US" sz="2600" b="1" dirty="0"/>
              <a:t>Price</a:t>
            </a:r>
            <a:r>
              <a:rPr lang="el-GR" sz="2600" b="1" dirty="0" smtClean="0"/>
              <a:t>)</a:t>
            </a:r>
          </a:p>
          <a:p>
            <a:r>
              <a:rPr lang="el-GR" dirty="0" smtClean="0"/>
              <a:t>να φροντίσουμε να βρίσκεται εκεί που ο πελάτης  περιμένει να το βρει </a:t>
            </a:r>
            <a:r>
              <a:rPr lang="el-GR" b="1" dirty="0" smtClean="0"/>
              <a:t>(Διανομή-</a:t>
            </a:r>
            <a:r>
              <a:rPr lang="en-US" b="1" dirty="0" smtClean="0"/>
              <a:t>Place</a:t>
            </a:r>
            <a:r>
              <a:rPr lang="el-GR" b="1" dirty="0" smtClean="0"/>
              <a:t>)</a:t>
            </a:r>
            <a:endParaRPr lang="el-GR" sz="2600" dirty="0"/>
          </a:p>
          <a:p>
            <a:pPr lvl="0"/>
            <a:r>
              <a:rPr lang="el-GR" sz="2600" dirty="0"/>
              <a:t>να το προωθήσουμε, για να δείξουμε στον κόσμο που το χρειάζεται ότι μπορεί να ικανοποιήσει την ανάγκη του </a:t>
            </a:r>
            <a:r>
              <a:rPr lang="el-GR" sz="2600" b="1" dirty="0"/>
              <a:t>(Προώθηση-</a:t>
            </a:r>
            <a:r>
              <a:rPr lang="en-US" sz="2600" b="1" dirty="0"/>
              <a:t>Promotion</a:t>
            </a:r>
            <a:r>
              <a:rPr lang="el-GR" sz="2600" b="1" dirty="0"/>
              <a:t>)</a:t>
            </a:r>
            <a:endParaRPr lang="el-GR" sz="2600" dirty="0"/>
          </a:p>
          <a:p>
            <a:pPr>
              <a:buNone/>
            </a:pPr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5072074"/>
            <a:ext cx="4905375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5" y="214290"/>
            <a:ext cx="500066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" y="3857628"/>
            <a:ext cx="490538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- TextBox"/>
          <p:cNvSpPr txBox="1"/>
          <p:nvPr/>
        </p:nvSpPr>
        <p:spPr>
          <a:xfrm>
            <a:off x="6715140" y="1000108"/>
            <a:ext cx="171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i="1" u="sng" dirty="0" smtClean="0"/>
              <a:t>ΕΚΘΕΣΕΙΣ</a:t>
            </a:r>
            <a:endParaRPr lang="el-GR" sz="2400" b="1" i="1" u="sng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93222">
            <a:off x="5777828" y="3363449"/>
            <a:ext cx="293042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Ορθογώνιο"/>
          <p:cNvSpPr/>
          <p:nvPr/>
        </p:nvSpPr>
        <p:spPr>
          <a:xfrm>
            <a:off x="357158" y="3214686"/>
            <a:ext cx="3214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i="1" dirty="0" smtClean="0"/>
              <a:t>εξωστρέφεια</a:t>
            </a:r>
            <a:endParaRPr lang="el-GR" dirty="0"/>
          </a:p>
        </p:txBody>
      </p:sp>
      <p:sp>
        <p:nvSpPr>
          <p:cNvPr id="4" name="3 - Ορθογώνιο"/>
          <p:cNvSpPr/>
          <p:nvPr/>
        </p:nvSpPr>
        <p:spPr>
          <a:xfrm>
            <a:off x="357158" y="3786190"/>
            <a:ext cx="3070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σε κάνει </a:t>
            </a:r>
            <a:r>
              <a:rPr lang="el-GR" b="1" dirty="0" smtClean="0"/>
              <a:t>γνωστό σε τρίτους</a:t>
            </a:r>
            <a:endParaRPr lang="el-GR" dirty="0"/>
          </a:p>
        </p:txBody>
      </p:sp>
      <p:sp>
        <p:nvSpPr>
          <p:cNvPr id="5" name="4 - Ορθογώνιο"/>
          <p:cNvSpPr/>
          <p:nvPr/>
        </p:nvSpPr>
        <p:spPr>
          <a:xfrm>
            <a:off x="357158" y="442913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 smtClean="0"/>
              <a:t>να </a:t>
            </a:r>
            <a:r>
              <a:rPr lang="el-GR" b="1" dirty="0" smtClean="0"/>
              <a:t>προβληθεί </a:t>
            </a:r>
            <a:r>
              <a:rPr lang="el-GR" dirty="0" smtClean="0"/>
              <a:t>η επιχείρηση προς τα </a:t>
            </a:r>
            <a:r>
              <a:rPr lang="el-GR" b="1" dirty="0" smtClean="0"/>
              <a:t>έξω ευρέως </a:t>
            </a:r>
          </a:p>
          <a:p>
            <a:endParaRPr lang="el-GR" dirty="0" smtClean="0"/>
          </a:p>
          <a:p>
            <a:r>
              <a:rPr lang="el-GR" dirty="0" smtClean="0"/>
              <a:t> να δημιουργήσει μια </a:t>
            </a:r>
            <a:r>
              <a:rPr lang="el-GR" b="1" dirty="0" smtClean="0"/>
              <a:t>θετική εικόνα </a:t>
            </a:r>
            <a:r>
              <a:rPr lang="el-GR" dirty="0" smtClean="0"/>
              <a:t>προς αυτή</a:t>
            </a:r>
            <a:endParaRPr lang="el-GR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12895">
            <a:off x="2390110" y="514586"/>
            <a:ext cx="3128393" cy="203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142852"/>
            <a:ext cx="530383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857628"/>
            <a:ext cx="3902075" cy="280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4137025"/>
            <a:ext cx="3513137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2500306"/>
            <a:ext cx="2714644" cy="149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357562"/>
            <a:ext cx="4898411" cy="3276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4714" y="142852"/>
            <a:ext cx="5196441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786058"/>
            <a:ext cx="5738813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- TextBox"/>
          <p:cNvSpPr txBox="1"/>
          <p:nvPr/>
        </p:nvSpPr>
        <p:spPr>
          <a:xfrm>
            <a:off x="4143372" y="857232"/>
            <a:ext cx="4286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i="1" u="sng" dirty="0" smtClean="0"/>
              <a:t>Ηλεκτρονική επικοινωνία</a:t>
            </a:r>
            <a:endParaRPr lang="el-GR" sz="2400" b="1" i="1" u="sng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 smtClean="0"/>
              <a:t>Marketing</a:t>
            </a:r>
            <a:r>
              <a:rPr lang="el-GR" b="1" dirty="0" smtClean="0"/>
              <a:t> Mix ή 4</a:t>
            </a:r>
            <a:r>
              <a:rPr lang="en-US" b="1" dirty="0" smtClean="0"/>
              <a:t>P</a:t>
            </a:r>
            <a:endParaRPr lang="el-G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54227" y="1447800"/>
            <a:ext cx="529274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3071802" y="571480"/>
            <a:ext cx="2928958" cy="1785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dirty="0" smtClean="0"/>
              <a:t>Προϊόν</a:t>
            </a:r>
            <a:endParaRPr lang="el-GR" sz="4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31781">
            <a:off x="500034" y="3429000"/>
            <a:ext cx="2550409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3571877"/>
            <a:ext cx="4657463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00042"/>
            <a:ext cx="764386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i="1" u="sng" dirty="0" smtClean="0"/>
              <a:t>Συσκευασία</a:t>
            </a:r>
            <a:endParaRPr lang="el-GR" i="1" u="sng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42844" y="1600200"/>
            <a:ext cx="9001156" cy="4525963"/>
          </a:xfrm>
        </p:spPr>
        <p:txBody>
          <a:bodyPr/>
          <a:lstStyle/>
          <a:p>
            <a:pPr>
              <a:buNone/>
            </a:pPr>
            <a:r>
              <a:rPr lang="el-GR" dirty="0" smtClean="0"/>
              <a:t>    </a:t>
            </a:r>
            <a:r>
              <a:rPr lang="el-GR" sz="2000" dirty="0" smtClean="0"/>
              <a:t>Η συσκευασία ενός προϊόντος σίγουρα αποτελεί ένα από τα κρισιμότερα σημεία της στρατηγικής </a:t>
            </a:r>
            <a:r>
              <a:rPr lang="el-GR" sz="2000" dirty="0" err="1" smtClean="0"/>
              <a:t>marketing</a:t>
            </a:r>
            <a:r>
              <a:rPr lang="el-GR" sz="2000" dirty="0" smtClean="0"/>
              <a:t>. Είναι το πρώτο στοιχείο με το οποίο θα έρθει σε επαφή ο υποψήφιος καταναλωτής και οπτικά, θα κρίνει αν θα μπει σε μια διαδικασία να το ψάξει περισσότερο ή όχι. </a:t>
            </a:r>
            <a:endParaRPr lang="el-GR" sz="2000" dirty="0"/>
          </a:p>
        </p:txBody>
      </p:sp>
      <p:sp>
        <p:nvSpPr>
          <p:cNvPr id="4" name="3 - Ορθογώνιο"/>
          <p:cNvSpPr/>
          <p:nvPr/>
        </p:nvSpPr>
        <p:spPr>
          <a:xfrm>
            <a:off x="500034" y="3286124"/>
            <a:ext cx="83582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/>
              <a:t>Η συσκευασία είναι η </a:t>
            </a:r>
            <a:r>
              <a:rPr lang="el-GR" sz="2000" dirty="0" smtClean="0">
                <a:solidFill>
                  <a:srgbClr val="FF0000"/>
                </a:solidFill>
              </a:rPr>
              <a:t>εμφάνιση </a:t>
            </a:r>
            <a:r>
              <a:rPr lang="el-GR" sz="2000" dirty="0" smtClean="0"/>
              <a:t>του προϊόντος! Είναι ο </a:t>
            </a:r>
            <a:r>
              <a:rPr lang="el-GR" sz="2000" dirty="0" smtClean="0">
                <a:solidFill>
                  <a:srgbClr val="FF0000"/>
                </a:solidFill>
              </a:rPr>
              <a:t>καθρέπτης</a:t>
            </a:r>
            <a:r>
              <a:rPr lang="el-GR" sz="2000" dirty="0" smtClean="0"/>
              <a:t> από το προϊόν! Η </a:t>
            </a:r>
            <a:r>
              <a:rPr lang="el-GR" sz="2000" dirty="0" smtClean="0">
                <a:solidFill>
                  <a:srgbClr val="FF0000"/>
                </a:solidFill>
              </a:rPr>
              <a:t>πρώτη γνωριμία </a:t>
            </a:r>
            <a:r>
              <a:rPr lang="el-GR" sz="2000" dirty="0" smtClean="0"/>
              <a:t>που θα πρέπει να κερδίσει τις εντυπώσεις!</a:t>
            </a:r>
            <a:endParaRPr lang="el-GR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4572008"/>
            <a:ext cx="2552700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Παράδειγμα</a:t>
            </a:r>
            <a:endParaRPr lang="el-G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28794" y="1500175"/>
            <a:ext cx="592935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Πρωτότυπες συσκευασίες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614354"/>
          </a:xfrm>
        </p:spPr>
        <p:txBody>
          <a:bodyPr/>
          <a:lstStyle/>
          <a:p>
            <a:pPr>
              <a:buNone/>
            </a:pPr>
            <a:r>
              <a:rPr lang="el-GR" b="1" dirty="0" smtClean="0"/>
              <a:t>Ακόμα απορείς τι γεύση έχει ο χυμός;</a:t>
            </a:r>
          </a:p>
          <a:p>
            <a:pPr>
              <a:buNone/>
            </a:pPr>
            <a:endParaRPr lang="el-GR" b="1" dirty="0" smtClean="0"/>
          </a:p>
          <a:p>
            <a:pPr>
              <a:buNone/>
            </a:pPr>
            <a:endParaRPr lang="el-GR" b="1" dirty="0" smtClean="0"/>
          </a:p>
          <a:p>
            <a:pPr>
              <a:buNone/>
            </a:pPr>
            <a:endParaRPr lang="el-GR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2357430"/>
            <a:ext cx="5572163" cy="392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Δικαιοσύνη">
  <a:themeElements>
    <a:clrScheme name="Δικαιοσύνη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Δικαιοσύνη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Δικαιοσύνη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1187</TotalTime>
  <Words>1015</Words>
  <Application>Microsoft Office PowerPoint</Application>
  <PresentationFormat>Προβολή στην οθόνη (4:3)</PresentationFormat>
  <Paragraphs>134</Paragraphs>
  <Slides>34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34</vt:i4>
      </vt:variant>
    </vt:vector>
  </HeadingPairs>
  <TitlesOfParts>
    <vt:vector size="35" baseType="lpstr">
      <vt:lpstr>Δικαιοσύνη</vt:lpstr>
      <vt:lpstr>Marketing</vt:lpstr>
      <vt:lpstr>Για να μπορέσει να επιτύχει αυτόν τον βασικό σκοπό, πρέπει:</vt:lpstr>
      <vt:lpstr>Μίγμα Μάρκετινγκ  (Marketing Mix) ή 4P</vt:lpstr>
      <vt:lpstr>Marketing Mix ή 4P</vt:lpstr>
      <vt:lpstr>Διαφάνεια 5</vt:lpstr>
      <vt:lpstr>Διαφάνεια 6</vt:lpstr>
      <vt:lpstr>Συσκευασία</vt:lpstr>
      <vt:lpstr>Παράδειγμα</vt:lpstr>
      <vt:lpstr>Πρωτότυπες συσκευασίες</vt:lpstr>
      <vt:lpstr>Πρωτότυπες συσκευασίες</vt:lpstr>
      <vt:lpstr>         Εσύ έχεις γκαρνταρόμπα… τσαγιών; </vt:lpstr>
      <vt:lpstr>   Αν δεν ξέρεις να ψήσεις 1 αυγό, άλλαξε τουλάχιστον τη λάμπα!</vt:lpstr>
      <vt:lpstr>Δώσε κι σε εμένα ένα παγωτ… εεε σαπούνι!;</vt:lpstr>
      <vt:lpstr>Συσκευασία</vt:lpstr>
      <vt:lpstr>Διαφάνεια 15</vt:lpstr>
      <vt:lpstr>Πως ένα λογότυπο μπορεί να καθιερώσει την επιτυχία μιας εταιρείας;</vt:lpstr>
      <vt:lpstr>      Η ψυχολογία των χρωμάτων στο Marketing</vt:lpstr>
      <vt:lpstr>Παράδειγμα 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Διανομή…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Marketing</dc:title>
  <dc:creator>Maria Stamatiou</dc:creator>
  <cp:lastModifiedBy>Maria Stamatiou</cp:lastModifiedBy>
  <cp:revision>76</cp:revision>
  <dcterms:created xsi:type="dcterms:W3CDTF">2023-01-29T15:49:01Z</dcterms:created>
  <dcterms:modified xsi:type="dcterms:W3CDTF">2024-02-14T20:44:37Z</dcterms:modified>
</cp:coreProperties>
</file>