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A6081-D3D6-437D-8B24-A3510050735A}" type="doc">
      <dgm:prSet loTypeId="urn:microsoft.com/office/officeart/2005/8/layout/hProcess9" loCatId="process" qsTypeId="urn:microsoft.com/office/officeart/2005/8/quickstyle/simple1" qsCatId="simple" csTypeId="urn:microsoft.com/office/officeart/2005/8/colors/accent1_2" csCatId="accent1" phldr="1"/>
      <dgm:spPr/>
    </dgm:pt>
    <dgm:pt modelId="{025F134D-5600-4443-8542-7BCE10765383}">
      <dgm:prSet phldrT="[Κείμενο]"/>
      <dgm:spPr/>
      <dgm:t>
        <a:bodyPr/>
        <a:lstStyle/>
        <a:p>
          <a:r>
            <a:rPr lang="el-GR" dirty="0" smtClean="0"/>
            <a:t>Μεταβολή επενδύσεων</a:t>
          </a:r>
          <a:endParaRPr lang="el-GR" dirty="0"/>
        </a:p>
      </dgm:t>
    </dgm:pt>
    <dgm:pt modelId="{5D6AE77D-B67B-48ED-8E41-AB06D6A6DECD}" type="parTrans" cxnId="{4BDC698B-F36A-45D0-9E3C-7D6CC011ED6D}">
      <dgm:prSet/>
      <dgm:spPr/>
      <dgm:t>
        <a:bodyPr/>
        <a:lstStyle/>
        <a:p>
          <a:endParaRPr lang="el-GR"/>
        </a:p>
      </dgm:t>
    </dgm:pt>
    <dgm:pt modelId="{474F2DCD-CB0E-4F73-BF11-9C48549B72AA}" type="sibTrans" cxnId="{4BDC698B-F36A-45D0-9E3C-7D6CC011ED6D}">
      <dgm:prSet/>
      <dgm:spPr/>
      <dgm:t>
        <a:bodyPr/>
        <a:lstStyle/>
        <a:p>
          <a:endParaRPr lang="el-GR"/>
        </a:p>
      </dgm:t>
    </dgm:pt>
    <dgm:pt modelId="{AD95CA00-7354-4807-A485-83DE8A3C320B}">
      <dgm:prSet phldrT="[Κείμενο]"/>
      <dgm:spPr/>
      <dgm:t>
        <a:bodyPr/>
        <a:lstStyle/>
        <a:p>
          <a:r>
            <a:rPr lang="el-GR" dirty="0" smtClean="0"/>
            <a:t>Μεταβολή κεφαλαίου</a:t>
          </a:r>
          <a:endParaRPr lang="el-GR" dirty="0"/>
        </a:p>
      </dgm:t>
    </dgm:pt>
    <dgm:pt modelId="{FFC5E610-69F3-47E7-90E4-FB22913844BA}" type="parTrans" cxnId="{1C17F7D3-0B60-42B6-AA09-2838D1AC3437}">
      <dgm:prSet/>
      <dgm:spPr/>
      <dgm:t>
        <a:bodyPr/>
        <a:lstStyle/>
        <a:p>
          <a:endParaRPr lang="el-GR"/>
        </a:p>
      </dgm:t>
    </dgm:pt>
    <dgm:pt modelId="{CFA46079-D810-47BD-A06B-014FC0E2EFF2}" type="sibTrans" cxnId="{1C17F7D3-0B60-42B6-AA09-2838D1AC3437}">
      <dgm:prSet/>
      <dgm:spPr/>
      <dgm:t>
        <a:bodyPr/>
        <a:lstStyle/>
        <a:p>
          <a:endParaRPr lang="el-GR"/>
        </a:p>
      </dgm:t>
    </dgm:pt>
    <dgm:pt modelId="{EDB4DCA4-84FC-4CBC-8331-26E42F7E6D39}">
      <dgm:prSet phldrT="[Κείμενο]"/>
      <dgm:spPr/>
      <dgm:t>
        <a:bodyPr/>
        <a:lstStyle/>
        <a:p>
          <a:r>
            <a:rPr lang="el-GR" dirty="0" smtClean="0"/>
            <a:t>Μεταβολή ρυθμού ανάπτυξης</a:t>
          </a:r>
          <a:endParaRPr lang="el-GR" dirty="0"/>
        </a:p>
      </dgm:t>
    </dgm:pt>
    <dgm:pt modelId="{604D1DD5-98E5-419B-A597-765BB4F02C20}" type="parTrans" cxnId="{0DBE36D4-A30C-4E9D-8BDE-F68818451B08}">
      <dgm:prSet/>
      <dgm:spPr/>
      <dgm:t>
        <a:bodyPr/>
        <a:lstStyle/>
        <a:p>
          <a:endParaRPr lang="el-GR"/>
        </a:p>
      </dgm:t>
    </dgm:pt>
    <dgm:pt modelId="{510A10E5-FFB1-43F2-B138-25E247FEC399}" type="sibTrans" cxnId="{0DBE36D4-A30C-4E9D-8BDE-F68818451B08}">
      <dgm:prSet/>
      <dgm:spPr/>
      <dgm:t>
        <a:bodyPr/>
        <a:lstStyle/>
        <a:p>
          <a:endParaRPr lang="el-GR"/>
        </a:p>
      </dgm:t>
    </dgm:pt>
    <dgm:pt modelId="{C7DE2675-4752-464C-B4EF-166AA7D6DFD2}" type="pres">
      <dgm:prSet presAssocID="{6D6A6081-D3D6-437D-8B24-A3510050735A}" presName="CompostProcess" presStyleCnt="0">
        <dgm:presLayoutVars>
          <dgm:dir/>
          <dgm:resizeHandles val="exact"/>
        </dgm:presLayoutVars>
      </dgm:prSet>
      <dgm:spPr/>
    </dgm:pt>
    <dgm:pt modelId="{C41AD09D-82EE-4B84-8B0A-85F32209B323}" type="pres">
      <dgm:prSet presAssocID="{6D6A6081-D3D6-437D-8B24-A3510050735A}" presName="arrow" presStyleLbl="bgShp" presStyleIdx="0" presStyleCnt="1"/>
      <dgm:spPr/>
    </dgm:pt>
    <dgm:pt modelId="{EBE10316-6F07-48E9-A1A2-B338F1CD2E19}" type="pres">
      <dgm:prSet presAssocID="{6D6A6081-D3D6-437D-8B24-A3510050735A}" presName="linearProcess" presStyleCnt="0"/>
      <dgm:spPr/>
    </dgm:pt>
    <dgm:pt modelId="{788050AE-C70C-446E-B274-5955B52F27F0}" type="pres">
      <dgm:prSet presAssocID="{025F134D-5600-4443-8542-7BCE10765383}" presName="textNode" presStyleLbl="node1" presStyleIdx="0" presStyleCnt="3">
        <dgm:presLayoutVars>
          <dgm:bulletEnabled val="1"/>
        </dgm:presLayoutVars>
      </dgm:prSet>
      <dgm:spPr/>
      <dgm:t>
        <a:bodyPr/>
        <a:lstStyle/>
        <a:p>
          <a:endParaRPr lang="el-GR"/>
        </a:p>
      </dgm:t>
    </dgm:pt>
    <dgm:pt modelId="{711C69C2-3CF7-4F20-BFCB-F9AB3EBC3476}" type="pres">
      <dgm:prSet presAssocID="{474F2DCD-CB0E-4F73-BF11-9C48549B72AA}" presName="sibTrans" presStyleCnt="0"/>
      <dgm:spPr/>
    </dgm:pt>
    <dgm:pt modelId="{9F4D8F36-6447-416E-BEDB-FE637852AC51}" type="pres">
      <dgm:prSet presAssocID="{AD95CA00-7354-4807-A485-83DE8A3C320B}" presName="textNode" presStyleLbl="node1" presStyleIdx="1" presStyleCnt="3">
        <dgm:presLayoutVars>
          <dgm:bulletEnabled val="1"/>
        </dgm:presLayoutVars>
      </dgm:prSet>
      <dgm:spPr/>
      <dgm:t>
        <a:bodyPr/>
        <a:lstStyle/>
        <a:p>
          <a:endParaRPr lang="el-GR"/>
        </a:p>
      </dgm:t>
    </dgm:pt>
    <dgm:pt modelId="{8960BE7B-0D28-4503-87CB-B4E4ED9FD20E}" type="pres">
      <dgm:prSet presAssocID="{CFA46079-D810-47BD-A06B-014FC0E2EFF2}" presName="sibTrans" presStyleCnt="0"/>
      <dgm:spPr/>
    </dgm:pt>
    <dgm:pt modelId="{FF5D61E4-D9EA-4190-A877-8ACD49EFCBFA}" type="pres">
      <dgm:prSet presAssocID="{EDB4DCA4-84FC-4CBC-8331-26E42F7E6D39}" presName="textNode" presStyleLbl="node1" presStyleIdx="2" presStyleCnt="3">
        <dgm:presLayoutVars>
          <dgm:bulletEnabled val="1"/>
        </dgm:presLayoutVars>
      </dgm:prSet>
      <dgm:spPr/>
      <dgm:t>
        <a:bodyPr/>
        <a:lstStyle/>
        <a:p>
          <a:endParaRPr lang="el-GR"/>
        </a:p>
      </dgm:t>
    </dgm:pt>
  </dgm:ptLst>
  <dgm:cxnLst>
    <dgm:cxn modelId="{1C17F7D3-0B60-42B6-AA09-2838D1AC3437}" srcId="{6D6A6081-D3D6-437D-8B24-A3510050735A}" destId="{AD95CA00-7354-4807-A485-83DE8A3C320B}" srcOrd="1" destOrd="0" parTransId="{FFC5E610-69F3-47E7-90E4-FB22913844BA}" sibTransId="{CFA46079-D810-47BD-A06B-014FC0E2EFF2}"/>
    <dgm:cxn modelId="{7A2B6111-56EC-40FD-B297-8D0DD305602E}" type="presOf" srcId="{6D6A6081-D3D6-437D-8B24-A3510050735A}" destId="{C7DE2675-4752-464C-B4EF-166AA7D6DFD2}" srcOrd="0" destOrd="0" presId="urn:microsoft.com/office/officeart/2005/8/layout/hProcess9"/>
    <dgm:cxn modelId="{53FA14F4-6DDB-47EC-ACA3-56F692CBD829}" type="presOf" srcId="{025F134D-5600-4443-8542-7BCE10765383}" destId="{788050AE-C70C-446E-B274-5955B52F27F0}" srcOrd="0" destOrd="0" presId="urn:microsoft.com/office/officeart/2005/8/layout/hProcess9"/>
    <dgm:cxn modelId="{66957CDB-373D-488C-A199-ACC90E86C534}" type="presOf" srcId="{AD95CA00-7354-4807-A485-83DE8A3C320B}" destId="{9F4D8F36-6447-416E-BEDB-FE637852AC51}" srcOrd="0" destOrd="0" presId="urn:microsoft.com/office/officeart/2005/8/layout/hProcess9"/>
    <dgm:cxn modelId="{976FF9C5-DBCA-4C2C-B4B7-91D2BE0BFC3A}" type="presOf" srcId="{EDB4DCA4-84FC-4CBC-8331-26E42F7E6D39}" destId="{FF5D61E4-D9EA-4190-A877-8ACD49EFCBFA}" srcOrd="0" destOrd="0" presId="urn:microsoft.com/office/officeart/2005/8/layout/hProcess9"/>
    <dgm:cxn modelId="{0DBE36D4-A30C-4E9D-8BDE-F68818451B08}" srcId="{6D6A6081-D3D6-437D-8B24-A3510050735A}" destId="{EDB4DCA4-84FC-4CBC-8331-26E42F7E6D39}" srcOrd="2" destOrd="0" parTransId="{604D1DD5-98E5-419B-A597-765BB4F02C20}" sibTransId="{510A10E5-FFB1-43F2-B138-25E247FEC399}"/>
    <dgm:cxn modelId="{4BDC698B-F36A-45D0-9E3C-7D6CC011ED6D}" srcId="{6D6A6081-D3D6-437D-8B24-A3510050735A}" destId="{025F134D-5600-4443-8542-7BCE10765383}" srcOrd="0" destOrd="0" parTransId="{5D6AE77D-B67B-48ED-8E41-AB06D6A6DECD}" sibTransId="{474F2DCD-CB0E-4F73-BF11-9C48549B72AA}"/>
    <dgm:cxn modelId="{4A6AA4D4-73AF-4DFB-96F6-948867ED338C}" type="presParOf" srcId="{C7DE2675-4752-464C-B4EF-166AA7D6DFD2}" destId="{C41AD09D-82EE-4B84-8B0A-85F32209B323}" srcOrd="0" destOrd="0" presId="urn:microsoft.com/office/officeart/2005/8/layout/hProcess9"/>
    <dgm:cxn modelId="{EC67ED18-A6E3-4E27-BE93-D2CDE8935FCB}" type="presParOf" srcId="{C7DE2675-4752-464C-B4EF-166AA7D6DFD2}" destId="{EBE10316-6F07-48E9-A1A2-B338F1CD2E19}" srcOrd="1" destOrd="0" presId="urn:microsoft.com/office/officeart/2005/8/layout/hProcess9"/>
    <dgm:cxn modelId="{18C4E25B-F579-4DBA-8FF5-7179681744AF}" type="presParOf" srcId="{EBE10316-6F07-48E9-A1A2-B338F1CD2E19}" destId="{788050AE-C70C-446E-B274-5955B52F27F0}" srcOrd="0" destOrd="0" presId="urn:microsoft.com/office/officeart/2005/8/layout/hProcess9"/>
    <dgm:cxn modelId="{BA99A72C-AB10-4729-8A90-B3F21F435046}" type="presParOf" srcId="{EBE10316-6F07-48E9-A1A2-B338F1CD2E19}" destId="{711C69C2-3CF7-4F20-BFCB-F9AB3EBC3476}" srcOrd="1" destOrd="0" presId="urn:microsoft.com/office/officeart/2005/8/layout/hProcess9"/>
    <dgm:cxn modelId="{C4E260C8-6A84-42E4-83E3-C3AFA7B01D04}" type="presParOf" srcId="{EBE10316-6F07-48E9-A1A2-B338F1CD2E19}" destId="{9F4D8F36-6447-416E-BEDB-FE637852AC51}" srcOrd="2" destOrd="0" presId="urn:microsoft.com/office/officeart/2005/8/layout/hProcess9"/>
    <dgm:cxn modelId="{B3D015F6-8BA0-4FCF-9BFA-6ECEB35345F3}" type="presParOf" srcId="{EBE10316-6F07-48E9-A1A2-B338F1CD2E19}" destId="{8960BE7B-0D28-4503-87CB-B4E4ED9FD20E}" srcOrd="3" destOrd="0" presId="urn:microsoft.com/office/officeart/2005/8/layout/hProcess9"/>
    <dgm:cxn modelId="{7BDBB923-CE72-414D-B1E8-EC200A486387}" type="presParOf" srcId="{EBE10316-6F07-48E9-A1A2-B338F1CD2E19}" destId="{FF5D61E4-D9EA-4190-A877-8ACD49EFCBF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1AD09D-82EE-4B84-8B0A-85F32209B323}">
      <dsp:nvSpPr>
        <dsp:cNvPr id="0" name=""/>
        <dsp:cNvSpPr/>
      </dsp:nvSpPr>
      <dsp:spPr>
        <a:xfrm>
          <a:off x="457199" y="0"/>
          <a:ext cx="5181600" cy="25638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050AE-C70C-446E-B274-5955B52F27F0}">
      <dsp:nvSpPr>
        <dsp:cNvPr id="0" name=""/>
        <dsp:cNvSpPr/>
      </dsp:nvSpPr>
      <dsp:spPr>
        <a:xfrm>
          <a:off x="206573" y="769140"/>
          <a:ext cx="1828800" cy="102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Μεταβολή επενδύσεων</a:t>
          </a:r>
          <a:endParaRPr lang="el-GR" sz="1900" kern="1200" dirty="0"/>
        </a:p>
      </dsp:txBody>
      <dsp:txXfrm>
        <a:off x="206573" y="769140"/>
        <a:ext cx="1828800" cy="1025520"/>
      </dsp:txXfrm>
    </dsp:sp>
    <dsp:sp modelId="{9F4D8F36-6447-416E-BEDB-FE637852AC51}">
      <dsp:nvSpPr>
        <dsp:cNvPr id="0" name=""/>
        <dsp:cNvSpPr/>
      </dsp:nvSpPr>
      <dsp:spPr>
        <a:xfrm>
          <a:off x="2133600" y="769140"/>
          <a:ext cx="1828800" cy="102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Μεταβολή κεφαλαίου</a:t>
          </a:r>
          <a:endParaRPr lang="el-GR" sz="1900" kern="1200" dirty="0"/>
        </a:p>
      </dsp:txBody>
      <dsp:txXfrm>
        <a:off x="2133600" y="769140"/>
        <a:ext cx="1828800" cy="1025520"/>
      </dsp:txXfrm>
    </dsp:sp>
    <dsp:sp modelId="{FF5D61E4-D9EA-4190-A877-8ACD49EFCBFA}">
      <dsp:nvSpPr>
        <dsp:cNvPr id="0" name=""/>
        <dsp:cNvSpPr/>
      </dsp:nvSpPr>
      <dsp:spPr>
        <a:xfrm>
          <a:off x="4060626" y="769140"/>
          <a:ext cx="1828800" cy="102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Μεταβολή ρυθμού ανάπτυξης</a:t>
          </a:r>
          <a:endParaRPr lang="el-GR" sz="1900" kern="1200" dirty="0"/>
        </a:p>
      </dsp:txBody>
      <dsp:txXfrm>
        <a:off x="4060626" y="769140"/>
        <a:ext cx="1828800" cy="10255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88AC4A90-0CCC-4D3E-9429-5B7D58331E77}"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88AC4A90-0CCC-4D3E-9429-5B7D58331E7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AC4A90-0CCC-4D3E-9429-5B7D58331E77}"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17D70AC-11D3-4C88-AE36-7CE353BDD8D4}" type="datetimeFigureOut">
              <a:rPr lang="el-GR" smtClean="0"/>
              <a:pPr/>
              <a:t>18/3/2024</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88AC4A90-0CCC-4D3E-9429-5B7D58331E77}"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17D70AC-11D3-4C88-AE36-7CE353BDD8D4}" type="datetimeFigureOut">
              <a:rPr lang="el-GR" smtClean="0"/>
              <a:pPr/>
              <a:t>18/3/2024</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AC4A90-0CCC-4D3E-9429-5B7D58331E7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ΚΕΦΑΛΑΙΟ 10</a:t>
            </a:r>
            <a:r>
              <a:rPr lang="el-GR" baseline="30000" dirty="0" smtClean="0"/>
              <a:t>ο</a:t>
            </a:r>
            <a:r>
              <a:rPr lang="el-GR" dirty="0" smtClean="0"/>
              <a:t> </a:t>
            </a:r>
            <a:endParaRPr lang="el-GR" dirty="0"/>
          </a:p>
        </p:txBody>
      </p:sp>
      <p:sp>
        <p:nvSpPr>
          <p:cNvPr id="2" name="1 - Τίτλος"/>
          <p:cNvSpPr>
            <a:spLocks noGrp="1"/>
          </p:cNvSpPr>
          <p:nvPr>
            <p:ph type="ctrTitle"/>
          </p:nvPr>
        </p:nvSpPr>
        <p:spPr/>
        <p:txBody>
          <a:bodyPr/>
          <a:lstStyle/>
          <a:p>
            <a:r>
              <a:rPr lang="el-GR" dirty="0" smtClean="0"/>
              <a:t>ΔΗΜΟΣΙΑ ΟΙΚΟΝΟΜΙΚΑ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Τα Δημόσια Αγαθά</a:t>
            </a:r>
            <a:endParaRPr lang="el-GR" dirty="0"/>
          </a:p>
        </p:txBody>
      </p:sp>
      <p:sp>
        <p:nvSpPr>
          <p:cNvPr id="3" name="2 - Θέση περιεχομένου"/>
          <p:cNvSpPr>
            <a:spLocks noGrp="1"/>
          </p:cNvSpPr>
          <p:nvPr>
            <p:ph sz="quarter" idx="1"/>
          </p:nvPr>
        </p:nvSpPr>
        <p:spPr/>
        <p:txBody>
          <a:bodyPr>
            <a:normAutofit fontScale="85000" lnSpcReduction="10000"/>
          </a:bodyPr>
          <a:lstStyle/>
          <a:p>
            <a:pPr>
              <a:buNone/>
            </a:pPr>
            <a:r>
              <a:rPr lang="el-GR" dirty="0" smtClean="0"/>
              <a:t>     Αν υπάρχει εθνική άμυνα για ορισμένους πολίτες, η ίδια άμυνα υπάρχει και για τους υπόλοιπους, οι οποίοι δεν είναι διατεθειμένοι να πληρώσουν. </a:t>
            </a:r>
          </a:p>
          <a:p>
            <a:pPr>
              <a:buNone/>
            </a:pPr>
            <a:r>
              <a:rPr lang="el-GR" dirty="0" smtClean="0"/>
              <a:t>     Στην περίπτωση αυτή καμία ιδιωτική επιχείρηση δεν θα αναλάμβανε να προσφέρει προστασία για ορισμένους πολίτες, γιατί οι υπόλοιποι θα είχαν την ίδια προστασία είτε πλήρωναν είτε όχι, δηλαδή </a:t>
            </a:r>
            <a:r>
              <a:rPr lang="el-GR" b="1" dirty="0" smtClean="0"/>
              <a:t>στην περίπτωση αυτή δεν ισχύει η αρχή του αποκλεισμού. </a:t>
            </a:r>
          </a:p>
          <a:p>
            <a:pPr>
              <a:buNone/>
            </a:pPr>
            <a:r>
              <a:rPr lang="el-GR" b="1" dirty="0" smtClean="0"/>
              <a:t>      </a:t>
            </a:r>
            <a:r>
              <a:rPr lang="el-GR" b="1" i="1" u="sng" dirty="0" smtClean="0"/>
              <a:t>Τα αγαθά αυτά ονομάζονται δημόσια αγαθά</a:t>
            </a:r>
            <a:r>
              <a:rPr lang="el-GR" dirty="0" smtClean="0"/>
              <a:t>. Ως δημόσια αγαθά γενικά θεωρούνται η εθνική άμυνα, η δημόσια ασφάλεια, τα εθνικά ή κοινοτικά πάρκα, οι εθνικές οδοί κ.λπ. Εξαιτίας  της αδυναμίας να εφαρμοστεί η αρχή του αποκλεισμού σε αυτά τα αγαθά το </a:t>
            </a:r>
            <a:r>
              <a:rPr lang="el-GR" b="1" dirty="0" smtClean="0"/>
              <a:t>κράτος </a:t>
            </a:r>
            <a:r>
              <a:rPr lang="el-GR" dirty="0" smtClean="0"/>
              <a:t>αναλαμβάνει την </a:t>
            </a:r>
            <a:r>
              <a:rPr lang="el-GR" u="sng" dirty="0" smtClean="0"/>
              <a:t>παραγωγή</a:t>
            </a:r>
            <a:r>
              <a:rPr lang="el-GR" dirty="0" smtClean="0"/>
              <a:t> και τη </a:t>
            </a:r>
            <a:r>
              <a:rPr lang="el-GR" u="sng" dirty="0" smtClean="0"/>
              <a:t>διάθεσή</a:t>
            </a:r>
            <a:r>
              <a:rPr lang="el-GR" dirty="0" smtClean="0"/>
              <a:t> τους.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Τα Δημόσια Οικονομικά</a:t>
            </a:r>
            <a:endParaRPr lang="el-GR" dirty="0"/>
          </a:p>
        </p:txBody>
      </p:sp>
      <p:sp>
        <p:nvSpPr>
          <p:cNvPr id="3" name="2 - Θέση περιεχομένου"/>
          <p:cNvSpPr>
            <a:spLocks noGrp="1"/>
          </p:cNvSpPr>
          <p:nvPr>
            <p:ph sz="quarter" idx="1"/>
          </p:nvPr>
        </p:nvSpPr>
        <p:spPr/>
        <p:txBody>
          <a:bodyPr>
            <a:normAutofit fontScale="77500" lnSpcReduction="20000"/>
          </a:bodyPr>
          <a:lstStyle/>
          <a:p>
            <a:pPr>
              <a:buNone/>
            </a:pPr>
            <a:r>
              <a:rPr lang="el-GR" dirty="0" smtClean="0"/>
              <a:t>      Η σημασία του δημόσιου τομέα στις σύγχρονες οικονομίες είναι μεγάλη. Οι </a:t>
            </a:r>
            <a:r>
              <a:rPr lang="el-GR" u="sng" dirty="0" smtClean="0"/>
              <a:t>δημόσιες δαπάνες </a:t>
            </a:r>
            <a:r>
              <a:rPr lang="el-GR" dirty="0" smtClean="0"/>
              <a:t>και οι </a:t>
            </a:r>
            <a:r>
              <a:rPr lang="el-GR" u="sng" dirty="0" smtClean="0"/>
              <a:t>διάφορες μορφές φορολογίας </a:t>
            </a:r>
            <a:r>
              <a:rPr lang="el-GR" dirty="0" smtClean="0"/>
              <a:t>έχουν </a:t>
            </a:r>
            <a:r>
              <a:rPr lang="el-GR" b="1" dirty="0" smtClean="0"/>
              <a:t>τρεις βασικές επιδράσεις</a:t>
            </a:r>
            <a:r>
              <a:rPr lang="el-GR" dirty="0" smtClean="0"/>
              <a:t> στη λειτουργία της οικονομίας. </a:t>
            </a:r>
          </a:p>
          <a:p>
            <a:pPr>
              <a:buNone/>
            </a:pPr>
            <a:endParaRPr lang="el-GR" dirty="0" smtClean="0"/>
          </a:p>
          <a:p>
            <a:pPr>
              <a:buNone/>
            </a:pPr>
            <a:endParaRPr lang="el-GR" dirty="0" smtClean="0"/>
          </a:p>
          <a:p>
            <a:pPr>
              <a:buNone/>
            </a:pPr>
            <a:r>
              <a:rPr lang="el-GR" dirty="0" smtClean="0"/>
              <a:t>(α) Μεταβάλλουν την </a:t>
            </a:r>
            <a:r>
              <a:rPr lang="el-GR" u="sng" dirty="0" smtClean="0"/>
              <a:t>κατανομή</a:t>
            </a:r>
            <a:r>
              <a:rPr lang="el-GR" dirty="0" smtClean="0"/>
              <a:t> των </a:t>
            </a:r>
            <a:r>
              <a:rPr lang="el-GR" u="sng" dirty="0" smtClean="0"/>
              <a:t>παραγωγικών συντελεστών </a:t>
            </a:r>
            <a:r>
              <a:rPr lang="el-GR" dirty="0" smtClean="0"/>
              <a:t>στις διάφορες παραγωγικές δραστηριότητες. </a:t>
            </a:r>
          </a:p>
          <a:p>
            <a:pPr>
              <a:buNone/>
            </a:pPr>
            <a:r>
              <a:rPr lang="el-GR" dirty="0" smtClean="0"/>
              <a:t>     Δηλαδή </a:t>
            </a:r>
            <a:r>
              <a:rPr lang="el-GR" u="sng" dirty="0" smtClean="0"/>
              <a:t>περισσότεροι</a:t>
            </a:r>
            <a:r>
              <a:rPr lang="el-GR" dirty="0" smtClean="0"/>
              <a:t> παραγωγικοί συντελεστές αφιερώνονται στην παραγωγή των προϊόντων, τα οποία το κράτος επιθυμεί για διάφορους λόγους να </a:t>
            </a:r>
            <a:r>
              <a:rPr lang="el-GR" u="sng" dirty="0" smtClean="0"/>
              <a:t>ενισχύσει</a:t>
            </a:r>
            <a:r>
              <a:rPr lang="el-GR" dirty="0" smtClean="0"/>
              <a:t>, και </a:t>
            </a:r>
            <a:r>
              <a:rPr lang="el-GR" u="sng" dirty="0" smtClean="0"/>
              <a:t>λιγότεροι</a:t>
            </a:r>
            <a:r>
              <a:rPr lang="el-GR" dirty="0" smtClean="0"/>
              <a:t> στην παραγωγή των προϊόντων, των οποίων την κατανάλωση θέλει να </a:t>
            </a:r>
            <a:r>
              <a:rPr lang="el-GR" u="sng" dirty="0" smtClean="0"/>
              <a:t>μειώσει</a:t>
            </a:r>
            <a:r>
              <a:rPr lang="el-GR" dirty="0" smtClean="0"/>
              <a:t>. </a:t>
            </a:r>
          </a:p>
          <a:p>
            <a:pPr>
              <a:buNone/>
            </a:pPr>
            <a:r>
              <a:rPr lang="el-GR" dirty="0" smtClean="0"/>
              <a:t>      Για παράδειγμα, οι δημόσιες δαπάνες για βελτίωση της αγροτικής παραγωγής αυξάνουν την παραγωγή γεωργικών προϊόντων, ενώ αντίθετα, η επιβολή μεγάλης φορολογίας σε πολυτελή προϊόντα μειώνει τη ζήτησή τους και στη συνέχεια την παραγωγή.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2852"/>
            <a:ext cx="9001155" cy="671514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Τα Δημόσια Οικονομικά</a:t>
            </a:r>
            <a:endParaRPr lang="el-GR" dirty="0"/>
          </a:p>
        </p:txBody>
      </p:sp>
      <p:sp>
        <p:nvSpPr>
          <p:cNvPr id="3" name="2 - Θέση περιεχομένου"/>
          <p:cNvSpPr>
            <a:spLocks noGrp="1"/>
          </p:cNvSpPr>
          <p:nvPr>
            <p:ph sz="quarter" idx="1"/>
          </p:nvPr>
        </p:nvSpPr>
        <p:spPr>
          <a:xfrm>
            <a:off x="914400" y="1447800"/>
            <a:ext cx="7772400" cy="5195910"/>
          </a:xfrm>
        </p:spPr>
        <p:txBody>
          <a:bodyPr>
            <a:normAutofit fontScale="92500" lnSpcReduction="10000"/>
          </a:bodyPr>
          <a:lstStyle/>
          <a:p>
            <a:pPr>
              <a:buNone/>
            </a:pPr>
            <a:r>
              <a:rPr lang="el-GR" dirty="0" smtClean="0"/>
              <a:t>   (γ) Μεταβάλλουν το </a:t>
            </a:r>
            <a:r>
              <a:rPr lang="el-GR" u="sng" dirty="0" smtClean="0"/>
              <a:t>μέγεθος των επενδύσεων </a:t>
            </a:r>
            <a:r>
              <a:rPr lang="el-GR" dirty="0" smtClean="0"/>
              <a:t>και, συνεπώς, το </a:t>
            </a:r>
            <a:r>
              <a:rPr lang="el-GR" u="sng" dirty="0" smtClean="0"/>
              <a:t>μέγεθος του κεφαλαίου </a:t>
            </a:r>
            <a:r>
              <a:rPr lang="el-GR" dirty="0" smtClean="0"/>
              <a:t>της οικονομίας, με συνέπεια τη μεταβολή </a:t>
            </a:r>
            <a:r>
              <a:rPr lang="el-GR" u="sng" dirty="0" smtClean="0"/>
              <a:t>του ρυθμού ανάπτυξης</a:t>
            </a:r>
            <a:r>
              <a:rPr lang="el-GR" dirty="0" smtClean="0"/>
              <a:t> της οικονομίας.</a:t>
            </a:r>
          </a:p>
          <a:p>
            <a:pPr>
              <a:buNone/>
            </a:pPr>
            <a:r>
              <a:rPr lang="el-GR" dirty="0" smtClean="0"/>
              <a:t>     </a:t>
            </a:r>
          </a:p>
          <a:p>
            <a:pPr>
              <a:buNone/>
            </a:pPr>
            <a:endParaRPr lang="el-GR" dirty="0" smtClean="0"/>
          </a:p>
          <a:p>
            <a:pPr>
              <a:buNone/>
            </a:pPr>
            <a:endParaRPr lang="el-GR" dirty="0" smtClean="0"/>
          </a:p>
          <a:p>
            <a:pPr>
              <a:buNone/>
            </a:pPr>
            <a:endParaRPr lang="el-GR" dirty="0" smtClean="0"/>
          </a:p>
          <a:p>
            <a:pPr>
              <a:buNone/>
            </a:pPr>
            <a:r>
              <a:rPr lang="el-GR" dirty="0" smtClean="0"/>
              <a:t>    </a:t>
            </a:r>
          </a:p>
          <a:p>
            <a:pPr>
              <a:buNone/>
            </a:pPr>
            <a:r>
              <a:rPr lang="el-GR" dirty="0" smtClean="0"/>
              <a:t>    Για παράδειγμα, δημόσιες δαπάνες που γίνονται σε έργα παραγωγικά αυξάνουν την υποδομή και την παραγωγικότητα της οικονομίας και ταυτόχρονα αυξάνουν το ρυθμό ανάπτυξής της.</a:t>
            </a:r>
          </a:p>
          <a:p>
            <a:pPr>
              <a:buNone/>
            </a:pPr>
            <a:endParaRPr lang="el-GR" dirty="0"/>
          </a:p>
        </p:txBody>
      </p:sp>
      <p:graphicFrame>
        <p:nvGraphicFramePr>
          <p:cNvPr id="4" name="3 - Διάγραμμα"/>
          <p:cNvGraphicFramePr/>
          <p:nvPr/>
        </p:nvGraphicFramePr>
        <p:xfrm>
          <a:off x="1500166" y="2357430"/>
          <a:ext cx="6096000" cy="2563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(i) Δημόσια έξοδα</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buNone/>
            </a:pPr>
            <a:r>
              <a:rPr lang="en-US" dirty="0" smtClean="0"/>
              <a:t>   </a:t>
            </a:r>
            <a:r>
              <a:rPr lang="el-GR" dirty="0" smtClean="0"/>
              <a:t>Οι δαπάνες του δημόσιου τομέα περιλαμβάνουν </a:t>
            </a:r>
            <a:r>
              <a:rPr lang="el-GR" b="1" dirty="0" smtClean="0"/>
              <a:t>πολλές </a:t>
            </a:r>
            <a:r>
              <a:rPr lang="el-GR" dirty="0" smtClean="0"/>
              <a:t>και διαφορετικές μεταξύ τους </a:t>
            </a:r>
            <a:r>
              <a:rPr lang="el-GR" b="1" dirty="0" smtClean="0"/>
              <a:t>κατηγορίες</a:t>
            </a:r>
            <a:r>
              <a:rPr lang="el-GR" dirty="0" smtClean="0"/>
              <a:t> δαπανών, όπως είναι:</a:t>
            </a:r>
          </a:p>
          <a:p>
            <a:pPr>
              <a:buFont typeface="Wingdings" pitchFamily="2" charset="2"/>
              <a:buChar char="Ø"/>
            </a:pPr>
            <a:r>
              <a:rPr lang="el-GR" dirty="0" smtClean="0"/>
              <a:t>οι μισθοί των δημοσίων υπαλλήλων</a:t>
            </a:r>
          </a:p>
          <a:p>
            <a:pPr>
              <a:buFont typeface="Wingdings" pitchFamily="2" charset="2"/>
              <a:buChar char="Ø"/>
            </a:pPr>
            <a:r>
              <a:rPr lang="el-GR" dirty="0" smtClean="0"/>
              <a:t> η αγορά υλικού για τη δημόσια διοίκηση</a:t>
            </a:r>
          </a:p>
          <a:p>
            <a:pPr>
              <a:buFont typeface="Wingdings" pitchFamily="2" charset="2"/>
              <a:buChar char="Ø"/>
            </a:pPr>
            <a:r>
              <a:rPr lang="el-GR" dirty="0" smtClean="0"/>
              <a:t> η εκτέλεση διάφορων έργων ( δρόμοι, στρατιωτικές δαπάνες, οι υποτροφίες, επιδόματα ανεργίας )</a:t>
            </a:r>
          </a:p>
          <a:p>
            <a:pPr>
              <a:buNone/>
            </a:pPr>
            <a:endParaRPr lang="el-GR" dirty="0" smtClean="0"/>
          </a:p>
          <a:p>
            <a:pPr>
              <a:buNone/>
            </a:pPr>
            <a:r>
              <a:rPr lang="el-GR" dirty="0" smtClean="0"/>
              <a:t>     Πολλές φορές είναι χρήσιμο για διάφορους λόγους οι δημόσιες δαπάνες να διακρίνονται σε κατηγορίες. Η </a:t>
            </a:r>
            <a:r>
              <a:rPr lang="el-GR" b="1" dirty="0" smtClean="0"/>
              <a:t>διάκριση</a:t>
            </a:r>
            <a:r>
              <a:rPr lang="el-GR" dirty="0" smtClean="0"/>
              <a:t> γίνεται βέβαια σύμφωνα με κάποιο </a:t>
            </a:r>
            <a:r>
              <a:rPr lang="el-GR" b="1" dirty="0" smtClean="0"/>
              <a:t>κριτήριο </a:t>
            </a:r>
            <a:r>
              <a:rPr lang="el-GR" dirty="0" smtClean="0"/>
              <a:t>που κάθε φορά θεωρείται χρήσιμο.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(i) Δημόσια έξοδα</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     Μια </a:t>
            </a:r>
            <a:r>
              <a:rPr lang="el-GR" dirty="0" smtClean="0">
                <a:solidFill>
                  <a:srgbClr val="FF0000"/>
                </a:solidFill>
              </a:rPr>
              <a:t>διάκριση </a:t>
            </a:r>
            <a:r>
              <a:rPr lang="el-GR" dirty="0" smtClean="0"/>
              <a:t>των δαπανών είναι σε </a:t>
            </a:r>
            <a:r>
              <a:rPr lang="el-GR" dirty="0" smtClean="0">
                <a:solidFill>
                  <a:srgbClr val="FF0000"/>
                </a:solidFill>
              </a:rPr>
              <a:t>δαπάνες για προϊόντα και υπηρεσίες </a:t>
            </a:r>
            <a:r>
              <a:rPr lang="el-GR" dirty="0" smtClean="0"/>
              <a:t>και σε </a:t>
            </a:r>
            <a:r>
              <a:rPr lang="el-GR" dirty="0" smtClean="0">
                <a:solidFill>
                  <a:srgbClr val="FF0000"/>
                </a:solidFill>
              </a:rPr>
              <a:t>μεταβιβαστικές πληρωμές</a:t>
            </a:r>
            <a:r>
              <a:rPr lang="el-GR" dirty="0" smtClean="0"/>
              <a:t>. </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p:txBody>
      </p:sp>
      <p:graphicFrame>
        <p:nvGraphicFramePr>
          <p:cNvPr id="4" name="3 - Πίνακας"/>
          <p:cNvGraphicFramePr>
            <a:graphicFrameLocks noGrp="1"/>
          </p:cNvGraphicFramePr>
          <p:nvPr/>
        </p:nvGraphicFramePr>
        <p:xfrm>
          <a:off x="928662" y="3000372"/>
          <a:ext cx="7215238" cy="2939102"/>
        </p:xfrm>
        <a:graphic>
          <a:graphicData uri="http://schemas.openxmlformats.org/drawingml/2006/table">
            <a:tbl>
              <a:tblPr firstRow="1" bandRow="1">
                <a:tableStyleId>{5C22544A-7EE6-4342-B048-85BDC9FD1C3A}</a:tableStyleId>
              </a:tblPr>
              <a:tblGrid>
                <a:gridCol w="3607619"/>
                <a:gridCol w="3607619"/>
              </a:tblGrid>
              <a:tr h="819307">
                <a:tc>
                  <a:txBody>
                    <a:bodyPr/>
                    <a:lstStyle/>
                    <a:p>
                      <a:r>
                        <a:rPr lang="el-GR" dirty="0" smtClean="0"/>
                        <a:t>Δαπάνες για προϊόντα και υπηρεσίες</a:t>
                      </a:r>
                      <a:endParaRPr lang="el-GR" dirty="0"/>
                    </a:p>
                  </a:txBody>
                  <a:tcPr/>
                </a:tc>
                <a:tc>
                  <a:txBody>
                    <a:bodyPr/>
                    <a:lstStyle/>
                    <a:p>
                      <a:r>
                        <a:rPr lang="el-GR" dirty="0" smtClean="0"/>
                        <a:t>Μεταβιβαστικές</a:t>
                      </a:r>
                      <a:r>
                        <a:rPr lang="el-GR" baseline="0" dirty="0" smtClean="0"/>
                        <a:t> πληρωμές</a:t>
                      </a:r>
                      <a:endParaRPr lang="el-GR" dirty="0"/>
                    </a:p>
                  </a:txBody>
                  <a:tcPr/>
                </a:tc>
              </a:tr>
              <a:tr h="474678">
                <a:tc>
                  <a:txBody>
                    <a:bodyPr/>
                    <a:lstStyle/>
                    <a:p>
                      <a:r>
                        <a:rPr lang="el-GR" dirty="0" smtClean="0"/>
                        <a:t>Μισθοί υπαλλήλων</a:t>
                      </a:r>
                      <a:endParaRPr lang="el-GR" dirty="0"/>
                    </a:p>
                  </a:txBody>
                  <a:tcPr/>
                </a:tc>
                <a:tc>
                  <a:txBody>
                    <a:bodyPr/>
                    <a:lstStyle/>
                    <a:p>
                      <a:r>
                        <a:rPr lang="el-GR" dirty="0" smtClean="0"/>
                        <a:t>Επιδόματα ανεργίας</a:t>
                      </a:r>
                      <a:endParaRPr lang="el-GR" dirty="0"/>
                    </a:p>
                  </a:txBody>
                  <a:tcPr/>
                </a:tc>
              </a:tr>
              <a:tr h="1170439">
                <a:tc>
                  <a:txBody>
                    <a:bodyPr/>
                    <a:lstStyle/>
                    <a:p>
                      <a:r>
                        <a:rPr lang="el-GR" dirty="0" smtClean="0"/>
                        <a:t>Αγορά</a:t>
                      </a:r>
                      <a:r>
                        <a:rPr lang="el-GR" baseline="0" dirty="0" smtClean="0"/>
                        <a:t> προϊόντων κάθε είδους (από γραφική ύλη μέχρι αεροπλάνα)</a:t>
                      </a:r>
                      <a:endParaRPr lang="el-GR" dirty="0"/>
                    </a:p>
                  </a:txBody>
                  <a:tcPr/>
                </a:tc>
                <a:tc>
                  <a:txBody>
                    <a:bodyPr/>
                    <a:lstStyle/>
                    <a:p>
                      <a:r>
                        <a:rPr lang="el-GR" dirty="0" smtClean="0"/>
                        <a:t>υποτροφίες</a:t>
                      </a:r>
                      <a:endParaRPr lang="el-GR" dirty="0"/>
                    </a:p>
                  </a:txBody>
                  <a:tcPr/>
                </a:tc>
              </a:tr>
              <a:tr h="474678">
                <a:tc>
                  <a:txBody>
                    <a:bodyPr/>
                    <a:lstStyle/>
                    <a:p>
                      <a:r>
                        <a:rPr lang="el-GR" dirty="0" smtClean="0"/>
                        <a:t>Ενοίκια κτιρίων</a:t>
                      </a:r>
                      <a:endParaRPr lang="el-GR" dirty="0"/>
                    </a:p>
                  </a:txBody>
                  <a:tcPr/>
                </a:tc>
                <a:tc>
                  <a:txBody>
                    <a:bodyPr/>
                    <a:lstStyle/>
                    <a:p>
                      <a:endParaRPr lang="el-GR"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(i) Δημόσια έξοδα</a:t>
            </a:r>
            <a:endParaRPr lang="el-GR" dirty="0"/>
          </a:p>
        </p:txBody>
      </p:sp>
      <p:sp>
        <p:nvSpPr>
          <p:cNvPr id="3" name="2 - Θέση περιεχομένου"/>
          <p:cNvSpPr>
            <a:spLocks noGrp="1"/>
          </p:cNvSpPr>
          <p:nvPr>
            <p:ph sz="quarter" idx="1"/>
          </p:nvPr>
        </p:nvSpPr>
        <p:spPr/>
        <p:txBody>
          <a:bodyPr>
            <a:normAutofit fontScale="77500" lnSpcReduction="20000"/>
          </a:bodyPr>
          <a:lstStyle/>
          <a:p>
            <a:pPr>
              <a:buNone/>
            </a:pPr>
            <a:r>
              <a:rPr lang="el-GR" dirty="0" smtClean="0"/>
              <a:t>    Το </a:t>
            </a:r>
            <a:r>
              <a:rPr lang="el-GR" b="1" dirty="0" smtClean="0"/>
              <a:t>κριτήριο</a:t>
            </a:r>
            <a:r>
              <a:rPr lang="el-GR" dirty="0" smtClean="0"/>
              <a:t> με βάση το οποίο γίνεται η παραπάνω διάκριση είναι ότι </a:t>
            </a:r>
            <a:r>
              <a:rPr lang="el-GR" dirty="0" smtClean="0">
                <a:solidFill>
                  <a:srgbClr val="FF0000"/>
                </a:solidFill>
              </a:rPr>
              <a:t>δαπάνες για προϊόντα και υπηρεσίες </a:t>
            </a:r>
            <a:r>
              <a:rPr lang="el-GR" dirty="0" smtClean="0"/>
              <a:t>δημιουργούν </a:t>
            </a:r>
            <a:r>
              <a:rPr lang="el-GR" dirty="0" smtClean="0">
                <a:solidFill>
                  <a:srgbClr val="FF0000"/>
                </a:solidFill>
              </a:rPr>
              <a:t>παραγωγή</a:t>
            </a:r>
            <a:r>
              <a:rPr lang="el-GR" dirty="0" smtClean="0"/>
              <a:t> και </a:t>
            </a:r>
            <a:r>
              <a:rPr lang="el-GR" dirty="0" smtClean="0">
                <a:solidFill>
                  <a:srgbClr val="FF0000"/>
                </a:solidFill>
              </a:rPr>
              <a:t>εισόδημα</a:t>
            </a:r>
            <a:r>
              <a:rPr lang="el-GR" dirty="0" smtClean="0"/>
              <a:t> και καταλήγουν να γίνουν </a:t>
            </a:r>
            <a:r>
              <a:rPr lang="el-GR" dirty="0" smtClean="0">
                <a:solidFill>
                  <a:srgbClr val="FF0000"/>
                </a:solidFill>
              </a:rPr>
              <a:t>αμοιβή</a:t>
            </a:r>
            <a:r>
              <a:rPr lang="el-GR" dirty="0" smtClean="0"/>
              <a:t> κάποιου συντελεστή, για τη </a:t>
            </a:r>
            <a:r>
              <a:rPr lang="el-GR" dirty="0" smtClean="0">
                <a:solidFill>
                  <a:srgbClr val="FF0000"/>
                </a:solidFill>
              </a:rPr>
              <a:t>συμβολή </a:t>
            </a:r>
            <a:r>
              <a:rPr lang="el-GR" dirty="0" smtClean="0"/>
              <a:t>του στην παραγωγή των αγαθών που αγοράζονται. </a:t>
            </a:r>
          </a:p>
          <a:p>
            <a:pPr>
              <a:buNone/>
            </a:pPr>
            <a:endParaRPr lang="el-GR" dirty="0" smtClean="0"/>
          </a:p>
          <a:p>
            <a:pPr>
              <a:buNone/>
            </a:pPr>
            <a:r>
              <a:rPr lang="el-GR" dirty="0" smtClean="0"/>
              <a:t>    Αντίθετα οι </a:t>
            </a:r>
            <a:r>
              <a:rPr lang="el-GR" dirty="0" smtClean="0">
                <a:solidFill>
                  <a:srgbClr val="FF0000"/>
                </a:solidFill>
              </a:rPr>
              <a:t>μεταβιβαστικές πληρωμές </a:t>
            </a:r>
            <a:r>
              <a:rPr lang="el-GR" b="1" dirty="0" smtClean="0"/>
              <a:t>δεν</a:t>
            </a:r>
            <a:r>
              <a:rPr lang="el-GR" dirty="0" smtClean="0"/>
              <a:t> αποτελούν τμήμα του </a:t>
            </a:r>
            <a:r>
              <a:rPr lang="el-GR" b="1" dirty="0" smtClean="0"/>
              <a:t>εθνικού εισοδήματος</a:t>
            </a:r>
            <a:r>
              <a:rPr lang="el-GR" dirty="0" smtClean="0"/>
              <a:t>, γιατί, παρότι είναι εισόδημα για τα άτομα που τις λαβαίνουν, </a:t>
            </a:r>
            <a:r>
              <a:rPr lang="el-GR" b="1" dirty="0" smtClean="0"/>
              <a:t>δε δημιουργούν παραγωγή </a:t>
            </a:r>
            <a:r>
              <a:rPr lang="el-GR" dirty="0" smtClean="0"/>
              <a:t>και ουσιαστικά είναι </a:t>
            </a:r>
            <a:r>
              <a:rPr lang="el-GR" i="1" u="sng" dirty="0" smtClean="0"/>
              <a:t>μεταβιβάσεις μεταξύ ατόμων</a:t>
            </a:r>
            <a:r>
              <a:rPr lang="el-GR" dirty="0" smtClean="0"/>
              <a:t>.</a:t>
            </a:r>
          </a:p>
          <a:p>
            <a:pPr>
              <a:buNone/>
            </a:pPr>
            <a:endParaRPr lang="el-GR" dirty="0" smtClean="0"/>
          </a:p>
          <a:p>
            <a:pPr>
              <a:buNone/>
            </a:pPr>
            <a:r>
              <a:rPr lang="el-GR" dirty="0" smtClean="0"/>
              <a:t>     Είναι προφανές ότι οι δαπάνες της πρώτης κατηγορίας περιλαμβάνουν δαπάνες που έχουν </a:t>
            </a:r>
            <a:r>
              <a:rPr lang="el-GR" b="1" dirty="0" smtClean="0"/>
              <a:t>καταναλωτικό χαρακτήρα</a:t>
            </a:r>
            <a:r>
              <a:rPr lang="el-GR" dirty="0" smtClean="0"/>
              <a:t>, όπως είναι η αγορά υλικού για τη δημόσια διοίκηση (π.χ. γραφική ύλη) και οι μισθοί, και δαπάνες που είναι </a:t>
            </a:r>
            <a:r>
              <a:rPr lang="el-GR" b="1" dirty="0" smtClean="0"/>
              <a:t>επενδύσεις</a:t>
            </a:r>
            <a:r>
              <a:rPr lang="el-GR" dirty="0" smtClean="0"/>
              <a:t> και αυξάνουν το </a:t>
            </a:r>
            <a:r>
              <a:rPr lang="el-GR" b="1" dirty="0" smtClean="0"/>
              <a:t>κεφάλαιο</a:t>
            </a:r>
            <a:r>
              <a:rPr lang="el-GR" dirty="0" smtClean="0"/>
              <a:t> της οικονομίας.</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Διάκριση των δημόσιων δαπανών με κριτήριο το σκοπό τους</a:t>
            </a:r>
            <a:endParaRPr lang="el-GR" dirty="0"/>
          </a:p>
        </p:txBody>
      </p:sp>
      <p:sp>
        <p:nvSpPr>
          <p:cNvPr id="3" name="2 - Θέση περιεχομένου"/>
          <p:cNvSpPr>
            <a:spLocks noGrp="1"/>
          </p:cNvSpPr>
          <p:nvPr>
            <p:ph sz="quarter" idx="1"/>
          </p:nvPr>
        </p:nvSpPr>
        <p:spPr/>
        <p:txBody>
          <a:bodyPr>
            <a:normAutofit fontScale="85000" lnSpcReduction="10000"/>
          </a:bodyPr>
          <a:lstStyle/>
          <a:p>
            <a:pPr>
              <a:buNone/>
            </a:pPr>
            <a:r>
              <a:rPr lang="el-GR" dirty="0" smtClean="0"/>
              <a:t>     Στην περίπτωση αυτή οι </a:t>
            </a:r>
            <a:r>
              <a:rPr lang="el-GR" b="1" dirty="0" smtClean="0"/>
              <a:t>δαπάνες</a:t>
            </a:r>
            <a:r>
              <a:rPr lang="el-GR" dirty="0" smtClean="0"/>
              <a:t> κατατάσσονται σε </a:t>
            </a:r>
            <a:r>
              <a:rPr lang="el-GR" b="1" dirty="0" smtClean="0"/>
              <a:t>ομοειδείς </a:t>
            </a:r>
            <a:r>
              <a:rPr lang="el-GR" dirty="0" smtClean="0"/>
              <a:t>κατηγορίες, ανάλογα με το </a:t>
            </a:r>
            <a:r>
              <a:rPr lang="el-GR" b="1" dirty="0" smtClean="0"/>
              <a:t>αντικείμενό</a:t>
            </a:r>
            <a:r>
              <a:rPr lang="el-GR" dirty="0" smtClean="0"/>
              <a:t> τους. </a:t>
            </a:r>
          </a:p>
          <a:p>
            <a:pPr>
              <a:buNone/>
            </a:pPr>
            <a:r>
              <a:rPr lang="el-GR" dirty="0" smtClean="0"/>
              <a:t>     </a:t>
            </a:r>
          </a:p>
          <a:p>
            <a:pPr>
              <a:buNone/>
            </a:pPr>
            <a:r>
              <a:rPr lang="el-GR" dirty="0" smtClean="0"/>
              <a:t>      Κάθε </a:t>
            </a:r>
            <a:r>
              <a:rPr lang="el-GR" dirty="0" smtClean="0">
                <a:solidFill>
                  <a:srgbClr val="FF0000"/>
                </a:solidFill>
              </a:rPr>
              <a:t>κατηγορία </a:t>
            </a:r>
            <a:r>
              <a:rPr lang="el-GR" dirty="0" smtClean="0"/>
              <a:t>μπορεί να περιλαμβάνει δαπάνες που προορίζονται για </a:t>
            </a:r>
            <a:r>
              <a:rPr lang="el-GR" i="1" u="sng" dirty="0" smtClean="0"/>
              <a:t>επενδύσεις</a:t>
            </a:r>
            <a:r>
              <a:rPr lang="el-GR" dirty="0" smtClean="0"/>
              <a:t>, για </a:t>
            </a:r>
            <a:r>
              <a:rPr lang="el-GR" i="1" u="sng" dirty="0" smtClean="0"/>
              <a:t>υπηρεσίες</a:t>
            </a:r>
            <a:r>
              <a:rPr lang="el-GR" dirty="0" smtClean="0"/>
              <a:t> ή για </a:t>
            </a:r>
            <a:r>
              <a:rPr lang="el-GR" i="1" u="sng" dirty="0" smtClean="0"/>
              <a:t>μεταβιβαστικές πληρωμές.</a:t>
            </a:r>
          </a:p>
          <a:p>
            <a:pPr>
              <a:buNone/>
            </a:pPr>
            <a:r>
              <a:rPr lang="el-GR" dirty="0" smtClean="0"/>
              <a:t>     </a:t>
            </a:r>
          </a:p>
          <a:p>
            <a:pPr>
              <a:buNone/>
            </a:pPr>
            <a:r>
              <a:rPr lang="el-GR" dirty="0" smtClean="0"/>
              <a:t>      Για παράδειγμα, οι δαπάνες για την παιδεία περιλαμβάνουν κατασκευή σχολικών κτιρίων (επένδυση), μισθούς καθηγητών (υπηρεσία) και υποτροφίες (μεταβιβαστική πληρωμή).</a:t>
            </a:r>
          </a:p>
          <a:p>
            <a:pPr>
              <a:buNone/>
            </a:pPr>
            <a:endParaRPr lang="el-GR" dirty="0" smtClean="0"/>
          </a:p>
          <a:p>
            <a:pPr>
              <a:buNone/>
            </a:pPr>
            <a:r>
              <a:rPr lang="el-GR" dirty="0" smtClean="0"/>
              <a:t>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Διάκριση των δημόσιων δαπανών με κριτήριο το σκοπό τους</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buNone/>
            </a:pPr>
            <a:r>
              <a:rPr lang="el-GR" dirty="0" smtClean="0"/>
              <a:t>    Το </a:t>
            </a:r>
            <a:r>
              <a:rPr lang="el-GR" b="1" dirty="0" smtClean="0"/>
              <a:t>μέγεθος</a:t>
            </a:r>
            <a:r>
              <a:rPr lang="el-GR" dirty="0" smtClean="0"/>
              <a:t> και η </a:t>
            </a:r>
            <a:r>
              <a:rPr lang="el-GR" b="1" dirty="0" smtClean="0"/>
              <a:t>αναλογία</a:t>
            </a:r>
            <a:r>
              <a:rPr lang="el-GR" dirty="0" smtClean="0"/>
              <a:t> των διάφορων δαπανών </a:t>
            </a:r>
            <a:r>
              <a:rPr lang="el-GR" b="1" dirty="0" smtClean="0"/>
              <a:t>δεν</a:t>
            </a:r>
            <a:r>
              <a:rPr lang="el-GR" dirty="0" smtClean="0"/>
              <a:t> είναι διαχρονικά σταθερά. </a:t>
            </a:r>
          </a:p>
          <a:p>
            <a:pPr>
              <a:buNone/>
            </a:pPr>
            <a:r>
              <a:rPr lang="el-GR" dirty="0" smtClean="0"/>
              <a:t>    Ιστορικά, οι δημόσιες δαπάνες έχουν τάση να αυξάνονται. Αυτό οφείλεται σε πολλούς παράγοντες, από τους οποίους ο κυριότερος είναι ο συνεχώς μεγαλύτερος ρόλος που παίζει το κράτος στην οικονομική ζωή. </a:t>
            </a:r>
          </a:p>
          <a:p>
            <a:pPr>
              <a:buNone/>
            </a:pPr>
            <a:r>
              <a:rPr lang="el-GR" dirty="0" smtClean="0"/>
              <a:t>    Η </a:t>
            </a:r>
            <a:r>
              <a:rPr lang="el-GR" b="1" dirty="0" smtClean="0"/>
              <a:t>αναλογία</a:t>
            </a:r>
            <a:r>
              <a:rPr lang="el-GR" dirty="0" smtClean="0"/>
              <a:t> των διαφόρων δαπανών εξαρτάται από πολλούς </a:t>
            </a:r>
            <a:r>
              <a:rPr lang="el-GR" b="1" dirty="0" smtClean="0"/>
              <a:t>παράγοντες</a:t>
            </a:r>
            <a:r>
              <a:rPr lang="el-GR" dirty="0" smtClean="0"/>
              <a:t>, που δεν μπορούν να αναφερθούν εδώ. Ένα φανερό όμως παράδειγμα είναι η αύξηση των δαπανών για την εθνική άμυνα σε πολεμικές περιόδους.</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r>
              <a:rPr lang="el-GR" dirty="0" smtClean="0"/>
              <a:t>φόροι και δανεισμός</a:t>
            </a:r>
            <a:endParaRPr lang="el-GR" dirty="0"/>
          </a:p>
        </p:txBody>
      </p:sp>
      <p:sp>
        <p:nvSpPr>
          <p:cNvPr id="3" name="2 - Τίτλος"/>
          <p:cNvSpPr>
            <a:spLocks noGrp="1"/>
          </p:cNvSpPr>
          <p:nvPr>
            <p:ph type="ctrTitle"/>
          </p:nvPr>
        </p:nvSpPr>
        <p:spPr>
          <a:xfrm>
            <a:off x="357158" y="1571612"/>
            <a:ext cx="8229600" cy="1470025"/>
          </a:xfrm>
        </p:spPr>
        <p:txBody>
          <a:bodyPr/>
          <a:lstStyle/>
          <a:p>
            <a:r>
              <a:rPr lang="el-GR" dirty="0" smtClean="0"/>
              <a:t>(ii) Τα Έσοδα του Δημοσίου</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u="sng" dirty="0"/>
              <a:t>Κράτος και θεσμικό Πλαίσιο της Οικονομίας</a:t>
            </a:r>
            <a:r>
              <a:rPr lang="el-GR" dirty="0"/>
              <a:t/>
            </a:r>
            <a:br>
              <a:rPr lang="el-GR" dirty="0"/>
            </a:br>
            <a:endParaRPr lang="el-GR" dirty="0"/>
          </a:p>
        </p:txBody>
      </p:sp>
      <p:sp>
        <p:nvSpPr>
          <p:cNvPr id="3" name="2 - Θέση περιεχομένου"/>
          <p:cNvSpPr>
            <a:spLocks noGrp="1"/>
          </p:cNvSpPr>
          <p:nvPr>
            <p:ph sz="quarter" idx="1"/>
          </p:nvPr>
        </p:nvSpPr>
        <p:spPr/>
        <p:txBody>
          <a:bodyPr/>
          <a:lstStyle/>
          <a:p>
            <a:pPr lvl="0">
              <a:buFont typeface="Wingdings" pitchFamily="2" charset="2"/>
              <a:buChar char="Ø"/>
            </a:pPr>
            <a:r>
              <a:rPr lang="el-GR" sz="2400" dirty="0"/>
              <a:t>Η </a:t>
            </a:r>
            <a:r>
              <a:rPr lang="el-GR" sz="2400" b="1" dirty="0"/>
              <a:t>οικονομική δραστηριότητα </a:t>
            </a:r>
            <a:r>
              <a:rPr lang="el-GR" sz="2400" dirty="0"/>
              <a:t>των μελών μιας κοινωνίας και οι μεταξύ τους συναλλαγές πραγματοποιούνται μέσα σε </a:t>
            </a:r>
            <a:r>
              <a:rPr lang="el-GR" sz="2400" b="1" dirty="0"/>
              <a:t>ορισμένο θεσμικό πλαίσιο</a:t>
            </a:r>
            <a:r>
              <a:rPr lang="el-GR" sz="2400" dirty="0"/>
              <a:t>.</a:t>
            </a:r>
          </a:p>
          <a:p>
            <a:pPr lvl="0">
              <a:buFont typeface="Wingdings" pitchFamily="2" charset="2"/>
              <a:buChar char="Ø"/>
            </a:pPr>
            <a:r>
              <a:rPr lang="el-GR" sz="2400" dirty="0"/>
              <a:t>Το θεσμικό σύνολο είναι ένα </a:t>
            </a:r>
            <a:r>
              <a:rPr lang="el-GR" sz="2400" dirty="0">
                <a:solidFill>
                  <a:srgbClr val="FF0000"/>
                </a:solidFill>
              </a:rPr>
              <a:t>σύνολο κανόνων συμπεριφοράς.</a:t>
            </a:r>
          </a:p>
          <a:p>
            <a:pPr lvl="0">
              <a:buFont typeface="Wingdings" pitchFamily="2" charset="2"/>
              <a:buChar char="Ø"/>
            </a:pPr>
            <a:r>
              <a:rPr lang="el-GR" sz="2400" dirty="0"/>
              <a:t>Αυτούς τους κανόνες συμπεριφοράς </a:t>
            </a:r>
            <a:r>
              <a:rPr lang="el-GR" sz="2400" u="sng" dirty="0"/>
              <a:t>επιβάλλει</a:t>
            </a:r>
            <a:r>
              <a:rPr lang="el-GR" sz="2400" dirty="0"/>
              <a:t> και </a:t>
            </a:r>
            <a:r>
              <a:rPr lang="el-GR" sz="2400" u="sng" dirty="0"/>
              <a:t>διατηρεί</a:t>
            </a:r>
            <a:r>
              <a:rPr lang="el-GR" sz="2400" dirty="0"/>
              <a:t> το κράτος.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(ii</a:t>
            </a:r>
            <a:r>
              <a:rPr lang="el-GR" dirty="0" smtClean="0"/>
              <a:t>α) Φόροι </a:t>
            </a:r>
            <a:endParaRPr lang="el-GR" dirty="0"/>
          </a:p>
        </p:txBody>
      </p:sp>
      <p:sp>
        <p:nvSpPr>
          <p:cNvPr id="3" name="2 - Θέση περιεχομένου"/>
          <p:cNvSpPr>
            <a:spLocks noGrp="1"/>
          </p:cNvSpPr>
          <p:nvPr>
            <p:ph sz="quarter" idx="1"/>
          </p:nvPr>
        </p:nvSpPr>
        <p:spPr/>
        <p:txBody>
          <a:bodyPr/>
          <a:lstStyle/>
          <a:p>
            <a:pPr>
              <a:buNone/>
            </a:pPr>
            <a:r>
              <a:rPr lang="el-GR" dirty="0" smtClean="0"/>
              <a:t>    Οι φόροι είναι </a:t>
            </a:r>
            <a:r>
              <a:rPr lang="el-GR" dirty="0" smtClean="0">
                <a:solidFill>
                  <a:srgbClr val="FF0000"/>
                </a:solidFill>
              </a:rPr>
              <a:t>χρηματικά ποσά </a:t>
            </a:r>
            <a:r>
              <a:rPr lang="el-GR" dirty="0" smtClean="0"/>
              <a:t>που οι πολίτες είναι </a:t>
            </a:r>
            <a:r>
              <a:rPr lang="el-GR" u="sng" dirty="0" smtClean="0"/>
              <a:t>υποχρεωμένοι</a:t>
            </a:r>
            <a:r>
              <a:rPr lang="el-GR" dirty="0" smtClean="0"/>
              <a:t> να καταβάλλουν στο Δημόσιο, </a:t>
            </a:r>
            <a:r>
              <a:rPr lang="el-GR" u="sng" dirty="0" smtClean="0"/>
              <a:t>χωρίς ειδική αντιπαροχή</a:t>
            </a:r>
            <a:r>
              <a:rPr lang="el-GR" dirty="0" smtClean="0"/>
              <a:t> του Δημοσίου που να συνδέεται </a:t>
            </a:r>
            <a:r>
              <a:rPr lang="el-GR" dirty="0" smtClean="0">
                <a:solidFill>
                  <a:srgbClr val="FF0000"/>
                </a:solidFill>
              </a:rPr>
              <a:t>άμεσα</a:t>
            </a:r>
            <a:r>
              <a:rPr lang="el-GR" dirty="0" smtClean="0"/>
              <a:t> με την καταβολή του φόρου. </a:t>
            </a:r>
          </a:p>
          <a:p>
            <a:pPr>
              <a:buNone/>
            </a:pPr>
            <a:r>
              <a:rPr lang="el-GR" dirty="0" smtClean="0"/>
              <a:t>     Το ποσό του φόρου που πληρώνει κάθε πολίτης εξαρτάται από:</a:t>
            </a:r>
          </a:p>
          <a:p>
            <a:pPr>
              <a:buFont typeface="Wingdings" pitchFamily="2" charset="2"/>
              <a:buChar char="Ø"/>
            </a:pPr>
            <a:r>
              <a:rPr lang="el-GR" dirty="0" smtClean="0"/>
              <a:t> τη φορολογική  βάση</a:t>
            </a:r>
          </a:p>
          <a:p>
            <a:pPr>
              <a:buFont typeface="Wingdings" pitchFamily="2" charset="2"/>
              <a:buChar char="Ø"/>
            </a:pPr>
            <a:r>
              <a:rPr lang="el-GR" dirty="0" smtClean="0"/>
              <a:t> το φορολογικό συντελεστή</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(ii</a:t>
            </a:r>
            <a:r>
              <a:rPr lang="el-GR" dirty="0" smtClean="0"/>
              <a:t>α) Φόροι </a:t>
            </a:r>
            <a:endParaRPr lang="el-GR" dirty="0"/>
          </a:p>
        </p:txBody>
      </p:sp>
      <p:sp>
        <p:nvSpPr>
          <p:cNvPr id="3" name="2 - Θέση περιεχομένου"/>
          <p:cNvSpPr>
            <a:spLocks noGrp="1"/>
          </p:cNvSpPr>
          <p:nvPr>
            <p:ph sz="quarter" idx="1"/>
          </p:nvPr>
        </p:nvSpPr>
        <p:spPr/>
        <p:txBody>
          <a:bodyPr/>
          <a:lstStyle/>
          <a:p>
            <a:pPr>
              <a:buNone/>
            </a:pPr>
            <a:r>
              <a:rPr lang="el-GR" dirty="0" smtClean="0"/>
              <a:t>    </a:t>
            </a:r>
            <a:r>
              <a:rPr lang="el-GR" b="1" dirty="0" smtClean="0"/>
              <a:t>Φορολογική βάση</a:t>
            </a:r>
            <a:r>
              <a:rPr lang="el-GR" dirty="0" smtClean="0"/>
              <a:t> είναι:</a:t>
            </a:r>
          </a:p>
          <a:p>
            <a:pPr>
              <a:buFont typeface="Wingdings" pitchFamily="2" charset="2"/>
              <a:buChar char="ü"/>
            </a:pPr>
            <a:r>
              <a:rPr lang="el-GR" dirty="0" smtClean="0"/>
              <a:t> το εισόδημα</a:t>
            </a:r>
          </a:p>
          <a:p>
            <a:pPr>
              <a:buFont typeface="Wingdings" pitchFamily="2" charset="2"/>
              <a:buChar char="ü"/>
            </a:pPr>
            <a:r>
              <a:rPr lang="el-GR" dirty="0" smtClean="0"/>
              <a:t> η περιουσία </a:t>
            </a:r>
          </a:p>
          <a:p>
            <a:pPr>
              <a:buFont typeface="Wingdings" pitchFamily="2" charset="2"/>
              <a:buChar char="ü"/>
            </a:pPr>
            <a:r>
              <a:rPr lang="el-GR" dirty="0" smtClean="0"/>
              <a:t> η δαπάνη του φορολογουμένου</a:t>
            </a:r>
          </a:p>
          <a:p>
            <a:pPr>
              <a:buNone/>
            </a:pPr>
            <a:endParaRPr lang="el-GR" dirty="0" smtClean="0"/>
          </a:p>
          <a:p>
            <a:pPr>
              <a:buNone/>
            </a:pPr>
            <a:r>
              <a:rPr lang="el-GR" dirty="0" smtClean="0"/>
              <a:t>    Ο </a:t>
            </a:r>
            <a:r>
              <a:rPr lang="el-GR" b="1" dirty="0" smtClean="0"/>
              <a:t>φορολογικός συντελεστής </a:t>
            </a:r>
            <a:r>
              <a:rPr lang="el-GR" dirty="0" smtClean="0"/>
              <a:t>είναι το ποσό του φόρου που αντιστοιχεί σε κάθε μονάδα της φορολογικής βάσης και εκφράζεται ως </a:t>
            </a:r>
            <a:r>
              <a:rPr lang="el-GR" b="1" dirty="0" smtClean="0"/>
              <a:t>ποσοστό.</a:t>
            </a:r>
            <a:endParaRPr lang="el-G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a:t>
            </a:r>
            <a:endParaRPr lang="el-GR" dirty="0"/>
          </a:p>
        </p:txBody>
      </p:sp>
      <p:sp>
        <p:nvSpPr>
          <p:cNvPr id="3" name="2 - Θέση περιεχομένου"/>
          <p:cNvSpPr>
            <a:spLocks noGrp="1"/>
          </p:cNvSpPr>
          <p:nvPr>
            <p:ph sz="quarter" idx="1"/>
          </p:nvPr>
        </p:nvSpPr>
        <p:spPr/>
        <p:txBody>
          <a:bodyPr/>
          <a:lstStyle/>
          <a:p>
            <a:pPr>
              <a:buNone/>
            </a:pPr>
            <a:r>
              <a:rPr lang="el-GR" dirty="0" smtClean="0"/>
              <a:t>    Αν πάρουμε ως μονάδα της φορολογικής βάσης (του εισοδήματος) 100 ευρώ και το ποσό του φόρου για κάθε μονάδα είναι 15 ευρώ, τότε ο φορολογικός συντελεστής είναι 15 για κάθε 100 ευρώ, δηλ. 15%. Έτσι, ένα άτομο με συνολικό εισόδημα 500 ευρώ θα πληρώσει φόρο συνολικά 75 ευρώ.</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Κριτήρια διάκρισης φόρων</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     </a:t>
            </a:r>
            <a:r>
              <a:rPr lang="el-GR" sz="2900" dirty="0" smtClean="0"/>
              <a:t>Κριτήριο:  φορολογική βάση του φόρου </a:t>
            </a:r>
          </a:p>
          <a:p>
            <a:pPr>
              <a:buNone/>
            </a:pPr>
            <a:endParaRPr lang="el-GR" dirty="0" smtClean="0"/>
          </a:p>
          <a:p>
            <a:pPr>
              <a:buNone/>
            </a:pPr>
            <a:r>
              <a:rPr lang="el-GR" dirty="0" smtClean="0"/>
              <a:t>      α) φόρους εισοδήματος</a:t>
            </a:r>
          </a:p>
          <a:p>
            <a:pPr>
              <a:buNone/>
            </a:pPr>
            <a:r>
              <a:rPr lang="el-GR" dirty="0" smtClean="0"/>
              <a:t>       β) φόρους περιουσίας </a:t>
            </a:r>
          </a:p>
          <a:p>
            <a:pPr>
              <a:buNone/>
            </a:pPr>
            <a:r>
              <a:rPr lang="el-GR" dirty="0" smtClean="0"/>
              <a:t>       γ) φόρους δαπάνης.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Φόροι εισοδήματος</a:t>
            </a:r>
            <a:endParaRPr lang="el-GR" dirty="0"/>
          </a:p>
        </p:txBody>
      </p:sp>
      <p:sp>
        <p:nvSpPr>
          <p:cNvPr id="3" name="2 - Θέση περιεχομένου"/>
          <p:cNvSpPr>
            <a:spLocks noGrp="1"/>
          </p:cNvSpPr>
          <p:nvPr>
            <p:ph sz="quarter" idx="1"/>
          </p:nvPr>
        </p:nvSpPr>
        <p:spPr/>
        <p:txBody>
          <a:bodyPr>
            <a:normAutofit/>
          </a:bodyPr>
          <a:lstStyle/>
          <a:p>
            <a:pPr>
              <a:buFont typeface="Wingdings" pitchFamily="2" charset="2"/>
              <a:buChar char="v"/>
            </a:pPr>
            <a:r>
              <a:rPr lang="el-GR" dirty="0" smtClean="0"/>
              <a:t>    Λέγονται και </a:t>
            </a:r>
            <a:r>
              <a:rPr lang="el-GR" b="1" dirty="0" smtClean="0"/>
              <a:t>άμεσοι φόροι</a:t>
            </a:r>
            <a:endParaRPr lang="el-GR" dirty="0" smtClean="0"/>
          </a:p>
          <a:p>
            <a:pPr>
              <a:buFont typeface="Wingdings" pitchFamily="2" charset="2"/>
              <a:buChar char="v"/>
            </a:pPr>
            <a:r>
              <a:rPr lang="el-GR" dirty="0" smtClean="0"/>
              <a:t>    Υπολογίζονται με βάση το </a:t>
            </a:r>
            <a:r>
              <a:rPr lang="el-GR" b="1" dirty="0" smtClean="0"/>
              <a:t>εισόδημα</a:t>
            </a:r>
            <a:r>
              <a:rPr lang="el-GR" dirty="0" smtClean="0"/>
              <a:t> του </a:t>
            </a:r>
            <a:r>
              <a:rPr lang="el-GR" b="1" dirty="0" smtClean="0"/>
              <a:t>φορολογούμενου προσώπου</a:t>
            </a:r>
            <a:r>
              <a:rPr lang="el-GR" dirty="0" smtClean="0"/>
              <a:t>(φυσικό πρόσωπο ή κάποιο νομικό πρόσωπο)</a:t>
            </a:r>
          </a:p>
          <a:p>
            <a:pPr>
              <a:buFont typeface="Wingdings" pitchFamily="2" charset="2"/>
              <a:buChar char="v"/>
            </a:pPr>
            <a:r>
              <a:rPr lang="el-GR" dirty="0" smtClean="0"/>
              <a:t>    Για τον προσδιορισμό του εισοδήματος, επί του οποίου καταβάλλεται ο φόρος, λαμβάνονται υπόψη διάφορες </a:t>
            </a:r>
            <a:r>
              <a:rPr lang="el-GR" b="1" dirty="0" smtClean="0"/>
              <a:t>απαλλαγές</a:t>
            </a:r>
            <a:r>
              <a:rPr lang="el-GR" dirty="0" smtClean="0"/>
              <a:t>, </a:t>
            </a:r>
            <a:r>
              <a:rPr lang="el-GR" b="1" dirty="0" smtClean="0"/>
              <a:t>εκπτώσεις</a:t>
            </a:r>
            <a:r>
              <a:rPr lang="el-GR" dirty="0" smtClean="0"/>
              <a:t> κτλ. </a:t>
            </a:r>
          </a:p>
          <a:p>
            <a:pPr>
              <a:buNone/>
            </a:pPr>
            <a:r>
              <a:rPr lang="el-GR" dirty="0" smtClean="0"/>
              <a:t>   </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Φόρος περιουσίας</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    Καταβάλλεται επί της </a:t>
            </a:r>
            <a:r>
              <a:rPr lang="el-GR" dirty="0" smtClean="0">
                <a:solidFill>
                  <a:srgbClr val="FF0000"/>
                </a:solidFill>
              </a:rPr>
              <a:t>καθαρής αξίας</a:t>
            </a:r>
            <a:r>
              <a:rPr lang="el-GR" dirty="0" smtClean="0"/>
              <a:t> της περιουσίας καθώς και σε περιπτώσεις </a:t>
            </a:r>
            <a:r>
              <a:rPr lang="el-GR" dirty="0" smtClean="0">
                <a:solidFill>
                  <a:srgbClr val="FF0000"/>
                </a:solidFill>
              </a:rPr>
              <a:t>μεταβίβασης περιουσίας</a:t>
            </a:r>
            <a:r>
              <a:rPr lang="el-GR" dirty="0" smtClean="0"/>
              <a:t> λόγω κληρονομιάς, δωρεάς κτλ. </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Φόροι δαπάνης</a:t>
            </a:r>
            <a:endParaRPr lang="el-GR" dirty="0"/>
          </a:p>
        </p:txBody>
      </p:sp>
      <p:sp>
        <p:nvSpPr>
          <p:cNvPr id="3" name="2 - Θέση περιεχομένου"/>
          <p:cNvSpPr>
            <a:spLocks noGrp="1"/>
          </p:cNvSpPr>
          <p:nvPr>
            <p:ph sz="quarter" idx="1"/>
          </p:nvPr>
        </p:nvSpPr>
        <p:spPr/>
        <p:txBody>
          <a:bodyPr/>
          <a:lstStyle/>
          <a:p>
            <a:pPr>
              <a:buNone/>
            </a:pPr>
            <a:r>
              <a:rPr lang="el-GR" dirty="0" smtClean="0"/>
              <a:t>    Οι φόροι δαπάνης είναι ποσά που πληρώνει ο αγοραστής, όταν </a:t>
            </a:r>
            <a:r>
              <a:rPr lang="el-GR" b="1" dirty="0" smtClean="0"/>
              <a:t>αγοράσει το προϊόν </a:t>
            </a:r>
            <a:r>
              <a:rPr lang="el-GR" dirty="0" smtClean="0"/>
              <a:t>στο οποίο επιβάλλεται φόρος και έτσι η </a:t>
            </a:r>
            <a:r>
              <a:rPr lang="el-GR" dirty="0" smtClean="0">
                <a:solidFill>
                  <a:srgbClr val="FF0000"/>
                </a:solidFill>
              </a:rPr>
              <a:t>τιμή</a:t>
            </a:r>
            <a:r>
              <a:rPr lang="el-GR" dirty="0" smtClean="0"/>
              <a:t> του προϊόντος </a:t>
            </a:r>
            <a:r>
              <a:rPr lang="el-GR" dirty="0" smtClean="0">
                <a:solidFill>
                  <a:srgbClr val="FF0000"/>
                </a:solidFill>
              </a:rPr>
              <a:t>αυξάνεται</a:t>
            </a:r>
            <a:r>
              <a:rPr lang="el-GR" dirty="0" smtClean="0"/>
              <a:t>. </a:t>
            </a:r>
          </a:p>
          <a:p>
            <a:pPr>
              <a:buNone/>
            </a:pPr>
            <a:r>
              <a:rPr lang="el-GR" smtClean="0"/>
              <a:t>    Λέγονται </a:t>
            </a:r>
            <a:r>
              <a:rPr lang="el-GR" dirty="0" smtClean="0"/>
              <a:t>και </a:t>
            </a:r>
            <a:r>
              <a:rPr lang="el-GR" b="1" dirty="0" smtClean="0"/>
              <a:t>έμμεσοι</a:t>
            </a:r>
            <a:r>
              <a:rPr lang="el-GR" dirty="0" smtClean="0"/>
              <a:t>, περιλαμβάνονται και οι </a:t>
            </a:r>
            <a:r>
              <a:rPr lang="el-GR" b="1" dirty="0" smtClean="0"/>
              <a:t>δασμοί</a:t>
            </a:r>
            <a:r>
              <a:rPr lang="el-GR" dirty="0" smtClean="0"/>
              <a:t>, που ουσιαστικά είναι φόροι επί εισαγόμενων προϊόντων. Σε πολλά εισαγόμενα προϊόντα, τα χαρακτηριζόμενα ως πολυτελή, ο δασμός είναι πολύ μεγάλος</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Κριτήριο: αναλογικότητα ή μη του φόρου</a:t>
            </a:r>
            <a:endParaRPr lang="el-GR" dirty="0"/>
          </a:p>
        </p:txBody>
      </p:sp>
      <p:sp>
        <p:nvSpPr>
          <p:cNvPr id="3" name="2 - Θέση περιεχομένου"/>
          <p:cNvSpPr>
            <a:spLocks noGrp="1"/>
          </p:cNvSpPr>
          <p:nvPr>
            <p:ph sz="quarter" idx="1"/>
          </p:nvPr>
        </p:nvSpPr>
        <p:spPr/>
        <p:txBody>
          <a:bodyPr/>
          <a:lstStyle/>
          <a:p>
            <a:pPr>
              <a:buNone/>
            </a:pPr>
            <a:r>
              <a:rPr lang="el-GR" dirty="0" smtClean="0"/>
              <a:t>    Με βάση το κριτήριο αυτό οι φόροι διακρίνονται σε: </a:t>
            </a:r>
          </a:p>
          <a:p>
            <a:pPr>
              <a:buNone/>
            </a:pPr>
            <a:r>
              <a:rPr lang="el-GR" dirty="0" smtClean="0"/>
              <a:t> α) αναλογικούς</a:t>
            </a:r>
          </a:p>
          <a:p>
            <a:pPr>
              <a:buNone/>
            </a:pPr>
            <a:r>
              <a:rPr lang="el-GR" dirty="0" smtClean="0"/>
              <a:t> β) προοδευτικούς</a:t>
            </a:r>
          </a:p>
          <a:p>
            <a:pPr>
              <a:buNone/>
            </a:pPr>
            <a:r>
              <a:rPr lang="el-GR" dirty="0" smtClean="0"/>
              <a:t> γ) αντίστροφα προοδευτικούς.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Αναλογικός φόρος</a:t>
            </a:r>
            <a:endParaRPr lang="el-GR" dirty="0"/>
          </a:p>
        </p:txBody>
      </p:sp>
      <p:sp>
        <p:nvSpPr>
          <p:cNvPr id="3" name="2 - Θέση περιεχομένου"/>
          <p:cNvSpPr>
            <a:spLocks noGrp="1"/>
          </p:cNvSpPr>
          <p:nvPr>
            <p:ph sz="quarter" idx="1"/>
          </p:nvPr>
        </p:nvSpPr>
        <p:spPr/>
        <p:txBody>
          <a:bodyPr/>
          <a:lstStyle/>
          <a:p>
            <a:pPr>
              <a:buNone/>
            </a:pPr>
            <a:r>
              <a:rPr lang="el-GR" dirty="0" smtClean="0"/>
              <a:t>    Ένας φόρος λέγεται αναλογικός, όταν ο </a:t>
            </a:r>
            <a:r>
              <a:rPr lang="el-GR" dirty="0" smtClean="0">
                <a:solidFill>
                  <a:srgbClr val="FF0000"/>
                </a:solidFill>
              </a:rPr>
              <a:t>φορολογικός συντελεστής </a:t>
            </a:r>
            <a:r>
              <a:rPr lang="el-GR" dirty="0" smtClean="0"/>
              <a:t>είναι ο </a:t>
            </a:r>
            <a:r>
              <a:rPr lang="el-GR" dirty="0" smtClean="0">
                <a:solidFill>
                  <a:srgbClr val="FF0000"/>
                </a:solidFill>
              </a:rPr>
              <a:t>ίδιος</a:t>
            </a:r>
            <a:r>
              <a:rPr lang="el-GR" dirty="0" smtClean="0"/>
              <a:t>, ανεξάρτητα από το μέγεθος της φορολογικής βάσης.</a:t>
            </a:r>
          </a:p>
          <a:p>
            <a:pPr>
              <a:buNone/>
            </a:pPr>
            <a:r>
              <a:rPr lang="el-GR" dirty="0" smtClean="0"/>
              <a:t>    Δηλαδή, ο φόρος είναι πάντοτε η </a:t>
            </a:r>
            <a:r>
              <a:rPr lang="el-GR" b="1" dirty="0" smtClean="0"/>
              <a:t>ίδια αναλογία </a:t>
            </a:r>
            <a:r>
              <a:rPr lang="el-GR" dirty="0" smtClean="0"/>
              <a:t>του εισοδήματος, ανεξάρτητα από το αν το εισόδημα αυξάνεται ή μειώνεται.</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Προοδευτικός φόρος</a:t>
            </a:r>
            <a:endParaRPr lang="el-GR" dirty="0"/>
          </a:p>
        </p:txBody>
      </p:sp>
      <p:sp>
        <p:nvSpPr>
          <p:cNvPr id="3" name="2 - Θέση περιεχομένου"/>
          <p:cNvSpPr>
            <a:spLocks noGrp="1"/>
          </p:cNvSpPr>
          <p:nvPr>
            <p:ph sz="quarter" idx="1"/>
          </p:nvPr>
        </p:nvSpPr>
        <p:spPr/>
        <p:txBody>
          <a:bodyPr/>
          <a:lstStyle/>
          <a:p>
            <a:pPr>
              <a:buNone/>
            </a:pPr>
            <a:r>
              <a:rPr lang="el-GR" dirty="0" smtClean="0"/>
              <a:t>    Προοδευτικός φόρος είναι εκείνος του οποίου ο </a:t>
            </a:r>
            <a:r>
              <a:rPr lang="el-GR" b="1" dirty="0" smtClean="0"/>
              <a:t>φορολογικός συντελεστής αυξάνεται</a:t>
            </a:r>
            <a:r>
              <a:rPr lang="el-GR" dirty="0" smtClean="0"/>
              <a:t>, καθώς </a:t>
            </a:r>
            <a:r>
              <a:rPr lang="el-GR" b="1" dirty="0" smtClean="0"/>
              <a:t>αυξάνεται η φορολογική βάση.</a:t>
            </a:r>
            <a:endParaRPr lang="el-GR" b="1" dirty="0"/>
          </a:p>
        </p:txBody>
      </p:sp>
      <p:pic>
        <p:nvPicPr>
          <p:cNvPr id="9218" name="Picture 2"/>
          <p:cNvPicPr>
            <a:picLocks noChangeAspect="1" noChangeArrowheads="1"/>
          </p:cNvPicPr>
          <p:nvPr/>
        </p:nvPicPr>
        <p:blipFill>
          <a:blip r:embed="rId2" cstate="print"/>
          <a:srcRect/>
          <a:stretch>
            <a:fillRect/>
          </a:stretch>
        </p:blipFill>
        <p:spPr bwMode="auto">
          <a:xfrm>
            <a:off x="5715008" y="2714620"/>
            <a:ext cx="3140075" cy="394334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Παραδείγματα θεσμικού πλαισίου</a:t>
            </a:r>
            <a:endParaRPr lang="el-GR" dirty="0"/>
          </a:p>
        </p:txBody>
      </p:sp>
      <p:sp>
        <p:nvSpPr>
          <p:cNvPr id="3" name="2 - Θέση περιεχομένου"/>
          <p:cNvSpPr>
            <a:spLocks noGrp="1"/>
          </p:cNvSpPr>
          <p:nvPr>
            <p:ph sz="quarter" idx="1"/>
          </p:nvPr>
        </p:nvSpPr>
        <p:spPr>
          <a:xfrm>
            <a:off x="457200" y="1600201"/>
            <a:ext cx="8229600" cy="3328998"/>
          </a:xfrm>
        </p:spPr>
        <p:txBody>
          <a:bodyPr>
            <a:normAutofit lnSpcReduction="10000"/>
          </a:bodyPr>
          <a:lstStyle/>
          <a:p>
            <a:pPr>
              <a:buNone/>
            </a:pPr>
            <a:endParaRPr lang="el-GR" dirty="0"/>
          </a:p>
          <a:p>
            <a:pPr lvl="0"/>
            <a:r>
              <a:rPr lang="el-GR" dirty="0"/>
              <a:t>αναγνώριση της ατομικής ιδιοκτησίας</a:t>
            </a:r>
          </a:p>
          <a:p>
            <a:pPr lvl="0"/>
            <a:r>
              <a:rPr lang="el-GR" dirty="0"/>
              <a:t>το ευρώ ως γενικού μέσο ανταλλαγής και μέτρησης αξιών</a:t>
            </a:r>
          </a:p>
          <a:p>
            <a:pPr lvl="0"/>
            <a:r>
              <a:rPr lang="el-GR" dirty="0"/>
              <a:t>η χρήση του κιλού ως μονάδας βάρους</a:t>
            </a:r>
          </a:p>
          <a:p>
            <a:pPr lvl="0"/>
            <a:r>
              <a:rPr lang="el-GR" dirty="0"/>
              <a:t>το ωράριο των δημοσίων υπηρεσιών και των εμπορικών καταστημάτων </a:t>
            </a:r>
          </a:p>
          <a:p>
            <a:pPr>
              <a:buNone/>
            </a:pPr>
            <a:r>
              <a:rPr lang="el-GR" dirty="0"/>
              <a:t> </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Αντίστροφα προοδευτικός φόρος</a:t>
            </a:r>
            <a:endParaRPr lang="el-GR" dirty="0"/>
          </a:p>
        </p:txBody>
      </p:sp>
      <p:sp>
        <p:nvSpPr>
          <p:cNvPr id="3" name="2 - Θέση περιεχομένου"/>
          <p:cNvSpPr>
            <a:spLocks noGrp="1"/>
          </p:cNvSpPr>
          <p:nvPr>
            <p:ph sz="quarter" idx="1"/>
          </p:nvPr>
        </p:nvSpPr>
        <p:spPr>
          <a:xfrm>
            <a:off x="0" y="1447800"/>
            <a:ext cx="8686800" cy="4572000"/>
          </a:xfrm>
        </p:spPr>
        <p:txBody>
          <a:bodyPr/>
          <a:lstStyle/>
          <a:p>
            <a:pPr>
              <a:buNone/>
            </a:pPr>
            <a:r>
              <a:rPr lang="el-GR" dirty="0" smtClean="0"/>
              <a:t>    Αντίστροφα προοδευτικός φόρος είναι εκείνος του οποίου ο </a:t>
            </a:r>
            <a:r>
              <a:rPr lang="el-GR" b="1" dirty="0" smtClean="0"/>
              <a:t>φορολογικός συντελεστής μειώνεται</a:t>
            </a:r>
            <a:r>
              <a:rPr lang="el-GR" dirty="0" smtClean="0"/>
              <a:t>, όταν ή </a:t>
            </a:r>
            <a:r>
              <a:rPr lang="el-GR" b="1" dirty="0" smtClean="0"/>
              <a:t>φορολογική βάση αυξάνεται </a:t>
            </a:r>
            <a:r>
              <a:rPr lang="el-GR" dirty="0" smtClean="0"/>
              <a:t>και, κατά συνέπεια, ο συνολικός φόρος είναι </a:t>
            </a:r>
            <a:r>
              <a:rPr lang="el-GR" dirty="0" smtClean="0">
                <a:solidFill>
                  <a:srgbClr val="FF0000"/>
                </a:solidFill>
              </a:rPr>
              <a:t>φθίνουσα αναλογία του εισοδήματος</a:t>
            </a:r>
            <a:r>
              <a:rPr lang="el-GR" dirty="0" smtClean="0"/>
              <a:t>. </a:t>
            </a:r>
          </a:p>
          <a:p>
            <a:pPr>
              <a:buNone/>
            </a:pPr>
            <a:r>
              <a:rPr lang="el-GR" dirty="0" smtClean="0"/>
              <a:t>   Οι φόροι δαπάνης επιβαρύνουν </a:t>
            </a:r>
            <a:r>
              <a:rPr lang="el-GR" b="1" dirty="0" smtClean="0"/>
              <a:t>άνισα τις χαμηλές εισοδηματικές τάξεις.</a:t>
            </a:r>
            <a:endParaRPr lang="el-GR" b="1" dirty="0"/>
          </a:p>
        </p:txBody>
      </p:sp>
      <p:pic>
        <p:nvPicPr>
          <p:cNvPr id="8194" name="Picture 2"/>
          <p:cNvPicPr>
            <a:picLocks noChangeAspect="1" noChangeArrowheads="1"/>
          </p:cNvPicPr>
          <p:nvPr/>
        </p:nvPicPr>
        <p:blipFill>
          <a:blip r:embed="rId2" cstate="print"/>
          <a:srcRect/>
          <a:stretch>
            <a:fillRect/>
          </a:stretch>
        </p:blipFill>
        <p:spPr bwMode="auto">
          <a:xfrm>
            <a:off x="4500562" y="4214818"/>
            <a:ext cx="4357718" cy="235745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(ii</a:t>
            </a:r>
            <a:r>
              <a:rPr lang="el-GR" dirty="0" smtClean="0"/>
              <a:t>β) Δημόσιος Δανεισμός</a:t>
            </a:r>
            <a:endParaRPr lang="el-GR" dirty="0"/>
          </a:p>
        </p:txBody>
      </p:sp>
      <p:sp>
        <p:nvSpPr>
          <p:cNvPr id="3" name="2 - Θέση περιεχομένου"/>
          <p:cNvSpPr>
            <a:spLocks noGrp="1"/>
          </p:cNvSpPr>
          <p:nvPr>
            <p:ph sz="quarter" idx="1"/>
          </p:nvPr>
        </p:nvSpPr>
        <p:spPr>
          <a:xfrm>
            <a:off x="142844" y="1447800"/>
            <a:ext cx="8543956" cy="4572000"/>
          </a:xfrm>
        </p:spPr>
        <p:txBody>
          <a:bodyPr/>
          <a:lstStyle/>
          <a:p>
            <a:r>
              <a:rPr lang="el-GR" dirty="0" smtClean="0"/>
              <a:t>ο δανεισμός αποτελεί σημαντική πηγή εσόδων για το Δημόσιο</a:t>
            </a:r>
          </a:p>
          <a:p>
            <a:r>
              <a:rPr lang="el-GR" dirty="0" smtClean="0"/>
              <a:t>ο δανεισμός είναι μια πηγή εσόδων στην οποία το Δημόσιο </a:t>
            </a:r>
            <a:r>
              <a:rPr lang="el-GR" b="1" dirty="0" smtClean="0"/>
              <a:t>δεν</a:t>
            </a:r>
            <a:r>
              <a:rPr lang="el-GR" dirty="0" smtClean="0"/>
              <a:t> μπορεί να καταφεύγει πολύ </a:t>
            </a:r>
            <a:r>
              <a:rPr lang="el-GR" b="1" dirty="0" smtClean="0"/>
              <a:t>συχνά</a:t>
            </a:r>
            <a:endParaRPr lang="el-GR" b="1" dirty="0"/>
          </a:p>
        </p:txBody>
      </p:sp>
      <p:cxnSp>
        <p:nvCxnSpPr>
          <p:cNvPr id="5" name="4 - Ευθύγραμμο βέλος σύνδεσης"/>
          <p:cNvCxnSpPr/>
          <p:nvPr/>
        </p:nvCxnSpPr>
        <p:spPr>
          <a:xfrm rot="10800000" flipV="1">
            <a:off x="2357422" y="3286124"/>
            <a:ext cx="300039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rot="16200000" flipH="1">
            <a:off x="4786314" y="3929066"/>
            <a:ext cx="135732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571472" y="4143380"/>
            <a:ext cx="2214578" cy="1200329"/>
          </a:xfrm>
          <a:prstGeom prst="rect">
            <a:avLst/>
          </a:prstGeom>
          <a:noFill/>
        </p:spPr>
        <p:txBody>
          <a:bodyPr wrap="square" rtlCol="0">
            <a:spAutoFit/>
          </a:bodyPr>
          <a:lstStyle/>
          <a:p>
            <a:r>
              <a:rPr lang="el-GR" dirty="0" smtClean="0"/>
              <a:t>τα δάνεια πρέπει να εξοφλούνται και να πληρώνονται και οι τόκοι</a:t>
            </a:r>
            <a:endParaRPr lang="el-GR" dirty="0"/>
          </a:p>
        </p:txBody>
      </p:sp>
      <p:sp>
        <p:nvSpPr>
          <p:cNvPr id="11" name="10 - TextBox"/>
          <p:cNvSpPr txBox="1"/>
          <p:nvPr/>
        </p:nvSpPr>
        <p:spPr>
          <a:xfrm>
            <a:off x="4286248" y="4714884"/>
            <a:ext cx="3571900" cy="1477328"/>
          </a:xfrm>
          <a:prstGeom prst="rect">
            <a:avLst/>
          </a:prstGeom>
          <a:noFill/>
        </p:spPr>
        <p:txBody>
          <a:bodyPr wrap="square" rtlCol="0">
            <a:spAutoFit/>
          </a:bodyPr>
          <a:lstStyle/>
          <a:p>
            <a:r>
              <a:rPr lang="el-GR" dirty="0" smtClean="0"/>
              <a:t>όσο αυξάνονται τα δάνεια σήμερα, τόσο θα αυξάνονται οι ανάγκες για περισσότερα έσοδα στο μέλλον (για να εξοφλούνται τα δάνεια)</a:t>
            </a:r>
            <a:endParaRPr lang="el-GR" dirty="0"/>
          </a:p>
        </p:txBody>
      </p:sp>
      <p:sp>
        <p:nvSpPr>
          <p:cNvPr id="8" name="7 - TextBox"/>
          <p:cNvSpPr txBox="1"/>
          <p:nvPr/>
        </p:nvSpPr>
        <p:spPr>
          <a:xfrm>
            <a:off x="5786446" y="3571876"/>
            <a:ext cx="1357322" cy="369332"/>
          </a:xfrm>
          <a:prstGeom prst="rect">
            <a:avLst/>
          </a:prstGeom>
          <a:noFill/>
        </p:spPr>
        <p:txBody>
          <a:bodyPr wrap="square" rtlCol="0">
            <a:spAutoFit/>
          </a:bodyPr>
          <a:lstStyle/>
          <a:p>
            <a:r>
              <a:rPr lang="el-GR" dirty="0" smtClean="0"/>
              <a:t>ΑΙΤΙΕΣ</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Δημόσιος Δανεισμός</a:t>
            </a:r>
            <a:endParaRPr lang="el-GR" dirty="0"/>
          </a:p>
        </p:txBody>
      </p:sp>
      <p:sp>
        <p:nvSpPr>
          <p:cNvPr id="3" name="2 - Θέση περιεχομένου"/>
          <p:cNvSpPr>
            <a:spLocks noGrp="1"/>
          </p:cNvSpPr>
          <p:nvPr>
            <p:ph sz="quarter" idx="1"/>
          </p:nvPr>
        </p:nvSpPr>
        <p:spPr/>
        <p:txBody>
          <a:bodyPr/>
          <a:lstStyle/>
          <a:p>
            <a:pPr>
              <a:buNone/>
            </a:pPr>
            <a:r>
              <a:rPr lang="el-GR" dirty="0" smtClean="0"/>
              <a:t>    Αν όμως ένα δάνειο γίνεται για να χρησιμοποιηθεί σε ένα </a:t>
            </a:r>
            <a:r>
              <a:rPr lang="el-GR" dirty="0" smtClean="0">
                <a:solidFill>
                  <a:srgbClr val="FF0000"/>
                </a:solidFill>
              </a:rPr>
              <a:t>επενδυτικό </a:t>
            </a:r>
            <a:r>
              <a:rPr lang="el-GR" dirty="0" smtClean="0"/>
              <a:t>έργο που αυξάνει την </a:t>
            </a:r>
            <a:r>
              <a:rPr lang="el-GR" dirty="0" smtClean="0">
                <a:solidFill>
                  <a:srgbClr val="FF0000"/>
                </a:solidFill>
              </a:rPr>
              <a:t>παραγωγικότητα</a:t>
            </a:r>
            <a:r>
              <a:rPr lang="el-GR" dirty="0" smtClean="0"/>
              <a:t> της οικονομίας, όπως είναι ένα φράγμα ή μια εθνική οδός, τότε το δάνειο μπορεί να έχει θετικό τελικό αποτέλεσμα.</a:t>
            </a:r>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1571604" y="4071942"/>
            <a:ext cx="6000792" cy="230346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Κατηγορίες δανείων</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εξωτερικό δάνειο : το δάνειο που το Δημόσιο  δανείζεται από άλλες χώρες.</a:t>
            </a:r>
          </a:p>
          <a:p>
            <a:r>
              <a:rPr lang="el-GR" dirty="0" smtClean="0"/>
              <a:t> εσωτερικό δάνειο :  δάνειο που το Δημόσιο  δανείζεται από πηγές εσωτερικού.</a:t>
            </a:r>
          </a:p>
          <a:p>
            <a:pPr>
              <a:buNone/>
            </a:pPr>
            <a:r>
              <a:rPr lang="el-GR" dirty="0" smtClean="0"/>
              <a:t>  </a:t>
            </a:r>
          </a:p>
          <a:p>
            <a:pPr>
              <a:buNone/>
            </a:pPr>
            <a:r>
              <a:rPr lang="el-GR" dirty="0" smtClean="0"/>
              <a:t>     Τα εξωτερικά δάνεια είναι σε </a:t>
            </a:r>
            <a:r>
              <a:rPr lang="el-GR" dirty="0" smtClean="0">
                <a:solidFill>
                  <a:srgbClr val="FF0000"/>
                </a:solidFill>
              </a:rPr>
              <a:t>συνάλλαγμα</a:t>
            </a:r>
            <a:r>
              <a:rPr lang="el-GR" dirty="0" smtClean="0"/>
              <a:t>, δηλαδή σε </a:t>
            </a:r>
            <a:r>
              <a:rPr lang="el-GR" i="1" u="sng" dirty="0" smtClean="0"/>
              <a:t>νομισματικές μονάδες της χώρας </a:t>
            </a:r>
            <a:r>
              <a:rPr lang="el-GR" dirty="0" smtClean="0"/>
              <a:t>από την οποία προέρχεται το δάνειο. </a:t>
            </a:r>
          </a:p>
          <a:p>
            <a:pPr>
              <a:buNone/>
            </a:pPr>
            <a:r>
              <a:rPr lang="el-GR" dirty="0" smtClean="0"/>
              <a:t>     Αυτό έχει το πλεονέκτημα ότι μπορεί η δανειζόμενη χώρα να </a:t>
            </a:r>
            <a:r>
              <a:rPr lang="el-GR" i="1" u="sng" dirty="0" smtClean="0"/>
              <a:t>προβεί σε εισαγωγές προϊόντων</a:t>
            </a:r>
            <a:r>
              <a:rPr lang="el-GR" dirty="0" smtClean="0"/>
              <a:t>, ανάλογα με τις ανάγκες της.</a:t>
            </a:r>
          </a:p>
          <a:p>
            <a:pPr>
              <a:buNone/>
            </a:pPr>
            <a:r>
              <a:rPr lang="el-GR" dirty="0" smtClean="0"/>
              <a:t>     Συνήθως με τα δάνεια εξωτερικού πληρώνονται οι εισαγωγές </a:t>
            </a:r>
            <a:r>
              <a:rPr lang="el-GR" i="1" u="sng" dirty="0" smtClean="0"/>
              <a:t>κεφαλαιουχικών αγαθών</a:t>
            </a:r>
            <a:r>
              <a:rPr lang="el-GR" dirty="0" smtClean="0"/>
              <a:t>, οι οποίες στις περισσότερες περιπτώσεις είναι απαραίτητες για την οικονομική ανάπτυξη. </a:t>
            </a:r>
          </a:p>
          <a:p>
            <a:pPr>
              <a:buNone/>
            </a:pPr>
            <a:r>
              <a:rPr lang="el-GR" dirty="0" smtClean="0"/>
              <a:t>    Φυσικά υπάρχει και το </a:t>
            </a:r>
            <a:r>
              <a:rPr lang="el-GR" dirty="0" smtClean="0">
                <a:solidFill>
                  <a:srgbClr val="FF0000"/>
                </a:solidFill>
              </a:rPr>
              <a:t>μειονέκτημα</a:t>
            </a:r>
            <a:r>
              <a:rPr lang="el-GR" dirty="0" smtClean="0"/>
              <a:t> ότι τα δάνεια εξωτερικού </a:t>
            </a:r>
            <a:r>
              <a:rPr lang="el-GR" dirty="0" smtClean="0">
                <a:solidFill>
                  <a:srgbClr val="FF0000"/>
                </a:solidFill>
              </a:rPr>
              <a:t>εξοφλούνται σε συνάλλαγμα.</a:t>
            </a:r>
            <a:endParaRPr lang="el-GR"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Πηγές εσωτερικού δανείου</a:t>
            </a:r>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 Μια πηγή είναι η </a:t>
            </a:r>
            <a:r>
              <a:rPr lang="el-GR" b="1" dirty="0" smtClean="0"/>
              <a:t>Κεντρική Τράπεζα</a:t>
            </a:r>
            <a:r>
              <a:rPr lang="el-GR" dirty="0" smtClean="0"/>
              <a:t>, δηλαδή το ίδρυμα που έχει το προνόμιο της έκδοσης χρήματος. Στην περίπτωση αυτή η Κεντρική Τράπεζα χρηματοδοτεί το Δημόσιο αυξάνοντας την ποσότητα του χρήματος (ουσιαστικά εκδίδοντας νέο χρήμα).</a:t>
            </a:r>
          </a:p>
          <a:p>
            <a:r>
              <a:rPr lang="el-GR" dirty="0" smtClean="0"/>
              <a:t> Μια δεύτερη πηγή είναι οι </a:t>
            </a:r>
            <a:r>
              <a:rPr lang="el-GR" b="1" dirty="0" smtClean="0"/>
              <a:t>αποταμιεύσεις του κοινού</a:t>
            </a:r>
            <a:r>
              <a:rPr lang="el-GR" dirty="0" smtClean="0"/>
              <a:t>. Το Δημόσιο μπορεί να δανειστεί από το κοινό εκδίδοντας ομολογιακό δάνειο. Με αυτόν τον τρόπο η αγοραστική δύναμη μεταφέρεται από τα άτομα στο Δημόσιο. </a:t>
            </a:r>
          </a:p>
          <a:p>
            <a:r>
              <a:rPr lang="el-GR" dirty="0" smtClean="0"/>
              <a:t>Μια τρίτη πηγή είναι το </a:t>
            </a:r>
            <a:r>
              <a:rPr lang="el-GR" b="1" dirty="0" smtClean="0"/>
              <a:t>εμπορικό τραπεζικό σύστημα</a:t>
            </a:r>
            <a:r>
              <a:rPr lang="el-GR" dirty="0" smtClean="0"/>
              <a:t>, από το οποίο το Δημόσιο μπορεί να δανειστεί.</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Βραχυχρόνια και μακροχρόνια δάνεια</a:t>
            </a:r>
            <a:endParaRPr lang="el-GR" dirty="0"/>
          </a:p>
        </p:txBody>
      </p:sp>
      <p:sp>
        <p:nvSpPr>
          <p:cNvPr id="3" name="2 - Θέση περιεχομένου"/>
          <p:cNvSpPr>
            <a:spLocks noGrp="1"/>
          </p:cNvSpPr>
          <p:nvPr>
            <p:ph sz="quarter" idx="1"/>
          </p:nvPr>
        </p:nvSpPr>
        <p:spPr/>
        <p:txBody>
          <a:bodyPr/>
          <a:lstStyle/>
          <a:p>
            <a:pPr>
              <a:buNone/>
            </a:pPr>
            <a:r>
              <a:rPr lang="el-GR" dirty="0" smtClean="0"/>
              <a:t>   Τα δημόσια δάνεια μπορεί να είναι </a:t>
            </a:r>
            <a:r>
              <a:rPr lang="el-GR" dirty="0" smtClean="0">
                <a:solidFill>
                  <a:srgbClr val="FF0000"/>
                </a:solidFill>
              </a:rPr>
              <a:t>βραχυχρόνια</a:t>
            </a:r>
            <a:r>
              <a:rPr lang="el-GR" dirty="0" smtClean="0"/>
              <a:t> ή </a:t>
            </a:r>
            <a:r>
              <a:rPr lang="el-GR" dirty="0" smtClean="0">
                <a:solidFill>
                  <a:srgbClr val="FF0000"/>
                </a:solidFill>
              </a:rPr>
              <a:t>μακροχρόνια</a:t>
            </a:r>
            <a:r>
              <a:rPr lang="el-GR" dirty="0" smtClean="0"/>
              <a:t>, ανάλογα με το </a:t>
            </a:r>
            <a:r>
              <a:rPr lang="el-GR" dirty="0" smtClean="0">
                <a:solidFill>
                  <a:srgbClr val="FF0000"/>
                </a:solidFill>
              </a:rPr>
              <a:t>σκοπό</a:t>
            </a:r>
            <a:r>
              <a:rPr lang="el-GR" dirty="0" smtClean="0"/>
              <a:t> για τον οποίο συνάπτονται. </a:t>
            </a:r>
          </a:p>
          <a:p>
            <a:pPr>
              <a:buNone/>
            </a:pPr>
            <a:r>
              <a:rPr lang="el-GR" dirty="0" smtClean="0"/>
              <a:t>    Δάνεια που προορίζονται για </a:t>
            </a:r>
            <a:r>
              <a:rPr lang="el-GR" dirty="0" smtClean="0">
                <a:solidFill>
                  <a:srgbClr val="FF0000"/>
                </a:solidFill>
              </a:rPr>
              <a:t>επενδύσεις</a:t>
            </a:r>
            <a:r>
              <a:rPr lang="el-GR" dirty="0" smtClean="0"/>
              <a:t> είναι </a:t>
            </a:r>
            <a:r>
              <a:rPr lang="el-GR" dirty="0" smtClean="0">
                <a:solidFill>
                  <a:srgbClr val="FF0000"/>
                </a:solidFill>
              </a:rPr>
              <a:t>μακροχρόνια</a:t>
            </a:r>
            <a:r>
              <a:rPr lang="el-GR" dirty="0" smtClean="0"/>
              <a:t>, για παράδειγμα </a:t>
            </a:r>
            <a:r>
              <a:rPr lang="el-GR" b="1" dirty="0" smtClean="0"/>
              <a:t>δεκαετή, εικοσαετή </a:t>
            </a:r>
            <a:r>
              <a:rPr lang="el-GR" dirty="0" smtClean="0"/>
              <a:t>κ.λπ., ενώ δάνεια που προορίζονται για </a:t>
            </a:r>
            <a:r>
              <a:rPr lang="el-GR" dirty="0" smtClean="0">
                <a:solidFill>
                  <a:srgbClr val="FF0000"/>
                </a:solidFill>
              </a:rPr>
              <a:t>κάλυψη άμεσων αναγκών</a:t>
            </a:r>
            <a:r>
              <a:rPr lang="el-GR" dirty="0" smtClean="0"/>
              <a:t> συνάπτονται για </a:t>
            </a:r>
            <a:r>
              <a:rPr lang="el-GR" dirty="0" smtClean="0">
                <a:solidFill>
                  <a:srgbClr val="FF0000"/>
                </a:solidFill>
              </a:rPr>
              <a:t>βραχύ σχετικό διάστημα</a:t>
            </a:r>
            <a:r>
              <a:rPr lang="el-GR" dirty="0" smtClean="0"/>
              <a:t>, για παράδειγμα </a:t>
            </a:r>
            <a:r>
              <a:rPr lang="el-GR" b="1" dirty="0" smtClean="0"/>
              <a:t>ένα, δύο</a:t>
            </a:r>
            <a:r>
              <a:rPr lang="el-GR" dirty="0" smtClean="0"/>
              <a:t> έτη κτλ.</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 κρατικός προϋπολογισμός είναι…</a:t>
            </a:r>
            <a:endParaRPr lang="el-G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682430" y="1447800"/>
            <a:ext cx="6236340" cy="4572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500702"/>
            <a:ext cx="9144000" cy="1357298"/>
          </a:xfrm>
          <a:prstGeom prst="rect">
            <a:avLst/>
          </a:prstGeom>
          <a:noFill/>
          <a:ln w="9525">
            <a:noFill/>
            <a:miter lim="800000"/>
            <a:headEnd/>
            <a:tailEnd/>
          </a:ln>
          <a:effectLst/>
        </p:spPr>
      </p:pic>
      <p:sp>
        <p:nvSpPr>
          <p:cNvPr id="2" name="1 - Τίτλος"/>
          <p:cNvSpPr>
            <a:spLocks noGrp="1"/>
          </p:cNvSpPr>
          <p:nvPr>
            <p:ph type="title"/>
          </p:nvPr>
        </p:nvSpPr>
        <p:spPr/>
        <p:txBody>
          <a:bodyPr>
            <a:normAutofit fontScale="90000"/>
          </a:bodyPr>
          <a:lstStyle/>
          <a:p>
            <a:r>
              <a:rPr lang="el-GR" dirty="0" smtClean="0">
                <a:solidFill>
                  <a:srgbClr val="FF0000"/>
                </a:solidFill>
              </a:rPr>
              <a:t>Ο κρατικός προϋπολογισμός δείχνει…</a:t>
            </a:r>
            <a:endParaRPr lang="el-GR" dirty="0">
              <a:solidFill>
                <a:srgbClr val="FF0000"/>
              </a:solidFill>
            </a:endParaRPr>
          </a:p>
        </p:txBody>
      </p:sp>
      <p:sp>
        <p:nvSpPr>
          <p:cNvPr id="3" name="2 - Θέση περιεχομένου"/>
          <p:cNvSpPr>
            <a:spLocks noGrp="1"/>
          </p:cNvSpPr>
          <p:nvPr>
            <p:ph sz="quarter" idx="1"/>
          </p:nvPr>
        </p:nvSpPr>
        <p:spPr>
          <a:xfrm>
            <a:off x="0" y="1447800"/>
            <a:ext cx="9144000" cy="4572000"/>
          </a:xfrm>
        </p:spPr>
        <p:txBody>
          <a:bodyPr/>
          <a:lstStyle/>
          <a:p>
            <a:r>
              <a:rPr lang="el-GR" dirty="0" smtClean="0"/>
              <a:t>με μεγάλη λεπτομέρεια τον τρόπο με τον οποίο κατανέμονται οι δημόσιες δαπάνες στους διάφορους τομείς  της οικονομίας καθώς επίσης τις πηγές από τις οποίες εισρέουν τα έσοδα προς το Δημόσιο.</a:t>
            </a:r>
          </a:p>
          <a:p>
            <a:r>
              <a:rPr lang="el-GR" dirty="0" smtClean="0"/>
              <a:t>Η κατανομή των δημόσιων δαπανών και η επιβολή φόρων δείχνει και την οικονομική πολιτική που ακολουθεί η Κυβέρνηση, γι’ αυτό και ο κρατικός προϋπολογισμός είναι μια περιεκτική και σύντομη έκφραση της ασκούμενης οικονομικής πολιτικής.</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8329642" cy="1143000"/>
          </a:xfrm>
        </p:spPr>
        <p:txBody>
          <a:bodyPr>
            <a:normAutofit fontScale="90000"/>
          </a:bodyPr>
          <a:lstStyle/>
          <a:p>
            <a:r>
              <a:rPr lang="el-GR" dirty="0" smtClean="0">
                <a:solidFill>
                  <a:srgbClr val="FF0000"/>
                </a:solidFill>
              </a:rPr>
              <a:t>Ο κρατικός προϋπολογισμός συντάσσεται…</a:t>
            </a:r>
            <a:endParaRPr lang="el-GR"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500034" y="1571612"/>
            <a:ext cx="7262490" cy="492922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Υπάρχει μια γενική, αλλά εσφαλμένη εντύπωση ότι….</a:t>
            </a:r>
            <a:endParaRPr lang="el-GR"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154114" y="1653359"/>
            <a:ext cx="7292972" cy="41608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u="sng" dirty="0" smtClean="0"/>
              <a:t>Κράτος και θεσμικό Πλαίσιο της Οικονομίας</a:t>
            </a:r>
            <a:r>
              <a:rPr lang="el-GR" dirty="0" smtClean="0"/>
              <a:t/>
            </a:r>
            <a:br>
              <a:rPr lang="el-GR" dirty="0" smtClean="0"/>
            </a:br>
            <a:endParaRPr lang="el-GR" dirty="0"/>
          </a:p>
        </p:txBody>
      </p:sp>
      <p:sp>
        <p:nvSpPr>
          <p:cNvPr id="3" name="2 - Θέση περιεχομένου"/>
          <p:cNvSpPr>
            <a:spLocks noGrp="1"/>
          </p:cNvSpPr>
          <p:nvPr>
            <p:ph sz="quarter" idx="1"/>
          </p:nvPr>
        </p:nvSpPr>
        <p:spPr/>
        <p:txBody>
          <a:bodyPr/>
          <a:lstStyle/>
          <a:p>
            <a:pPr lvl="0">
              <a:buFont typeface="Wingdings" pitchFamily="2" charset="2"/>
              <a:buChar char="v"/>
            </a:pPr>
            <a:r>
              <a:rPr lang="el-GR" sz="2800" dirty="0"/>
              <a:t>Η </a:t>
            </a:r>
            <a:r>
              <a:rPr lang="el-GR" sz="2800" b="1" dirty="0" smtClean="0"/>
              <a:t>τήρηση</a:t>
            </a:r>
            <a:r>
              <a:rPr lang="el-GR" sz="2800" dirty="0" smtClean="0"/>
              <a:t> </a:t>
            </a:r>
            <a:r>
              <a:rPr lang="el-GR" sz="2800" dirty="0"/>
              <a:t>του θεσμικού πλαισίου έχει μεγάλη </a:t>
            </a:r>
            <a:r>
              <a:rPr lang="el-GR" sz="2800" b="1" dirty="0"/>
              <a:t>σημασία</a:t>
            </a:r>
            <a:r>
              <a:rPr lang="el-GR" sz="2800" dirty="0"/>
              <a:t> για την </a:t>
            </a:r>
            <a:r>
              <a:rPr lang="el-GR" sz="2800" b="1" dirty="0"/>
              <a:t>εύρυθμη</a:t>
            </a:r>
            <a:r>
              <a:rPr lang="el-GR" sz="2800" dirty="0"/>
              <a:t> λειτουργία </a:t>
            </a:r>
            <a:r>
              <a:rPr lang="el-GR" sz="2800" dirty="0" smtClean="0"/>
              <a:t>της οικονομίας. </a:t>
            </a:r>
          </a:p>
          <a:p>
            <a:pPr lvl="0">
              <a:buNone/>
            </a:pPr>
            <a:endParaRPr lang="el-GR" sz="2800" dirty="0"/>
          </a:p>
          <a:p>
            <a:pPr lvl="0">
              <a:buFont typeface="Wingdings" pitchFamily="2" charset="2"/>
              <a:buChar char="v"/>
            </a:pPr>
            <a:r>
              <a:rPr lang="el-GR" sz="2800" dirty="0"/>
              <a:t>Η </a:t>
            </a:r>
            <a:r>
              <a:rPr lang="el-GR" sz="2800" b="1" dirty="0"/>
              <a:t>παραβίαση</a:t>
            </a:r>
            <a:r>
              <a:rPr lang="el-GR" sz="2800" dirty="0"/>
              <a:t> των κανόνων αυτών συνεπάγεται </a:t>
            </a:r>
            <a:r>
              <a:rPr lang="el-GR" sz="2800" b="1" dirty="0"/>
              <a:t>κυρώσεις</a:t>
            </a:r>
            <a:r>
              <a:rPr lang="el-GR" sz="2800" dirty="0"/>
              <a:t> που επιβάλλονται από το κράτος. </a:t>
            </a:r>
            <a:endParaRPr lang="el-GR" sz="2800" dirty="0" smtClean="0"/>
          </a:p>
          <a:p>
            <a:pPr lvl="0">
              <a:buNone/>
            </a:pPr>
            <a:r>
              <a:rPr lang="el-GR" sz="2800" dirty="0" smtClean="0"/>
              <a:t> </a:t>
            </a:r>
            <a:endParaRPr lang="el-GR" sz="2800" dirty="0"/>
          </a:p>
          <a:p>
            <a:pPr lvl="0">
              <a:buFont typeface="Wingdings" pitchFamily="2" charset="2"/>
              <a:buChar char="v"/>
            </a:pPr>
            <a:r>
              <a:rPr lang="el-GR" sz="2800" dirty="0"/>
              <a:t>Το θεσμικό πλαίσιο </a:t>
            </a:r>
            <a:r>
              <a:rPr lang="el-GR" sz="2800" b="1" dirty="0"/>
              <a:t>δεν</a:t>
            </a:r>
            <a:r>
              <a:rPr lang="el-GR" sz="2800" dirty="0"/>
              <a:t> είναι πάντοτε το </a:t>
            </a:r>
            <a:r>
              <a:rPr lang="el-GR" sz="2800" b="1" dirty="0"/>
              <a:t>ίδιο</a:t>
            </a:r>
            <a:r>
              <a:rPr lang="el-GR" sz="2800" dirty="0"/>
              <a:t>. </a:t>
            </a:r>
          </a:p>
          <a:p>
            <a:pPr>
              <a:buNone/>
            </a:pP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κατάσταση του προϋπολογισμού θα εξαρτηθεί….</a:t>
            </a:r>
            <a:endParaRPr lang="el-GR" dirty="0"/>
          </a:p>
        </p:txBody>
      </p:sp>
      <p:sp>
        <p:nvSpPr>
          <p:cNvPr id="3" name="2 - Θέση περιεχομένου"/>
          <p:cNvSpPr>
            <a:spLocks noGrp="1"/>
          </p:cNvSpPr>
          <p:nvPr>
            <p:ph sz="quarter" idx="1"/>
          </p:nvPr>
        </p:nvSpPr>
        <p:spPr/>
        <p:txBody>
          <a:bodyPr>
            <a:normAutofit/>
          </a:bodyPr>
          <a:lstStyle/>
          <a:p>
            <a:pPr>
              <a:buNone/>
            </a:pPr>
            <a:endParaRPr lang="el-GR" dirty="0" smtClean="0"/>
          </a:p>
          <a:p>
            <a:r>
              <a:rPr lang="el-GR" dirty="0" smtClean="0"/>
              <a:t> από τη γενική οικονομική συγκυρία </a:t>
            </a:r>
          </a:p>
          <a:p>
            <a:r>
              <a:rPr lang="el-GR" dirty="0" smtClean="0"/>
              <a:t> από την οικονομική πολιτική που η κυβέρνηση θέλει να εφαρμόσει. </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5072066" y="3500438"/>
            <a:ext cx="3719513" cy="32543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499225" y="4643446"/>
            <a:ext cx="2644775" cy="2068501"/>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t>Ύφεση και ανεργία</a:t>
            </a:r>
            <a:endParaRPr lang="el-GR" dirty="0"/>
          </a:p>
        </p:txBody>
      </p:sp>
      <p:sp>
        <p:nvSpPr>
          <p:cNvPr id="3" name="2 - Θέση περιεχομένου"/>
          <p:cNvSpPr>
            <a:spLocks noGrp="1"/>
          </p:cNvSpPr>
          <p:nvPr>
            <p:ph sz="quarter" idx="1"/>
          </p:nvPr>
        </p:nvSpPr>
        <p:spPr>
          <a:xfrm>
            <a:off x="0" y="1447800"/>
            <a:ext cx="8686800" cy="4572000"/>
          </a:xfrm>
        </p:spPr>
        <p:txBody>
          <a:bodyPr>
            <a:normAutofit/>
          </a:bodyPr>
          <a:lstStyle/>
          <a:p>
            <a:pPr>
              <a:buNone/>
            </a:pPr>
            <a:r>
              <a:rPr lang="el-GR" dirty="0" smtClean="0"/>
              <a:t>    Αν η οικονομία βρίσκεται σε ύφεση και η ανεργία είναι αυξημένη, τότε ο </a:t>
            </a:r>
            <a:r>
              <a:rPr lang="el-GR" dirty="0" smtClean="0">
                <a:solidFill>
                  <a:srgbClr val="FF0000"/>
                </a:solidFill>
              </a:rPr>
              <a:t>προϋπολογισμός</a:t>
            </a:r>
            <a:r>
              <a:rPr lang="el-GR" dirty="0" smtClean="0"/>
              <a:t> πρέπει να είναι </a:t>
            </a:r>
            <a:r>
              <a:rPr lang="el-GR" dirty="0" smtClean="0">
                <a:solidFill>
                  <a:srgbClr val="FF0000"/>
                </a:solidFill>
              </a:rPr>
              <a:t>ελλειμματικός</a:t>
            </a:r>
            <a:r>
              <a:rPr lang="el-GR" dirty="0" smtClean="0"/>
              <a:t>, γιατί η διαρροή δαπάνης που γίνεται με την επιβολή φόρων και που τείνει να μειώσει το εθνικό εισόδημα πρέπει να αντισταθμιστεί με τη δημιουργία μεγαλύτερης δαπάνης από το κράτος μέσω των δημοσίων δαπανών (π.χ. για επενδύσεις), ώστε το εισόδημα να αυξηθεί και να αποφευχθεί, όσο γίνεται, η ύφεση. </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Απασχόληση και αύξηση τιμών</a:t>
            </a:r>
            <a:endParaRPr lang="el-GR" dirty="0"/>
          </a:p>
        </p:txBody>
      </p:sp>
      <p:sp>
        <p:nvSpPr>
          <p:cNvPr id="3" name="2 - Θέση περιεχομένου"/>
          <p:cNvSpPr>
            <a:spLocks noGrp="1"/>
          </p:cNvSpPr>
          <p:nvPr>
            <p:ph sz="quarter" idx="1"/>
          </p:nvPr>
        </p:nvSpPr>
        <p:spPr>
          <a:xfrm>
            <a:off x="142844" y="1447800"/>
            <a:ext cx="8858312" cy="4572000"/>
          </a:xfrm>
        </p:spPr>
        <p:txBody>
          <a:bodyPr/>
          <a:lstStyle/>
          <a:p>
            <a:pPr>
              <a:buNone/>
            </a:pPr>
            <a:r>
              <a:rPr lang="el-GR" dirty="0" smtClean="0"/>
              <a:t>    Αντίθετα, σε </a:t>
            </a:r>
            <a:r>
              <a:rPr lang="el-GR" dirty="0" smtClean="0">
                <a:solidFill>
                  <a:srgbClr val="FF0000"/>
                </a:solidFill>
              </a:rPr>
              <a:t>περιόδους μεγάλης απασχόλησης </a:t>
            </a:r>
            <a:r>
              <a:rPr lang="el-GR" dirty="0" smtClean="0"/>
              <a:t>και </a:t>
            </a:r>
            <a:r>
              <a:rPr lang="el-GR" dirty="0" smtClean="0">
                <a:solidFill>
                  <a:srgbClr val="FF0000"/>
                </a:solidFill>
              </a:rPr>
              <a:t>αυξανόμενων τιμών</a:t>
            </a:r>
            <a:r>
              <a:rPr lang="el-GR" dirty="0" smtClean="0"/>
              <a:t>, ο </a:t>
            </a:r>
            <a:r>
              <a:rPr lang="el-GR" b="1" dirty="0" smtClean="0"/>
              <a:t>προϋπολογισμός</a:t>
            </a:r>
            <a:r>
              <a:rPr lang="el-GR" dirty="0" smtClean="0"/>
              <a:t> πρέπει να είναι </a:t>
            </a:r>
            <a:r>
              <a:rPr lang="el-GR" b="1" dirty="0" smtClean="0"/>
              <a:t>πλεονασματικός</a:t>
            </a:r>
            <a:r>
              <a:rPr lang="el-GR" dirty="0" smtClean="0"/>
              <a:t>, για να μειωθούν οι πληθωριστικές τάσεις. Σε πολλές περιπτώσεις η μείωση δαπανών, λόγω της φύσης τους, όπως, για παράδειγμα, οι δαπάνες για την παιδεία ή την εθνική άμυνα, είναι δύσκολη. Σ’ αυτήν την περίπτωση η </a:t>
            </a:r>
            <a:r>
              <a:rPr lang="el-GR" dirty="0" err="1" smtClean="0"/>
              <a:t>πλεονασματικότητα</a:t>
            </a:r>
            <a:r>
              <a:rPr lang="el-GR" dirty="0" smtClean="0"/>
              <a:t> του προϋπολογισμού πρέπει να προέλθει από αύξηση των εσόδων.</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5643570" y="4929198"/>
            <a:ext cx="2628900" cy="16605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dirty="0" smtClean="0"/>
              <a:t> </a:t>
            </a:r>
            <a:r>
              <a:rPr lang="el-GR" sz="3100" dirty="0" smtClean="0"/>
              <a:t>Εξασφάλιση Οικονομικής Σταθερότητας και Ανάπτυξης </a:t>
            </a:r>
            <a:r>
              <a:rPr lang="el-GR" dirty="0"/>
              <a:t/>
            </a:r>
            <a:br>
              <a:rPr lang="el-GR" dirty="0"/>
            </a:br>
            <a:endParaRPr lang="el-GR" dirty="0"/>
          </a:p>
        </p:txBody>
      </p:sp>
      <p:sp>
        <p:nvSpPr>
          <p:cNvPr id="3" name="2 - Θέση περιεχομένου"/>
          <p:cNvSpPr>
            <a:spLocks noGrp="1"/>
          </p:cNvSpPr>
          <p:nvPr>
            <p:ph sz="quarter" idx="1"/>
          </p:nvPr>
        </p:nvSpPr>
        <p:spPr/>
        <p:txBody>
          <a:bodyPr>
            <a:normAutofit/>
          </a:bodyPr>
          <a:lstStyle/>
          <a:p>
            <a:r>
              <a:rPr lang="el-GR" dirty="0"/>
              <a:t>Η οικονομία περνάει από </a:t>
            </a:r>
            <a:r>
              <a:rPr lang="el-GR" b="1" dirty="0"/>
              <a:t>εναλλασσόμενες φάσεις </a:t>
            </a:r>
            <a:r>
              <a:rPr lang="el-GR" dirty="0"/>
              <a:t>οικονομικής ανόδου (άνθησης) και οικονομικής ύφεσης. </a:t>
            </a:r>
          </a:p>
          <a:p>
            <a:r>
              <a:rPr lang="el-GR" dirty="0"/>
              <a:t>Η περίοδος της οικονομικής ανόδου χαρακτηρίζεται από </a:t>
            </a:r>
            <a:r>
              <a:rPr lang="el-GR" dirty="0">
                <a:solidFill>
                  <a:srgbClr val="FF0000"/>
                </a:solidFill>
              </a:rPr>
              <a:t>αύξηση της  παραγωγής </a:t>
            </a:r>
            <a:r>
              <a:rPr lang="el-GR" dirty="0"/>
              <a:t>και </a:t>
            </a:r>
            <a:r>
              <a:rPr lang="el-GR" dirty="0">
                <a:solidFill>
                  <a:srgbClr val="FF0000"/>
                </a:solidFill>
              </a:rPr>
              <a:t>μείωση της ανεργίας</a:t>
            </a:r>
            <a:r>
              <a:rPr lang="el-GR" dirty="0"/>
              <a:t>. </a:t>
            </a:r>
          </a:p>
          <a:p>
            <a:r>
              <a:rPr lang="el-GR" dirty="0"/>
              <a:t>Η  περίοδος της ύφεσης χαρακτηρίζεται από </a:t>
            </a:r>
            <a:r>
              <a:rPr lang="el-GR" dirty="0">
                <a:solidFill>
                  <a:srgbClr val="FF0000"/>
                </a:solidFill>
              </a:rPr>
              <a:t>μείωση της παραγωγής </a:t>
            </a:r>
            <a:r>
              <a:rPr lang="el-GR" dirty="0"/>
              <a:t>και </a:t>
            </a:r>
            <a:r>
              <a:rPr lang="el-GR" dirty="0">
                <a:solidFill>
                  <a:srgbClr val="FF0000"/>
                </a:solidFill>
              </a:rPr>
              <a:t>αύξηση της ανεργίας</a:t>
            </a:r>
            <a:r>
              <a:rPr lang="el-GR" dirty="0"/>
              <a:t>. </a:t>
            </a:r>
          </a:p>
          <a:p>
            <a:r>
              <a:rPr lang="el-GR" dirty="0"/>
              <a:t>Παράλληλα, η οικονομία μπορεί να υποφέρει από περιόδους </a:t>
            </a:r>
            <a:r>
              <a:rPr lang="el-GR" dirty="0">
                <a:solidFill>
                  <a:srgbClr val="FF0000"/>
                </a:solidFill>
              </a:rPr>
              <a:t>πληθωρισμού</a:t>
            </a:r>
            <a:r>
              <a:rPr lang="el-GR" dirty="0"/>
              <a:t>.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Εξασφάλιση Οικονομικής Σταθερότητας και Ανάπτυξης</a:t>
            </a:r>
            <a:endParaRPr lang="el-G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Όταν η οικονομία </a:t>
            </a:r>
            <a:r>
              <a:rPr lang="el-GR" dirty="0"/>
              <a:t>παρουσιάζει </a:t>
            </a:r>
            <a:r>
              <a:rPr lang="el-GR" b="1" dirty="0"/>
              <a:t>σοβαρά προβλήματα </a:t>
            </a:r>
            <a:r>
              <a:rPr lang="el-GR" dirty="0"/>
              <a:t>το Κράτος παρεμβαίνει παίρνοντας </a:t>
            </a:r>
            <a:r>
              <a:rPr lang="el-GR" b="1" dirty="0"/>
              <a:t>μέτρα</a:t>
            </a:r>
            <a:r>
              <a:rPr lang="el-GR" dirty="0"/>
              <a:t>, με σκοπό τη </a:t>
            </a:r>
            <a:r>
              <a:rPr lang="el-GR" b="1" dirty="0"/>
              <a:t>σταθεροποίηση της οικονομίας </a:t>
            </a:r>
            <a:r>
              <a:rPr lang="el-GR" dirty="0"/>
              <a:t>και τη </a:t>
            </a:r>
            <a:r>
              <a:rPr lang="el-GR" b="1" dirty="0"/>
              <a:t>βελτίωση</a:t>
            </a:r>
            <a:r>
              <a:rPr lang="el-GR" dirty="0"/>
              <a:t> της οικονομικής κατάστασης.</a:t>
            </a:r>
          </a:p>
          <a:p>
            <a:r>
              <a:rPr lang="el-GR" dirty="0"/>
              <a:t> </a:t>
            </a:r>
            <a:r>
              <a:rPr lang="el-GR" dirty="0" smtClean="0"/>
              <a:t>Το </a:t>
            </a:r>
            <a:r>
              <a:rPr lang="el-GR" dirty="0"/>
              <a:t>κράτος έχει σημαντική συμμετοχή στην </a:t>
            </a:r>
            <a:r>
              <a:rPr lang="el-GR" b="1" dirty="0"/>
              <a:t>εκτέλεση δημόσιων έργων</a:t>
            </a:r>
            <a:r>
              <a:rPr lang="el-GR" dirty="0"/>
              <a:t>, που είναι απαραίτητα για την </a:t>
            </a:r>
            <a:r>
              <a:rPr lang="el-GR" b="1" dirty="0"/>
              <a:t>ανάπτυξη της οικονομίας</a:t>
            </a:r>
            <a:r>
              <a:rPr lang="el-GR" dirty="0"/>
              <a:t>. </a:t>
            </a:r>
          </a:p>
          <a:p>
            <a:r>
              <a:rPr lang="el-GR" dirty="0"/>
              <a:t>Τέτοια έργα είναι οι εθνικές οδοί, τα λιμάνια, τα εγγειοβελτιωτικά, τα αντιπλημμυρικά έργα κ.λπ.</a:t>
            </a:r>
          </a:p>
          <a:p>
            <a:r>
              <a:rPr lang="el-GR" dirty="0"/>
              <a:t> Τα έργα αυτά είναι επενδύσεις που </a:t>
            </a:r>
            <a:r>
              <a:rPr lang="el-GR" b="1" dirty="0"/>
              <a:t>αυξάνουν το κεφάλαιο </a:t>
            </a:r>
            <a:r>
              <a:rPr lang="el-GR" dirty="0"/>
              <a:t>της οικονομίας και βελτιώνουν την παραγωγικότητά της. </a:t>
            </a:r>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Αναδιανομή του Εισοδήματος</a:t>
            </a:r>
            <a:endParaRPr lang="el-GR" dirty="0"/>
          </a:p>
        </p:txBody>
      </p:sp>
      <p:sp>
        <p:nvSpPr>
          <p:cNvPr id="3" name="2 - Θέση περιεχομένου"/>
          <p:cNvSpPr>
            <a:spLocks noGrp="1"/>
          </p:cNvSpPr>
          <p:nvPr>
            <p:ph sz="quarter" idx="1"/>
          </p:nvPr>
        </p:nvSpPr>
        <p:spPr>
          <a:xfrm>
            <a:off x="914400" y="1447800"/>
            <a:ext cx="7772400" cy="5053034"/>
          </a:xfrm>
        </p:spPr>
        <p:txBody>
          <a:bodyPr>
            <a:normAutofit fontScale="40000" lnSpcReduction="20000"/>
          </a:bodyPr>
          <a:lstStyle/>
          <a:p>
            <a:pPr>
              <a:buNone/>
            </a:pPr>
            <a:r>
              <a:rPr lang="el-GR" dirty="0" smtClean="0"/>
              <a:t>        </a:t>
            </a:r>
            <a:r>
              <a:rPr lang="el-GR" sz="5000" dirty="0" smtClean="0"/>
              <a:t>Ένα βασικό και κρίσιμο </a:t>
            </a:r>
            <a:r>
              <a:rPr lang="el-GR" sz="5000" u="sng" dirty="0" smtClean="0"/>
              <a:t>μειονέκτημα</a:t>
            </a:r>
            <a:r>
              <a:rPr lang="el-GR" sz="5000" dirty="0" smtClean="0"/>
              <a:t> των </a:t>
            </a:r>
            <a:r>
              <a:rPr lang="el-GR" sz="5000" u="sng" dirty="0" smtClean="0"/>
              <a:t>σύγχρονων οικονομιών </a:t>
            </a:r>
            <a:r>
              <a:rPr lang="el-GR" sz="5000" dirty="0" smtClean="0"/>
              <a:t>είναι η τάση που υπάρχει στο οικονομικό σύστημα να δημιουργεί </a:t>
            </a:r>
            <a:r>
              <a:rPr lang="el-GR" sz="5000" u="sng" dirty="0" smtClean="0"/>
              <a:t>ανισότητες στη διανομή του εισοδήματος</a:t>
            </a:r>
            <a:r>
              <a:rPr lang="el-GR" sz="5000" dirty="0" smtClean="0"/>
              <a:t>. </a:t>
            </a:r>
          </a:p>
          <a:p>
            <a:pPr>
              <a:buNone/>
            </a:pPr>
            <a:endParaRPr lang="el-GR" sz="5000" dirty="0" smtClean="0"/>
          </a:p>
          <a:p>
            <a:pPr>
              <a:buNone/>
            </a:pPr>
            <a:r>
              <a:rPr lang="el-GR" sz="5000" dirty="0" smtClean="0"/>
              <a:t>     Έτσι, στην οικονομία υπάρχουν </a:t>
            </a:r>
            <a:r>
              <a:rPr lang="el-GR" sz="5000" u="sng" dirty="0" smtClean="0"/>
              <a:t>ταυτόχρονα</a:t>
            </a:r>
            <a:r>
              <a:rPr lang="el-GR" sz="5000" dirty="0" smtClean="0"/>
              <a:t> άτομα με μεγάλο </a:t>
            </a:r>
            <a:r>
              <a:rPr lang="el-GR" sz="5000" b="1" dirty="0" smtClean="0"/>
              <a:t>πλούτο</a:t>
            </a:r>
            <a:r>
              <a:rPr lang="el-GR" sz="5000" dirty="0" smtClean="0"/>
              <a:t> και άτομα που υποφέρουν από </a:t>
            </a:r>
            <a:r>
              <a:rPr lang="el-GR" sz="5000" b="1" dirty="0" smtClean="0"/>
              <a:t>φτώχεια</a:t>
            </a:r>
            <a:r>
              <a:rPr lang="el-GR" sz="5000" dirty="0" smtClean="0"/>
              <a:t>.</a:t>
            </a:r>
          </a:p>
          <a:p>
            <a:pPr>
              <a:buNone/>
            </a:pPr>
            <a:r>
              <a:rPr lang="el-GR" sz="5000" dirty="0" smtClean="0"/>
              <a:t>     Η </a:t>
            </a:r>
            <a:r>
              <a:rPr lang="el-GR" sz="5000" u="sng" dirty="0" smtClean="0"/>
              <a:t>συνύπαρξη πλούτου και φτώχειας </a:t>
            </a:r>
            <a:r>
              <a:rPr lang="el-GR" sz="5000" dirty="0" smtClean="0"/>
              <a:t>αποτελεί </a:t>
            </a:r>
            <a:r>
              <a:rPr lang="el-GR" sz="5000" u="sng" dirty="0" smtClean="0"/>
              <a:t>κίνδυνο</a:t>
            </a:r>
            <a:r>
              <a:rPr lang="el-GR" sz="5000" dirty="0" smtClean="0"/>
              <a:t> για την </a:t>
            </a:r>
            <a:r>
              <a:rPr lang="el-GR" sz="5000" u="sng" dirty="0" smtClean="0"/>
              <a:t>κοινωνική αρμονία</a:t>
            </a:r>
            <a:r>
              <a:rPr lang="el-GR" sz="5000" dirty="0" smtClean="0"/>
              <a:t>, γιατί γίνεται αιτία </a:t>
            </a:r>
            <a:r>
              <a:rPr lang="el-GR" sz="5000" u="sng" dirty="0" smtClean="0"/>
              <a:t>κοινωνικών αναταραχών</a:t>
            </a:r>
            <a:r>
              <a:rPr lang="el-GR" sz="5000" dirty="0" smtClean="0"/>
              <a:t>.</a:t>
            </a:r>
          </a:p>
          <a:p>
            <a:pPr>
              <a:buNone/>
            </a:pPr>
            <a:endParaRPr lang="el-GR" sz="5000" dirty="0" smtClean="0"/>
          </a:p>
          <a:p>
            <a:pPr>
              <a:buNone/>
            </a:pPr>
            <a:r>
              <a:rPr lang="el-GR" sz="5000" dirty="0" smtClean="0"/>
              <a:t>     Για το λόγο αυτό, το </a:t>
            </a:r>
            <a:r>
              <a:rPr lang="el-GR" sz="5000" u="sng" dirty="0" smtClean="0"/>
              <a:t>Κράτος</a:t>
            </a:r>
            <a:r>
              <a:rPr lang="el-GR" sz="5000" dirty="0" smtClean="0"/>
              <a:t> παίρνει </a:t>
            </a:r>
            <a:r>
              <a:rPr lang="el-GR" sz="5000" u="sng" dirty="0" smtClean="0"/>
              <a:t>μέτρα </a:t>
            </a:r>
            <a:r>
              <a:rPr lang="el-GR" sz="5000" dirty="0" smtClean="0"/>
              <a:t>με τα οποία ένα </a:t>
            </a:r>
            <a:r>
              <a:rPr lang="el-GR" sz="5000" u="sng" dirty="0" smtClean="0"/>
              <a:t>μέρος του εισοδήματος </a:t>
            </a:r>
            <a:r>
              <a:rPr lang="el-GR" sz="5000" dirty="0" smtClean="0"/>
              <a:t>της οικονομίας </a:t>
            </a:r>
            <a:r>
              <a:rPr lang="el-GR" sz="5000" u="sng" dirty="0" smtClean="0"/>
              <a:t>μεταφέρεται </a:t>
            </a:r>
            <a:r>
              <a:rPr lang="el-GR" sz="5000" dirty="0" smtClean="0"/>
              <a:t>από τα πλουσιότερα προς τα </a:t>
            </a:r>
            <a:r>
              <a:rPr lang="el-GR" sz="5000" u="sng" dirty="0" smtClean="0"/>
              <a:t>φτωχότερα άτομα</a:t>
            </a:r>
            <a:r>
              <a:rPr lang="el-GR" sz="5000" dirty="0" smtClean="0"/>
              <a:t>, δηλαδή το κράτος παίρνει μέτρα αναδιανομής του εισοδήματος. </a:t>
            </a:r>
          </a:p>
          <a:p>
            <a:pPr>
              <a:buNone/>
            </a:pPr>
            <a:endParaRPr lang="el-GR" sz="5000" dirty="0" smtClean="0"/>
          </a:p>
          <a:p>
            <a:pPr>
              <a:buNone/>
            </a:pPr>
            <a:r>
              <a:rPr lang="el-GR" sz="5000" dirty="0" smtClean="0"/>
              <a:t>      Τέτοια </a:t>
            </a:r>
            <a:r>
              <a:rPr lang="el-GR" sz="5000" b="1" dirty="0" smtClean="0"/>
              <a:t>μέτρα</a:t>
            </a:r>
            <a:r>
              <a:rPr lang="el-GR" sz="5000" dirty="0" smtClean="0"/>
              <a:t> είναι η πληρωμή επιδομάτων σε ανέργους, η δωρεάν ιατρική, φαρμακευτική και νοσοκομειακή περίθαλψη των απόρων, η απαλλαγή από τη φορολογία των χαμηλών εισοδημάτων, η δωρεάν παιδεία κτλ</a:t>
            </a:r>
            <a:endParaRPr lang="el-GR" sz="5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Αναδιανομή του Εισοδήματος</a:t>
            </a:r>
            <a:endParaRPr lang="el-GR" dirty="0"/>
          </a:p>
        </p:txBody>
      </p:sp>
      <p:sp>
        <p:nvSpPr>
          <p:cNvPr id="3" name="2 - Θέση περιεχομένου"/>
          <p:cNvSpPr>
            <a:spLocks noGrp="1"/>
          </p:cNvSpPr>
          <p:nvPr>
            <p:ph sz="quarter" idx="1"/>
          </p:nvPr>
        </p:nvSpPr>
        <p:spPr/>
        <p:txBody>
          <a:bodyPr/>
          <a:lstStyle/>
          <a:p>
            <a:pPr>
              <a:buNone/>
            </a:pPr>
            <a:r>
              <a:rPr lang="el-GR" dirty="0" smtClean="0"/>
              <a:t>    Σκοπός  του Κράτους  όταν παίρνει μέτρα αναδιανομής του εισοδήματος είναι:</a:t>
            </a:r>
          </a:p>
          <a:p>
            <a:pPr>
              <a:buFont typeface="Wingdings" pitchFamily="2" charset="2"/>
              <a:buChar char="Ø"/>
            </a:pPr>
            <a:r>
              <a:rPr lang="el-GR" dirty="0" smtClean="0"/>
              <a:t>     να επιτύχει </a:t>
            </a:r>
            <a:r>
              <a:rPr lang="el-GR" dirty="0" smtClean="0">
                <a:solidFill>
                  <a:srgbClr val="FF0000"/>
                </a:solidFill>
              </a:rPr>
              <a:t>κοινωνικά</a:t>
            </a:r>
            <a:r>
              <a:rPr lang="el-GR" dirty="0" smtClean="0"/>
              <a:t> πιο </a:t>
            </a:r>
            <a:r>
              <a:rPr lang="el-GR" dirty="0" smtClean="0">
                <a:solidFill>
                  <a:srgbClr val="FF0000"/>
                </a:solidFill>
              </a:rPr>
              <a:t>αποδεκτή</a:t>
            </a:r>
            <a:r>
              <a:rPr lang="el-GR" dirty="0" smtClean="0"/>
              <a:t> διανομή της συνολικής παραγωγής </a:t>
            </a:r>
          </a:p>
          <a:p>
            <a:pPr>
              <a:buFont typeface="Wingdings" pitchFamily="2" charset="2"/>
              <a:buChar char="Ø"/>
            </a:pPr>
            <a:r>
              <a:rPr lang="el-GR" dirty="0" smtClean="0"/>
              <a:t>     να </a:t>
            </a:r>
            <a:r>
              <a:rPr lang="el-GR" dirty="0" smtClean="0">
                <a:solidFill>
                  <a:srgbClr val="FF0000"/>
                </a:solidFill>
              </a:rPr>
              <a:t>εξαλείψει</a:t>
            </a:r>
            <a:r>
              <a:rPr lang="el-GR" dirty="0" smtClean="0"/>
              <a:t> τις περιπτώσεις μεγάλης </a:t>
            </a:r>
            <a:r>
              <a:rPr lang="el-GR" dirty="0" smtClean="0">
                <a:solidFill>
                  <a:srgbClr val="FF0000"/>
                </a:solidFill>
              </a:rPr>
              <a:t>φτώχειας</a:t>
            </a:r>
            <a:r>
              <a:rPr lang="el-GR" dirty="0" smtClean="0"/>
              <a:t> σε μεγάλο </a:t>
            </a:r>
            <a:r>
              <a:rPr lang="el-GR" u="sng" dirty="0" smtClean="0"/>
              <a:t>μέρος του πληθυσμού</a:t>
            </a:r>
            <a:r>
              <a:rPr lang="el-GR" dirty="0" smtClean="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l-GR" dirty="0" smtClean="0"/>
              <a:t> Τα Δημόσια Αγαθά</a:t>
            </a:r>
            <a:endParaRPr lang="el-GR" dirty="0"/>
          </a:p>
        </p:txBody>
      </p:sp>
      <p:sp>
        <p:nvSpPr>
          <p:cNvPr id="3" name="2 - Θέση περιεχομένου"/>
          <p:cNvSpPr>
            <a:spLocks noGrp="1"/>
          </p:cNvSpPr>
          <p:nvPr>
            <p:ph sz="quarter" idx="1"/>
          </p:nvPr>
        </p:nvSpPr>
        <p:spPr/>
        <p:txBody>
          <a:bodyPr>
            <a:normAutofit fontScale="92500" lnSpcReduction="20000"/>
          </a:bodyPr>
          <a:lstStyle/>
          <a:p>
            <a:pPr>
              <a:buNone/>
            </a:pPr>
            <a:r>
              <a:rPr lang="en-US" dirty="0" smtClean="0"/>
              <a:t>      </a:t>
            </a:r>
            <a:r>
              <a:rPr lang="el-GR" dirty="0" smtClean="0"/>
              <a:t>Συνήθως η απόκτηση ενός αγαθού </a:t>
            </a:r>
            <a:r>
              <a:rPr lang="el-GR" b="1" dirty="0" smtClean="0"/>
              <a:t>προϋποθέτει </a:t>
            </a:r>
            <a:r>
              <a:rPr lang="el-GR" dirty="0" smtClean="0"/>
              <a:t>την πληρωμή του </a:t>
            </a:r>
            <a:r>
              <a:rPr lang="el-GR" b="1" dirty="0" smtClean="0"/>
              <a:t>αντιτίμου</a:t>
            </a:r>
            <a:r>
              <a:rPr lang="el-GR" dirty="0" smtClean="0"/>
              <a:t>. Όποιος </a:t>
            </a:r>
            <a:r>
              <a:rPr lang="el-GR" u="sng" dirty="0" smtClean="0"/>
              <a:t>δεν μπορεί </a:t>
            </a:r>
            <a:r>
              <a:rPr lang="el-GR" dirty="0" smtClean="0"/>
              <a:t>ή </a:t>
            </a:r>
            <a:r>
              <a:rPr lang="el-GR" u="sng" dirty="0" smtClean="0"/>
              <a:t>δε θέλει </a:t>
            </a:r>
            <a:r>
              <a:rPr lang="el-GR" dirty="0" smtClean="0"/>
              <a:t>να πληρώσει το αντίτιμο αποκλείεται από την απόκτηση του αγαθού. Για τα αγαθά αυτά ισχύει η λεγόμενη </a:t>
            </a:r>
            <a:r>
              <a:rPr lang="el-GR" dirty="0" smtClean="0">
                <a:solidFill>
                  <a:srgbClr val="FF0000"/>
                </a:solidFill>
              </a:rPr>
              <a:t>αρχή του αποκλεισμού</a:t>
            </a:r>
            <a:r>
              <a:rPr lang="el-GR" dirty="0" smtClean="0"/>
              <a:t>. </a:t>
            </a:r>
            <a:endParaRPr lang="en-US" dirty="0" smtClean="0"/>
          </a:p>
          <a:p>
            <a:pPr>
              <a:buNone/>
            </a:pPr>
            <a:endParaRPr lang="en-US" dirty="0" smtClean="0"/>
          </a:p>
          <a:p>
            <a:pPr>
              <a:buNone/>
            </a:pPr>
            <a:r>
              <a:rPr lang="en-US" dirty="0" smtClean="0"/>
              <a:t>       </a:t>
            </a:r>
            <a:r>
              <a:rPr lang="el-GR" dirty="0" smtClean="0"/>
              <a:t>Υπάρχουν όμως αγαθά για τα οποία </a:t>
            </a:r>
            <a:r>
              <a:rPr lang="el-GR" b="1" dirty="0" smtClean="0"/>
              <a:t>δεν ισχύει η αρχή του αποκλεισμού.</a:t>
            </a:r>
            <a:r>
              <a:rPr lang="el-GR" dirty="0" smtClean="0"/>
              <a:t> Αυτά είναι αγαθά που μπορούν να χρησιμοποιηθούν ταυτόχρονα από πολλά άτομα, χωρίς  να αποκλείεται  κάποιος  εάν  αρνηθεί να πληρώσει το αντίτιμο. </a:t>
            </a:r>
            <a:endParaRPr lang="en-US" dirty="0" smtClean="0"/>
          </a:p>
          <a:p>
            <a:pPr>
              <a:buNone/>
            </a:pPr>
            <a:endParaRPr lang="en-US" dirty="0" smtClean="0"/>
          </a:p>
          <a:p>
            <a:pPr>
              <a:buNone/>
            </a:pPr>
            <a:r>
              <a:rPr lang="en-US" dirty="0" smtClean="0"/>
              <a:t>       </a:t>
            </a:r>
            <a:r>
              <a:rPr lang="el-GR" dirty="0" smtClean="0"/>
              <a:t>Τέτοια προϊόντα είναι η </a:t>
            </a:r>
            <a:r>
              <a:rPr lang="el-GR" u="sng" dirty="0" smtClean="0"/>
              <a:t>εθνική άμυνα </a:t>
            </a:r>
            <a:r>
              <a:rPr lang="el-GR" dirty="0" smtClean="0"/>
              <a:t>και η </a:t>
            </a:r>
            <a:r>
              <a:rPr lang="el-GR" u="sng" dirty="0" smtClean="0"/>
              <a:t>δημόσια ασφάλεια</a:t>
            </a:r>
            <a:r>
              <a:rPr lang="el-GR" dirty="0" smtClean="0"/>
              <a:t>.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275</TotalTime>
  <Words>2390</Words>
  <Application>Microsoft Office PowerPoint</Application>
  <PresentationFormat>Προβολή στην οθόνη (4:3)</PresentationFormat>
  <Paragraphs>189</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Δικαιοσύνη</vt:lpstr>
      <vt:lpstr>ΔΗΜΟΣΙΑ ΟΙΚΟΝΟΜΙΚΑ</vt:lpstr>
      <vt:lpstr>Κράτος και θεσμικό Πλαίσιο της Οικονομίας </vt:lpstr>
      <vt:lpstr>Παραδείγματα θεσμικού πλαισίου</vt:lpstr>
      <vt:lpstr>Κράτος και θεσμικό Πλαίσιο της Οικονομίας </vt:lpstr>
      <vt:lpstr>       Εξασφάλιση Οικονομικής Σταθερότητας και Ανάπτυξης  </vt:lpstr>
      <vt:lpstr>Εξασφάλιση Οικονομικής Σταθερότητας και Ανάπτυξης</vt:lpstr>
      <vt:lpstr>Αναδιανομή του Εισοδήματος</vt:lpstr>
      <vt:lpstr>Αναδιανομή του Εισοδήματος</vt:lpstr>
      <vt:lpstr>            Τα Δημόσια Αγαθά</vt:lpstr>
      <vt:lpstr>            Τα Δημόσια Αγαθά</vt:lpstr>
      <vt:lpstr>3. Τα Δημόσια Οικονομικά</vt:lpstr>
      <vt:lpstr>Διαφάνεια 12</vt:lpstr>
      <vt:lpstr>3. Τα Δημόσια Οικονομικά</vt:lpstr>
      <vt:lpstr>(i) Δημόσια έξοδα</vt:lpstr>
      <vt:lpstr>(i) Δημόσια έξοδα</vt:lpstr>
      <vt:lpstr>(i) Δημόσια έξοδα</vt:lpstr>
      <vt:lpstr>Διάκριση των δημόσιων δαπανών με κριτήριο το σκοπό τους</vt:lpstr>
      <vt:lpstr>Διάκριση των δημόσιων δαπανών με κριτήριο το σκοπό τους</vt:lpstr>
      <vt:lpstr>(ii) Τα Έσοδα του Δημοσίου</vt:lpstr>
      <vt:lpstr>(iiα) Φόροι </vt:lpstr>
      <vt:lpstr>(iiα) Φόροι </vt:lpstr>
      <vt:lpstr>Παράδειγμα</vt:lpstr>
      <vt:lpstr>Κριτήρια διάκρισης φόρων</vt:lpstr>
      <vt:lpstr>Φόροι εισοδήματος</vt:lpstr>
      <vt:lpstr>Φόρος περιουσίας</vt:lpstr>
      <vt:lpstr>Φόροι δαπάνης</vt:lpstr>
      <vt:lpstr>Κριτήριο: αναλογικότητα ή μη του φόρου</vt:lpstr>
      <vt:lpstr>Αναλογικός φόρος</vt:lpstr>
      <vt:lpstr>Προοδευτικός φόρος</vt:lpstr>
      <vt:lpstr>Αντίστροφα προοδευτικός φόρος</vt:lpstr>
      <vt:lpstr>(iiβ) Δημόσιος Δανεισμός</vt:lpstr>
      <vt:lpstr>Δημόσιος Δανεισμός</vt:lpstr>
      <vt:lpstr>Κατηγορίες δανείων</vt:lpstr>
      <vt:lpstr>Πηγές εσωτερικού δανείου</vt:lpstr>
      <vt:lpstr>Βραχυχρόνια και μακροχρόνια δάνεια</vt:lpstr>
      <vt:lpstr>Ο κρατικός προϋπολογισμός είναι…</vt:lpstr>
      <vt:lpstr>Ο κρατικός προϋπολογισμός δείχνει…</vt:lpstr>
      <vt:lpstr>Ο κρατικός προϋπολογισμός συντάσσεται…</vt:lpstr>
      <vt:lpstr>Υπάρχει μια γενική, αλλά εσφαλμένη εντύπωση ότι….</vt:lpstr>
      <vt:lpstr>Η κατάσταση του προϋπολογισμού θα εξαρτηθεί….</vt:lpstr>
      <vt:lpstr>Ύφεση και ανεργία</vt:lpstr>
      <vt:lpstr>Απασχόληση και αύξηση τιμών</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ΔΗΜΟΣΙΑ ΟΙΚΟΝΟΜΙΚΑ</dc:title>
  <dc:creator>Maria Stamatiou</dc:creator>
  <cp:lastModifiedBy>Maria Stamatiou</cp:lastModifiedBy>
  <cp:revision>39</cp:revision>
  <dcterms:created xsi:type="dcterms:W3CDTF">2024-02-11T14:26:43Z</dcterms:created>
  <dcterms:modified xsi:type="dcterms:W3CDTF">2024-03-18T20:21:17Z</dcterms:modified>
</cp:coreProperties>
</file>