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2" r:id="rId25"/>
    <p:sldId id="280" r:id="rId26"/>
    <p:sldId id="281"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586516-28AD-401F-BA8D-D7926FBB308D}" type="datetimeFigureOut">
              <a:rPr lang="el-GR" smtClean="0"/>
              <a:pPr/>
              <a:t>16/4/2024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D66D39-35C9-4D1F-AF0F-9C7F2F98E31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7D66D39-35C9-4D1F-AF0F-9C7F2F98E311}" type="slidenum">
              <a:rPr lang="el-GR" smtClean="0"/>
              <a:pPr/>
              <a:t>28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11"/>
          </p:nvPr>
        </p:nvSpPr>
        <p:spPr>
          <a:xfrm>
            <a:off x="2640597" y="6377459"/>
            <a:ext cx="3836404" cy="365125"/>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92C42D7-26A9-4909-B843-811E74008977}" type="datetimeFigureOut">
              <a:rPr lang="el-GR" smtClean="0"/>
              <a:pPr/>
              <a:t>16/4/2024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8DC829-2B58-428E-B935-B66C2112DE97}" type="slidenum">
              <a:rPr lang="el-GR" smtClean="0"/>
              <a:pPr/>
              <a:t>‹#›</a:t>
            </a:fld>
            <a:endParaRPr lang="el-GR"/>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692C42D7-26A9-4909-B843-811E74008977}" type="datetimeFigureOut">
              <a:rPr lang="el-GR" smtClean="0"/>
              <a:pPr/>
              <a:t>16/4/2024</a:t>
            </a:fld>
            <a:endParaRPr lang="el-GR"/>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858DC829-2B58-428E-B935-B66C2112DE9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92C42D7-26A9-4909-B843-811E74008977}" type="datetimeFigureOut">
              <a:rPr lang="el-GR" smtClean="0"/>
              <a:pPr/>
              <a:t>16/4/2024</a:t>
            </a:fld>
            <a:endParaRPr lang="el-GR"/>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58DC829-2B58-428E-B935-B66C2112DE9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398722"/>
            <a:ext cx="8077200" cy="1673352"/>
          </a:xfrm>
        </p:spPr>
        <p:txBody>
          <a:bodyPr/>
          <a:lstStyle/>
          <a:p>
            <a:r>
              <a:rPr lang="el-GR" dirty="0" smtClean="0"/>
              <a:t>ΚΕΦΑΛΑΙΟ ΕΝΑΤΟ</a:t>
            </a:r>
            <a:endParaRPr lang="el-GR" dirty="0"/>
          </a:p>
        </p:txBody>
      </p:sp>
      <p:sp>
        <p:nvSpPr>
          <p:cNvPr id="3" name="2 - Υπότιτλος"/>
          <p:cNvSpPr>
            <a:spLocks noGrp="1"/>
          </p:cNvSpPr>
          <p:nvPr>
            <p:ph type="subTitle" idx="1"/>
          </p:nvPr>
        </p:nvSpPr>
        <p:spPr/>
        <p:txBody>
          <a:bodyPr/>
          <a:lstStyle/>
          <a:p>
            <a:r>
              <a:rPr lang="el-GR" dirty="0" smtClean="0"/>
              <a:t>ΠΡΟΩΘΗΣΗ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ΣΥΓΚΕΚΡΙΜΕΝΑ</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 Στόχος του Μάρκετινγκ μπορεί να είναι η αύξηση του μεριδίου πωλήσεων ενός προϊόντος στην αγορά, για παράδειγμα από 6% στο 8% μέσα στη χρονική περίοδο των δύο επόμενων χρόνων. </a:t>
            </a:r>
          </a:p>
          <a:p>
            <a:pPr>
              <a:buNone/>
            </a:pPr>
            <a:r>
              <a:rPr lang="el-GR" dirty="0" smtClean="0"/>
              <a:t>   • Στόχος της επικοινωνίας είναι η άμεση και αποδοτική μετάδοση του μηνύματος σε δεδομένο κοινό, με σκοπό να το ενεργοποιήσει να γνωρίσει ένα προϊόν ή μία υπηρεσία αλλά και να διαμορφώσει για αυτά μια θετική εικόνα.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Βασική αποστολή της επικοινωνίας</a:t>
            </a:r>
            <a:endParaRPr lang="el-GR" dirty="0"/>
          </a:p>
        </p:txBody>
      </p:sp>
      <p:sp>
        <p:nvSpPr>
          <p:cNvPr id="3" name="2 - Θέση περιεχομένου"/>
          <p:cNvSpPr>
            <a:spLocks noGrp="1"/>
          </p:cNvSpPr>
          <p:nvPr>
            <p:ph idx="1"/>
          </p:nvPr>
        </p:nvSpPr>
        <p:spPr/>
        <p:txBody>
          <a:bodyPr/>
          <a:lstStyle/>
          <a:p>
            <a:pPr>
              <a:buNone/>
            </a:pPr>
            <a:r>
              <a:rPr lang="el-GR" dirty="0" smtClean="0"/>
              <a:t>    </a:t>
            </a:r>
          </a:p>
          <a:p>
            <a:pPr>
              <a:buNone/>
            </a:pPr>
            <a:endParaRPr lang="el-GR" dirty="0" smtClean="0"/>
          </a:p>
          <a:p>
            <a:pPr>
              <a:buNone/>
            </a:pPr>
            <a:r>
              <a:rPr lang="el-GR" dirty="0" smtClean="0"/>
              <a:t>    </a:t>
            </a:r>
          </a:p>
          <a:p>
            <a:pPr>
              <a:buNone/>
            </a:pPr>
            <a:r>
              <a:rPr lang="el-GR" dirty="0" smtClean="0"/>
              <a:t>    η εκτέλεση ενός μεγάλου μέρους του έργου της προώθησης με ένα </a:t>
            </a:r>
            <a:r>
              <a:rPr lang="el-GR" u="sng" dirty="0" smtClean="0"/>
              <a:t>οικονομικό</a:t>
            </a:r>
            <a:r>
              <a:rPr lang="el-GR" dirty="0" smtClean="0"/>
              <a:t>, </a:t>
            </a:r>
            <a:r>
              <a:rPr lang="el-GR" u="sng" dirty="0" smtClean="0"/>
              <a:t>μαζικό </a:t>
            </a:r>
            <a:r>
              <a:rPr lang="el-GR" dirty="0" smtClean="0"/>
              <a:t>και </a:t>
            </a:r>
            <a:r>
              <a:rPr lang="el-GR" u="sng" dirty="0" smtClean="0"/>
              <a:t>γρήγορο</a:t>
            </a:r>
            <a:r>
              <a:rPr lang="el-GR" dirty="0" smtClean="0"/>
              <a:t> τρόπο.</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3714744" y="1857364"/>
            <a:ext cx="1290642" cy="150019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5448"/>
            <a:ext cx="9144000" cy="1252728"/>
          </a:xfrm>
        </p:spPr>
        <p:txBody>
          <a:bodyPr>
            <a:normAutofit/>
          </a:bodyPr>
          <a:lstStyle/>
          <a:p>
            <a:r>
              <a:rPr lang="el-GR" dirty="0" smtClean="0"/>
              <a:t>Απώτερος σκοπός της επικοινωνίας</a:t>
            </a:r>
            <a:endParaRPr lang="el-GR" dirty="0"/>
          </a:p>
        </p:txBody>
      </p:sp>
      <p:sp>
        <p:nvSpPr>
          <p:cNvPr id="3" name="2 - Θέση περιεχομένου"/>
          <p:cNvSpPr>
            <a:spLocks noGrp="1"/>
          </p:cNvSpPr>
          <p:nvPr>
            <p:ph idx="1"/>
          </p:nvPr>
        </p:nvSpPr>
        <p:spPr/>
        <p:txBody>
          <a:bodyPr/>
          <a:lstStyle/>
          <a:p>
            <a:pPr>
              <a:buNone/>
            </a:pPr>
            <a:r>
              <a:rPr lang="el-GR" dirty="0" smtClean="0"/>
              <a:t>    Να οδηγήσει τα άτομα που αποτελούν το κοινό-στόχο από το στάδιο της </a:t>
            </a:r>
            <a:r>
              <a:rPr lang="el-GR" dirty="0" smtClean="0">
                <a:solidFill>
                  <a:srgbClr val="FF0000"/>
                </a:solidFill>
              </a:rPr>
              <a:t>άγνοιάς</a:t>
            </a:r>
            <a:r>
              <a:rPr lang="el-GR" dirty="0" smtClean="0"/>
              <a:t> τους για το προϊόν ή την υπηρεσία στη </a:t>
            </a:r>
            <a:r>
              <a:rPr lang="el-GR" dirty="0" smtClean="0">
                <a:solidFill>
                  <a:srgbClr val="FF0000"/>
                </a:solidFill>
              </a:rPr>
              <a:t>γνώση </a:t>
            </a:r>
            <a:r>
              <a:rPr lang="el-GR" dirty="0" smtClean="0"/>
              <a:t>τους ή από το στάδιο της </a:t>
            </a:r>
            <a:r>
              <a:rPr lang="el-GR" dirty="0" smtClean="0">
                <a:solidFill>
                  <a:srgbClr val="FF0000"/>
                </a:solidFill>
              </a:rPr>
              <a:t>συνειδητοποίησής </a:t>
            </a:r>
            <a:r>
              <a:rPr lang="el-GR" dirty="0" smtClean="0"/>
              <a:t>τους ως φυσικά ή άυλα αγαθά στην </a:t>
            </a:r>
            <a:r>
              <a:rPr lang="el-GR" dirty="0" smtClean="0">
                <a:solidFill>
                  <a:srgbClr val="FF0000"/>
                </a:solidFill>
              </a:rPr>
              <a:t>πεποίθηση </a:t>
            </a:r>
            <a:r>
              <a:rPr lang="el-GR" dirty="0" smtClean="0"/>
              <a:t>για τα χαρακτηριστικά και πλεονεκτήματά τους και, φυσικά, να τα οδηγήσει στο τελικό στάδιο της </a:t>
            </a:r>
            <a:r>
              <a:rPr lang="el-GR" dirty="0" smtClean="0">
                <a:solidFill>
                  <a:srgbClr val="FF0000"/>
                </a:solidFill>
              </a:rPr>
              <a:t>αγοράς </a:t>
            </a:r>
            <a:r>
              <a:rPr lang="el-GR" dirty="0" smtClean="0"/>
              <a:t>τους.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επίπεδα του φάσματος της επικοινωνίας </a:t>
            </a:r>
            <a:endParaRPr lang="el-G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85786" y="2357430"/>
            <a:ext cx="8001055" cy="2008536"/>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5448"/>
            <a:ext cx="9144000" cy="1252728"/>
          </a:xfrm>
        </p:spPr>
        <p:txBody>
          <a:bodyPr>
            <a:normAutofit/>
          </a:bodyPr>
          <a:lstStyle/>
          <a:p>
            <a:r>
              <a:rPr lang="el-GR" sz="2800" dirty="0" smtClean="0"/>
              <a:t> Παράγοντες</a:t>
            </a:r>
            <a:r>
              <a:rPr lang="el-GR" sz="2800" i="1" dirty="0" smtClean="0"/>
              <a:t> </a:t>
            </a:r>
            <a:r>
              <a:rPr lang="el-GR" sz="2800" dirty="0" smtClean="0"/>
              <a:t>που</a:t>
            </a:r>
            <a:r>
              <a:rPr lang="el-GR" sz="2800" i="1" dirty="0" smtClean="0"/>
              <a:t> </a:t>
            </a:r>
            <a:r>
              <a:rPr lang="el-GR" sz="2800" dirty="0" smtClean="0"/>
              <a:t>επηρεάζουν</a:t>
            </a:r>
            <a:r>
              <a:rPr lang="el-GR" sz="2800" i="1" dirty="0" smtClean="0"/>
              <a:t> </a:t>
            </a:r>
            <a:r>
              <a:rPr lang="el-GR" sz="2800" dirty="0" smtClean="0"/>
              <a:t>την</a:t>
            </a:r>
            <a:r>
              <a:rPr lang="el-GR" sz="2800" i="1" dirty="0" smtClean="0"/>
              <a:t> </a:t>
            </a:r>
            <a:r>
              <a:rPr lang="el-GR" sz="2800" dirty="0" smtClean="0"/>
              <a:t>αποτελεσματικότητα</a:t>
            </a:r>
            <a:r>
              <a:rPr lang="el-GR" sz="2800" i="1" dirty="0" smtClean="0"/>
              <a:t> της </a:t>
            </a:r>
            <a:r>
              <a:rPr lang="el-GR" sz="2800" dirty="0" smtClean="0"/>
              <a:t>επικοινωνίας</a:t>
            </a:r>
            <a:endParaRPr lang="el-GR" sz="2800"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0" y="1428736"/>
            <a:ext cx="9143999" cy="5429264"/>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9.4 ΔΙΑΔΙΚΑΣΙΑ ΕΠΙΚΟΙΝΩΝΙΑΣ ΚΑΙ ΜΙΓΜΑ ΠΡΟΩΘΗΣΗΣ</a:t>
            </a:r>
            <a:endParaRPr lang="el-G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85786" y="1571612"/>
            <a:ext cx="7215238" cy="5286387"/>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5448"/>
            <a:ext cx="9144000" cy="1252728"/>
          </a:xfrm>
        </p:spPr>
        <p:txBody>
          <a:bodyPr>
            <a:normAutofit fontScale="90000"/>
          </a:bodyPr>
          <a:lstStyle/>
          <a:p>
            <a:r>
              <a:rPr lang="el-GR" sz="3600" dirty="0" smtClean="0"/>
              <a:t>Απευθείας επικοινωνία με το καταναλωτικό κοινό</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Πολλές επιχειρήσεις επιλέγουν την απευθείας επικοινωνία με το καταναλωτικό κοινό, είτε:</a:t>
            </a:r>
          </a:p>
          <a:p>
            <a:pPr>
              <a:buFont typeface="Wingdings" pitchFamily="2" charset="2"/>
              <a:buChar char="Ø"/>
            </a:pPr>
            <a:r>
              <a:rPr lang="el-GR" dirty="0" smtClean="0"/>
              <a:t>     με τη συστημένη </a:t>
            </a:r>
            <a:r>
              <a:rPr lang="el-GR" b="1" dirty="0" smtClean="0"/>
              <a:t>αποστολή εντύπων</a:t>
            </a:r>
            <a:r>
              <a:rPr lang="el-GR" dirty="0" smtClean="0"/>
              <a:t> στον τόπο κατοικίας τους </a:t>
            </a:r>
          </a:p>
          <a:p>
            <a:pPr>
              <a:buFont typeface="Wingdings" pitchFamily="2" charset="2"/>
              <a:buChar char="Ø"/>
            </a:pPr>
            <a:r>
              <a:rPr lang="el-GR" dirty="0" smtClean="0"/>
              <a:t>     με </a:t>
            </a:r>
            <a:r>
              <a:rPr lang="el-GR" b="1" dirty="0" err="1" smtClean="0"/>
              <a:t>δειγματοδιανομή</a:t>
            </a:r>
            <a:r>
              <a:rPr lang="el-GR" b="1" dirty="0" smtClean="0"/>
              <a:t> στα σημεία της πόλης</a:t>
            </a:r>
            <a:r>
              <a:rPr lang="el-GR" dirty="0" smtClean="0"/>
              <a:t>, όπου συχνάζουν τα άτομα του κοινού-στόχου. </a:t>
            </a:r>
          </a:p>
          <a:p>
            <a:pPr>
              <a:buNone/>
            </a:pPr>
            <a:r>
              <a:rPr lang="el-GR" dirty="0" smtClean="0"/>
              <a:t>      </a:t>
            </a:r>
          </a:p>
          <a:p>
            <a:pPr>
              <a:buNone/>
            </a:pPr>
            <a:r>
              <a:rPr lang="el-GR" dirty="0" smtClean="0"/>
              <a:t>      Αυτή η απευθείας επικοινωνία με τους δυνητικούς πελάτες </a:t>
            </a:r>
            <a:r>
              <a:rPr lang="el-GR" dirty="0" smtClean="0">
                <a:solidFill>
                  <a:srgbClr val="FF0000"/>
                </a:solidFill>
              </a:rPr>
              <a:t>εξασφαλίζει </a:t>
            </a:r>
            <a:r>
              <a:rPr lang="el-GR" dirty="0" smtClean="0"/>
              <a:t>μια ξεχωριστή </a:t>
            </a:r>
            <a:r>
              <a:rPr lang="el-GR" b="1" dirty="0" smtClean="0"/>
              <a:t>αμεσότητα</a:t>
            </a:r>
            <a:r>
              <a:rPr lang="el-GR" dirty="0" smtClean="0"/>
              <a:t> ανάμεσα στην </a:t>
            </a:r>
            <a:r>
              <a:rPr lang="el-GR" u="sng" dirty="0" smtClean="0"/>
              <a:t>επιχείρηση</a:t>
            </a:r>
            <a:r>
              <a:rPr lang="el-GR" dirty="0" smtClean="0"/>
              <a:t> και στους </a:t>
            </a:r>
            <a:r>
              <a:rPr lang="el-GR" u="sng" dirty="0" smtClean="0"/>
              <a:t>υποψήφιους αγοραστές </a:t>
            </a:r>
            <a:r>
              <a:rPr lang="el-GR" dirty="0" smtClean="0"/>
              <a:t>των προϊόντων της, που επιτρέπει στην ίδια να </a:t>
            </a:r>
            <a:r>
              <a:rPr lang="el-GR" dirty="0" smtClean="0">
                <a:solidFill>
                  <a:srgbClr val="FF0000"/>
                </a:solidFill>
              </a:rPr>
              <a:t>διαπιστώνει </a:t>
            </a:r>
            <a:r>
              <a:rPr lang="el-GR" dirty="0" smtClean="0"/>
              <a:t>σχεδόν άμεσα την </a:t>
            </a:r>
            <a:r>
              <a:rPr lang="el-GR" i="1" u="sng" dirty="0" smtClean="0"/>
              <a:t>ανταπόκρισή</a:t>
            </a:r>
            <a:r>
              <a:rPr lang="el-GR" dirty="0" smtClean="0"/>
              <a:t> τους στα </a:t>
            </a:r>
            <a:r>
              <a:rPr lang="el-GR" i="1" u="sng" dirty="0" smtClean="0"/>
              <a:t>μηνύματά </a:t>
            </a:r>
            <a:r>
              <a:rPr lang="el-GR" dirty="0" smtClean="0"/>
              <a:t>της ή, γενικότερα, στις προωθητικές προσπάθειές της.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διαφορά μεταξύ κοινού της επικοινωνίας και κοινού Μάρκετινγκ</a:t>
            </a:r>
            <a:endParaRPr lang="el-GR" sz="3200" dirty="0"/>
          </a:p>
        </p:txBody>
      </p:sp>
      <p:sp>
        <p:nvSpPr>
          <p:cNvPr id="3" name="2 - Θέση περιεχομένου"/>
          <p:cNvSpPr>
            <a:spLocks noGrp="1"/>
          </p:cNvSpPr>
          <p:nvPr>
            <p:ph sz="half" idx="1"/>
          </p:nvPr>
        </p:nvSpPr>
        <p:spPr/>
        <p:txBody>
          <a:bodyPr/>
          <a:lstStyle/>
          <a:p>
            <a:r>
              <a:rPr lang="el-GR" dirty="0" smtClean="0"/>
              <a:t>κοινό της επικοινωνίας</a:t>
            </a:r>
            <a:endParaRPr lang="el-GR" dirty="0"/>
          </a:p>
        </p:txBody>
      </p:sp>
      <p:sp>
        <p:nvSpPr>
          <p:cNvPr id="4" name="3 - Θέση περιεχομένου"/>
          <p:cNvSpPr>
            <a:spLocks noGrp="1"/>
          </p:cNvSpPr>
          <p:nvPr>
            <p:ph sz="half" idx="2"/>
          </p:nvPr>
        </p:nvSpPr>
        <p:spPr/>
        <p:txBody>
          <a:bodyPr/>
          <a:lstStyle/>
          <a:p>
            <a:r>
              <a:rPr lang="el-GR" dirty="0" smtClean="0"/>
              <a:t>κοινό Μάρκετινγκ</a:t>
            </a:r>
            <a:endParaRPr lang="el-GR" dirty="0"/>
          </a:p>
        </p:txBody>
      </p:sp>
      <p:sp>
        <p:nvSpPr>
          <p:cNvPr id="6" name="5 - Βέλος προς τα κάτω"/>
          <p:cNvSpPr/>
          <p:nvPr/>
        </p:nvSpPr>
        <p:spPr>
          <a:xfrm>
            <a:off x="1785918" y="2857496"/>
            <a:ext cx="57150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TextBox"/>
          <p:cNvSpPr txBox="1"/>
          <p:nvPr/>
        </p:nvSpPr>
        <p:spPr>
          <a:xfrm>
            <a:off x="714348" y="4071942"/>
            <a:ext cx="2857520" cy="1200329"/>
          </a:xfrm>
          <a:prstGeom prst="rect">
            <a:avLst/>
          </a:prstGeom>
          <a:noFill/>
        </p:spPr>
        <p:txBody>
          <a:bodyPr wrap="square" rtlCol="0">
            <a:spAutoFit/>
          </a:bodyPr>
          <a:lstStyle/>
          <a:p>
            <a:r>
              <a:rPr lang="el-GR" dirty="0" smtClean="0"/>
              <a:t>έμφαση στην κατεύθυνση του μηνύματος προς </a:t>
            </a:r>
            <a:r>
              <a:rPr lang="el-GR" b="1" dirty="0" smtClean="0"/>
              <a:t>συγκεκριμένη ομάδα </a:t>
            </a:r>
            <a:r>
              <a:rPr lang="el-GR" dirty="0" smtClean="0"/>
              <a:t>του </a:t>
            </a:r>
            <a:r>
              <a:rPr lang="el-GR" b="1" dirty="0" smtClean="0"/>
              <a:t>κοινού-στόχου</a:t>
            </a:r>
            <a:endParaRPr lang="el-GR" b="1" dirty="0"/>
          </a:p>
        </p:txBody>
      </p:sp>
      <p:sp>
        <p:nvSpPr>
          <p:cNvPr id="8" name="7 - Βέλος προς τα κάτω"/>
          <p:cNvSpPr/>
          <p:nvPr/>
        </p:nvSpPr>
        <p:spPr>
          <a:xfrm>
            <a:off x="5929322" y="2786058"/>
            <a:ext cx="642942"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TextBox"/>
          <p:cNvSpPr txBox="1"/>
          <p:nvPr/>
        </p:nvSpPr>
        <p:spPr>
          <a:xfrm>
            <a:off x="5286380" y="3857628"/>
            <a:ext cx="2357454" cy="2308324"/>
          </a:xfrm>
          <a:prstGeom prst="rect">
            <a:avLst/>
          </a:prstGeom>
          <a:noFill/>
        </p:spPr>
        <p:txBody>
          <a:bodyPr wrap="square" rtlCol="0">
            <a:spAutoFit/>
          </a:bodyPr>
          <a:lstStyle/>
          <a:p>
            <a:r>
              <a:rPr lang="el-GR" dirty="0" smtClean="0"/>
              <a:t>η έμφαση δίνεται στην «αγορά», δηλαδή σε ένα </a:t>
            </a:r>
            <a:r>
              <a:rPr lang="el-GR" b="1" dirty="0" smtClean="0"/>
              <a:t>ευρύτερο καταναλωτικό κοινό</a:t>
            </a:r>
            <a:r>
              <a:rPr lang="el-GR" dirty="0" smtClean="0"/>
              <a:t>, με στόχο την πώληση προϊόντων ή υπηρεσιών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ανταγωνισμός και επικοινωνιακός σκοπός</a:t>
            </a:r>
            <a:endParaRPr lang="el-GR" dirty="0"/>
          </a:p>
        </p:txBody>
      </p:sp>
      <p:sp>
        <p:nvSpPr>
          <p:cNvPr id="3" name="2 - Θέση περιεχομένου"/>
          <p:cNvSpPr>
            <a:spLocks noGrp="1"/>
          </p:cNvSpPr>
          <p:nvPr>
            <p:ph sz="half" idx="1"/>
          </p:nvPr>
        </p:nvSpPr>
        <p:spPr>
          <a:xfrm>
            <a:off x="0" y="1773936"/>
            <a:ext cx="4495800" cy="4623816"/>
          </a:xfrm>
        </p:spPr>
        <p:txBody>
          <a:bodyPr>
            <a:normAutofit fontScale="77500" lnSpcReduction="20000"/>
          </a:bodyPr>
          <a:lstStyle/>
          <a:p>
            <a:r>
              <a:rPr lang="el-GR" dirty="0" smtClean="0"/>
              <a:t>      Ανταγωνισμός. </a:t>
            </a:r>
          </a:p>
          <a:p>
            <a:pPr>
              <a:buNone/>
            </a:pPr>
            <a:endParaRPr lang="el-GR" dirty="0" smtClean="0"/>
          </a:p>
          <a:p>
            <a:pPr>
              <a:buNone/>
            </a:pPr>
            <a:r>
              <a:rPr lang="el-GR" dirty="0" smtClean="0"/>
              <a:t>      Είναι ένας από τους πιο σημαντικούς παράγοντες που επηρεάζουν τους </a:t>
            </a:r>
            <a:r>
              <a:rPr lang="el-GR" b="1" dirty="0" smtClean="0"/>
              <a:t>στόχους</a:t>
            </a:r>
            <a:r>
              <a:rPr lang="el-GR" dirty="0" smtClean="0"/>
              <a:t> κάθε </a:t>
            </a:r>
            <a:r>
              <a:rPr lang="el-GR" b="1" dirty="0" smtClean="0"/>
              <a:t>επικοινωνιακού προγράμματος</a:t>
            </a:r>
            <a:r>
              <a:rPr lang="el-GR" dirty="0" smtClean="0"/>
              <a:t>, μια που ζούμε σε ένα έντονα </a:t>
            </a:r>
            <a:r>
              <a:rPr lang="el-GR" dirty="0" smtClean="0">
                <a:solidFill>
                  <a:srgbClr val="FF0000"/>
                </a:solidFill>
              </a:rPr>
              <a:t>ανταγωνιστικό περιβάλλον</a:t>
            </a:r>
            <a:r>
              <a:rPr lang="el-GR" dirty="0" smtClean="0"/>
              <a:t>. </a:t>
            </a:r>
          </a:p>
          <a:p>
            <a:pPr>
              <a:buNone/>
            </a:pPr>
            <a:r>
              <a:rPr lang="el-GR" dirty="0" smtClean="0"/>
              <a:t>       Οι </a:t>
            </a:r>
            <a:r>
              <a:rPr lang="el-GR" dirty="0" smtClean="0">
                <a:solidFill>
                  <a:srgbClr val="FF0000"/>
                </a:solidFill>
              </a:rPr>
              <a:t>εμπορικές κινήσεις </a:t>
            </a:r>
            <a:r>
              <a:rPr lang="el-GR" dirty="0" smtClean="0"/>
              <a:t>και, ιδιαίτερα, οι </a:t>
            </a:r>
            <a:r>
              <a:rPr lang="el-GR" dirty="0" smtClean="0">
                <a:solidFill>
                  <a:srgbClr val="FF0000"/>
                </a:solidFill>
              </a:rPr>
              <a:t>επικοινωνιακές δραστηριότητες</a:t>
            </a:r>
            <a:r>
              <a:rPr lang="el-GR" dirty="0" smtClean="0"/>
              <a:t> των ανταγωνιστών πρέπει να ληφθούν σοβαρά υπ’ όψιν, πριν από οποιοδήποτε </a:t>
            </a:r>
            <a:r>
              <a:rPr lang="el-GR" b="1" dirty="0" smtClean="0"/>
              <a:t>σχεδιασμό</a:t>
            </a:r>
            <a:r>
              <a:rPr lang="el-GR" dirty="0" smtClean="0"/>
              <a:t>.</a:t>
            </a:r>
            <a:endParaRPr lang="el-GR" dirty="0"/>
          </a:p>
        </p:txBody>
      </p:sp>
      <p:sp>
        <p:nvSpPr>
          <p:cNvPr id="4" name="3 - Θέση περιεχομένου"/>
          <p:cNvSpPr>
            <a:spLocks noGrp="1"/>
          </p:cNvSpPr>
          <p:nvPr>
            <p:ph sz="half" idx="2"/>
          </p:nvPr>
        </p:nvSpPr>
        <p:spPr/>
        <p:txBody>
          <a:bodyPr>
            <a:normAutofit fontScale="77500" lnSpcReduction="20000"/>
          </a:bodyPr>
          <a:lstStyle/>
          <a:p>
            <a:r>
              <a:rPr lang="el-GR" dirty="0" smtClean="0"/>
              <a:t>Επικοινωνιακός σκοπός. </a:t>
            </a:r>
          </a:p>
          <a:p>
            <a:pPr>
              <a:buNone/>
            </a:pPr>
            <a:endParaRPr lang="el-GR" dirty="0" smtClean="0"/>
          </a:p>
          <a:p>
            <a:pPr>
              <a:buNone/>
            </a:pPr>
            <a:endParaRPr lang="el-GR" dirty="0" smtClean="0"/>
          </a:p>
          <a:p>
            <a:pPr>
              <a:buNone/>
            </a:pPr>
            <a:r>
              <a:rPr lang="el-GR" dirty="0" smtClean="0"/>
              <a:t>      Πρόκειται για τη </a:t>
            </a:r>
            <a:r>
              <a:rPr lang="el-GR" b="1" dirty="0" smtClean="0"/>
              <a:t>βασική ιδέα </a:t>
            </a:r>
            <a:r>
              <a:rPr lang="el-GR" dirty="0" smtClean="0"/>
              <a:t>που θα κοινοποιηθεί στο </a:t>
            </a:r>
            <a:r>
              <a:rPr lang="el-GR" b="1" dirty="0" smtClean="0"/>
              <a:t>κοινό με επιτυχία </a:t>
            </a:r>
            <a:r>
              <a:rPr lang="el-GR" dirty="0" smtClean="0"/>
              <a:t>και θα μπορεί να </a:t>
            </a:r>
            <a:r>
              <a:rPr lang="el-GR" dirty="0" smtClean="0">
                <a:solidFill>
                  <a:srgbClr val="FF0000"/>
                </a:solidFill>
              </a:rPr>
              <a:t>διαφοροποιήσει</a:t>
            </a:r>
            <a:r>
              <a:rPr lang="el-GR" dirty="0" smtClean="0"/>
              <a:t> το προϊόν από τα ανταγωνιστικά του.</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9.5 ΔΑΠΑΝΕΣ ΠΡΟΩΘΗΣΗΣ</a:t>
            </a:r>
            <a:endParaRPr lang="el-GR" dirty="0"/>
          </a:p>
        </p:txBody>
      </p:sp>
      <p:sp>
        <p:nvSpPr>
          <p:cNvPr id="3" name="2 - Θέση περιεχομένου"/>
          <p:cNvSpPr>
            <a:spLocks noGrp="1"/>
          </p:cNvSpPr>
          <p:nvPr>
            <p:ph idx="1"/>
          </p:nvPr>
        </p:nvSpPr>
        <p:spPr/>
        <p:txBody>
          <a:bodyPr/>
          <a:lstStyle/>
          <a:p>
            <a:pPr>
              <a:buNone/>
            </a:pPr>
            <a:r>
              <a:rPr lang="el-GR" dirty="0" smtClean="0"/>
              <a:t>     Το γραφείο Επικοινωνίας Μάρκετινγκ είναι υπεύθυνο για την κατάρτιση του προϋπολογισμού όλων των δραστηριοτήτων που θα εκπληρώσουν τους στόχους της προώθησης.</a:t>
            </a:r>
          </a:p>
          <a:p>
            <a:pPr>
              <a:buNone/>
            </a:pPr>
            <a:r>
              <a:rPr lang="el-GR" dirty="0" smtClean="0"/>
              <a:t>    </a:t>
            </a:r>
            <a:r>
              <a:rPr lang="el-GR" b="1" dirty="0" smtClean="0"/>
              <a:t>Βασικό στοιχείο  </a:t>
            </a:r>
            <a:r>
              <a:rPr lang="el-GR" dirty="0" smtClean="0"/>
              <a:t>του προϋπολογισμού είναι οι συνολικές </a:t>
            </a:r>
            <a:r>
              <a:rPr lang="el-GR" b="1" dirty="0" smtClean="0"/>
              <a:t>δαπάνες προώθησης.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9.1 ΕΙΣΑΓΩΓΗ ΣΤΗΝ ΠΡΟΩΘΗΣΗ</a:t>
            </a:r>
            <a:endParaRPr lang="el-GR" dirty="0"/>
          </a:p>
        </p:txBody>
      </p:sp>
      <p:sp>
        <p:nvSpPr>
          <p:cNvPr id="3" name="2 - Θέση περιεχομένου"/>
          <p:cNvSpPr>
            <a:spLocks noGrp="1"/>
          </p:cNvSpPr>
          <p:nvPr>
            <p:ph idx="1"/>
          </p:nvPr>
        </p:nvSpPr>
        <p:spPr/>
        <p:txBody>
          <a:bodyPr/>
          <a:lstStyle/>
          <a:p>
            <a:pPr>
              <a:buNone/>
            </a:pPr>
            <a:r>
              <a:rPr lang="el-GR" dirty="0" smtClean="0"/>
              <a:t>    Η </a:t>
            </a:r>
            <a:r>
              <a:rPr lang="el-GR" dirty="0" smtClean="0">
                <a:solidFill>
                  <a:srgbClr val="FF0000"/>
                </a:solidFill>
              </a:rPr>
              <a:t>προώθηση</a:t>
            </a:r>
            <a:r>
              <a:rPr lang="el-GR" dirty="0" smtClean="0"/>
              <a:t> είναι ένα από τα συστατικά στοιχεία του </a:t>
            </a:r>
            <a:r>
              <a:rPr lang="el-GR" dirty="0" smtClean="0">
                <a:solidFill>
                  <a:srgbClr val="FF0000"/>
                </a:solidFill>
              </a:rPr>
              <a:t>μίγματος</a:t>
            </a:r>
            <a:r>
              <a:rPr lang="el-GR" dirty="0" smtClean="0"/>
              <a:t> Μάρκετινγκ και έχει ως βασικό προορισμό την </a:t>
            </a:r>
            <a:r>
              <a:rPr lang="el-GR" b="1" dirty="0" smtClean="0"/>
              <a:t>επικοινωνία</a:t>
            </a:r>
            <a:r>
              <a:rPr lang="el-GR" dirty="0" smtClean="0"/>
              <a:t> της επιχείρησης με το καταναλωτικό κοινό. </a:t>
            </a:r>
            <a:endParaRPr lang="el-GR" dirty="0"/>
          </a:p>
          <a:p>
            <a:pPr>
              <a:buNone/>
            </a:pPr>
            <a:r>
              <a:rPr lang="el-GR" dirty="0" smtClean="0"/>
              <a:t>   </a:t>
            </a:r>
            <a:r>
              <a:rPr lang="el-GR" dirty="0"/>
              <a:t> </a:t>
            </a:r>
            <a:r>
              <a:rPr lang="el-GR" dirty="0" smtClean="0"/>
              <a:t>Η προώθηση αναλαμβάνει το δύσκολο έργο της </a:t>
            </a:r>
            <a:r>
              <a:rPr lang="el-GR" b="1" dirty="0" smtClean="0"/>
              <a:t>πληροφόρησης </a:t>
            </a:r>
            <a:r>
              <a:rPr lang="el-GR" dirty="0" smtClean="0"/>
              <a:t>του κοινού σχετικά με το </a:t>
            </a:r>
            <a:r>
              <a:rPr lang="el-GR" dirty="0" smtClean="0">
                <a:solidFill>
                  <a:srgbClr val="FF0000"/>
                </a:solidFill>
              </a:rPr>
              <a:t>προϊόν</a:t>
            </a:r>
            <a:r>
              <a:rPr lang="el-GR" dirty="0" smtClean="0"/>
              <a:t> ή την </a:t>
            </a:r>
            <a:r>
              <a:rPr lang="el-GR" dirty="0" smtClean="0">
                <a:solidFill>
                  <a:srgbClr val="FF0000"/>
                </a:solidFill>
              </a:rPr>
              <a:t>υπηρεσία</a:t>
            </a:r>
            <a:r>
              <a:rPr lang="el-GR" dirty="0" smtClean="0"/>
              <a:t>, καθώς και την </a:t>
            </a:r>
            <a:r>
              <a:rPr lang="el-GR" dirty="0" smtClean="0">
                <a:solidFill>
                  <a:srgbClr val="FF0000"/>
                </a:solidFill>
              </a:rPr>
              <a:t>τιμή</a:t>
            </a:r>
            <a:r>
              <a:rPr lang="el-GR" dirty="0" smtClean="0"/>
              <a:t> και τα </a:t>
            </a:r>
            <a:r>
              <a:rPr lang="el-GR" dirty="0" smtClean="0">
                <a:solidFill>
                  <a:srgbClr val="FF0000"/>
                </a:solidFill>
              </a:rPr>
              <a:t>σημεία διάθεσής </a:t>
            </a:r>
            <a:r>
              <a:rPr lang="el-GR" dirty="0" smtClean="0"/>
              <a:t>τους.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543956" cy="1252728"/>
          </a:xfrm>
        </p:spPr>
        <p:txBody>
          <a:bodyPr>
            <a:normAutofit fontScale="90000"/>
          </a:bodyPr>
          <a:lstStyle/>
          <a:p>
            <a:r>
              <a:rPr lang="el-GR" dirty="0" smtClean="0"/>
              <a:t>ενέργειες  σχετικά με την κατανομή των δαπανών</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συνολικές δαπάνες προώθησης της επιχείρησης, των προϊόντων ή / και των υπηρεσιών της, αφού εγκριθούν, πρέπει να κατανεμηθούν  στα μέσα επικοινωνίας που θα χρησιμοποιηθούν. </a:t>
            </a:r>
          </a:p>
          <a:p>
            <a:r>
              <a:rPr lang="el-GR" dirty="0" smtClean="0"/>
              <a:t>Ταυτόχρονα, πρέπει να καθορισθούν οι δαπάνες για κάθε κατηγορία προϊόντων ή για κάθε άλλη δραστηριότητα ξεχωριστά (προώθηση πωλήσεων, δημόσιες σχέσεις-δημοσιότητα, υποστήριξη των προσωπικών πωλήσεων κτλ.). </a:t>
            </a:r>
          </a:p>
          <a:p>
            <a:r>
              <a:rPr lang="el-GR" dirty="0" smtClean="0"/>
              <a:t>Στη συνέχεια, ακολουθεί η κατανομή δαπανών κατά δραστηριότητα και μέσο επικοινωνίας σε ετήσια και μηνιαία βάση για ευκολότερο έλεγχο, σύμφωνα με τον προγραμματισμό δραστηριοτήτων της προώθησης.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Ειδικότερα…</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πρέπει να εκτιμηθεί τι ποσό και πότε θα διατεθεί στα μέσα επικοινωνίας (τηλεόραση, ραδιόφωνο, περιοδικά, εφημερίδες)</a:t>
            </a:r>
          </a:p>
          <a:p>
            <a:endParaRPr lang="el-GR" dirty="0" smtClean="0"/>
          </a:p>
          <a:p>
            <a:r>
              <a:rPr lang="el-GR" dirty="0" smtClean="0"/>
              <a:t>τι ποσό θα δαπανηθεί για κινηματογραφική διαφήμιση, για υπαίθρια διαφήμιση (αφίσες στα Μέσα Μαζικής Μεταφοράς, επιγραφές, τοιχογραφίες κτλ.). </a:t>
            </a:r>
          </a:p>
          <a:p>
            <a:pPr>
              <a:buNone/>
            </a:pPr>
            <a:endParaRPr lang="el-GR" dirty="0" smtClean="0"/>
          </a:p>
          <a:p>
            <a:r>
              <a:rPr lang="el-GR" dirty="0" smtClean="0"/>
              <a:t>πόσα χρήματα θα διατεθούν για την ταχυδρομική επικοινωνία, πόσα για διαφημιστικά έντυπα ή τα προγράμματα προώθησης πωλήσεων ( διαφημιστικά δώρα, εκθέσεις, εκδηλώσεις,  προσφορές κτλ.).</a:t>
            </a:r>
          </a:p>
          <a:p>
            <a:pPr>
              <a:buNone/>
            </a:pPr>
            <a:endParaRPr lang="el-GR" dirty="0" smtClean="0"/>
          </a:p>
          <a:p>
            <a:r>
              <a:rPr lang="el-GR" dirty="0" smtClean="0"/>
              <a:t> πάντα πρέπει να προβλέπεται ποσό για τις αμοιβές των ανεξάρτητων συνεργατών (γραφιστών, φωτογράφων, κειμενογράφων, μοντέλων κτλ.).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9.7 ΔΙΑΦΗΜΙΣΗ (ΟΡΙΣΜΟΣ)</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    Η διαφήμιση είναι μια «πληρωμένη» επικοινωνία, που μεταδίδεται από τα </a:t>
            </a:r>
            <a:r>
              <a:rPr lang="el-GR" b="1" dirty="0" smtClean="0"/>
              <a:t>μέσα</a:t>
            </a:r>
            <a:r>
              <a:rPr lang="el-GR" dirty="0" smtClean="0"/>
              <a:t>, κυρίως </a:t>
            </a:r>
            <a:r>
              <a:rPr lang="el-GR" b="1" dirty="0" smtClean="0"/>
              <a:t>μαζικής εμβέλειας</a:t>
            </a:r>
            <a:r>
              <a:rPr lang="el-GR" dirty="0" smtClean="0"/>
              <a:t>, με την οποία οι επιχειρήσεις ελπίζουν με το διαφημιστικό τους μήνυμα να:</a:t>
            </a:r>
          </a:p>
          <a:p>
            <a:pPr>
              <a:buFont typeface="Wingdings" pitchFamily="2" charset="2"/>
              <a:buChar char="Ø"/>
            </a:pPr>
            <a:r>
              <a:rPr lang="el-GR" dirty="0" smtClean="0"/>
              <a:t>    προκαλέσουν την </a:t>
            </a:r>
            <a:r>
              <a:rPr lang="el-GR" dirty="0" smtClean="0">
                <a:solidFill>
                  <a:srgbClr val="FF0000"/>
                </a:solidFill>
              </a:rPr>
              <a:t>προσοχή</a:t>
            </a:r>
          </a:p>
          <a:p>
            <a:pPr>
              <a:buFont typeface="Wingdings" pitchFamily="2" charset="2"/>
              <a:buChar char="Ø"/>
            </a:pPr>
            <a:r>
              <a:rPr lang="el-GR" dirty="0" smtClean="0"/>
              <a:t>    δημιουργήσουν </a:t>
            </a:r>
            <a:r>
              <a:rPr lang="el-GR" dirty="0" smtClean="0">
                <a:solidFill>
                  <a:srgbClr val="FF0000"/>
                </a:solidFill>
              </a:rPr>
              <a:t>ενδιαφέρον</a:t>
            </a:r>
            <a:r>
              <a:rPr lang="el-GR" dirty="0" smtClean="0"/>
              <a:t>, </a:t>
            </a:r>
            <a:r>
              <a:rPr lang="el-GR" dirty="0" smtClean="0">
                <a:solidFill>
                  <a:srgbClr val="FF0000"/>
                </a:solidFill>
              </a:rPr>
              <a:t>επιθυμία</a:t>
            </a:r>
          </a:p>
          <a:p>
            <a:pPr>
              <a:buFont typeface="Wingdings" pitchFamily="2" charset="2"/>
              <a:buChar char="Ø"/>
            </a:pPr>
            <a:r>
              <a:rPr lang="el-GR" dirty="0" smtClean="0"/>
              <a:t>    </a:t>
            </a:r>
            <a:r>
              <a:rPr lang="el-GR" dirty="0" smtClean="0">
                <a:solidFill>
                  <a:srgbClr val="FF0000"/>
                </a:solidFill>
              </a:rPr>
              <a:t>πληροφορήσουν</a:t>
            </a:r>
            <a:r>
              <a:rPr lang="el-GR" dirty="0" smtClean="0"/>
              <a:t> </a:t>
            </a:r>
          </a:p>
          <a:p>
            <a:pPr>
              <a:buFont typeface="Wingdings" pitchFamily="2" charset="2"/>
              <a:buChar char="Ø"/>
            </a:pPr>
            <a:r>
              <a:rPr lang="el-GR" dirty="0" smtClean="0"/>
              <a:t>    </a:t>
            </a:r>
            <a:r>
              <a:rPr lang="el-GR" dirty="0" smtClean="0">
                <a:solidFill>
                  <a:srgbClr val="FF0000"/>
                </a:solidFill>
              </a:rPr>
              <a:t>πείσουν</a:t>
            </a:r>
            <a:r>
              <a:rPr lang="el-GR" dirty="0" smtClean="0"/>
              <a:t> συγκεκριμένα άτομα για δεδομένα     </a:t>
            </a:r>
          </a:p>
          <a:p>
            <a:pPr>
              <a:buNone/>
            </a:pPr>
            <a:r>
              <a:rPr lang="el-GR" dirty="0" smtClean="0"/>
              <a:t>        προϊόντα, υπηρεσίες ή ιδέες και πρόσωπα </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Που αποβλέπει και τι προωθεί η διαφήμιση;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Τις περισσότερες φορές </a:t>
            </a:r>
            <a:r>
              <a:rPr lang="el-GR" i="1" u="sng" dirty="0" smtClean="0"/>
              <a:t>αποβλέπε</a:t>
            </a:r>
            <a:r>
              <a:rPr lang="el-GR" dirty="0" smtClean="0"/>
              <a:t>ι να </a:t>
            </a:r>
            <a:r>
              <a:rPr lang="el-GR" i="1" u="sng" dirty="0" smtClean="0"/>
              <a:t>τοποθετήσει τη μάρκα, το προϊόν,  τις υπηρεσίες στον κατάλογο των πιθανών επιλογών του καταναλωτή</a:t>
            </a:r>
            <a:r>
              <a:rPr lang="el-GR" dirty="0" smtClean="0"/>
              <a:t>. </a:t>
            </a:r>
          </a:p>
          <a:p>
            <a:r>
              <a:rPr lang="el-GR" dirty="0" smtClean="0"/>
              <a:t>Σε άλλες περιπτώσεις προσπαθεί να </a:t>
            </a:r>
            <a:r>
              <a:rPr lang="el-GR" b="1" dirty="0" smtClean="0"/>
              <a:t>μεταδώσει μηνύματα </a:t>
            </a:r>
            <a:r>
              <a:rPr lang="el-GR" dirty="0" smtClean="0"/>
              <a:t>και να εδραιώσει στο μυαλό του πολίτη ιδέες, απόψεις, αντιλήψεις. </a:t>
            </a:r>
          </a:p>
          <a:p>
            <a:r>
              <a:rPr lang="el-GR" dirty="0" smtClean="0"/>
              <a:t>Η διαφήμιση αποτελεί ένα από τα </a:t>
            </a:r>
            <a:r>
              <a:rPr lang="el-GR" b="1" dirty="0" smtClean="0"/>
              <a:t>εργαλεία της προώθησης</a:t>
            </a:r>
            <a:r>
              <a:rPr lang="el-GR" dirty="0" smtClean="0"/>
              <a:t>  και ένα </a:t>
            </a:r>
            <a:r>
              <a:rPr lang="el-GR" b="1" dirty="0" smtClean="0"/>
              <a:t>στρατηγικό όπλο </a:t>
            </a:r>
            <a:r>
              <a:rPr lang="el-GR" dirty="0" smtClean="0"/>
              <a:t>για τους ανθρώπους της επικοινωνίας Μάρκετινγκ.</a:t>
            </a:r>
          </a:p>
          <a:p>
            <a:r>
              <a:rPr lang="el-GR" dirty="0" smtClean="0"/>
              <a:t> Στην ουσία πρόκειται για μια διαδικασία επικοινωνίας που βρίσκεται σε </a:t>
            </a:r>
            <a:r>
              <a:rPr lang="el-GR" b="1" dirty="0" smtClean="0"/>
              <a:t>διαρκή εξέλιξη </a:t>
            </a:r>
            <a:r>
              <a:rPr lang="el-GR" dirty="0" smtClean="0"/>
              <a:t>και συνέχεια προσαρμόζεται στα υπάρχοντα δεδομένα της αγοράς.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9.8 ΠΡΟΣΩΠΙΚΗ ΠΩΛΗΣΗ </a:t>
            </a:r>
            <a:endParaRPr lang="el-GR" sz="3200" dirty="0"/>
          </a:p>
        </p:txBody>
      </p:sp>
      <p:sp>
        <p:nvSpPr>
          <p:cNvPr id="3" name="2 - Θέση περιεχομένου"/>
          <p:cNvSpPr>
            <a:spLocks noGrp="1"/>
          </p:cNvSpPr>
          <p:nvPr>
            <p:ph idx="1"/>
          </p:nvPr>
        </p:nvSpPr>
        <p:spPr/>
        <p:txBody>
          <a:bodyPr/>
          <a:lstStyle/>
          <a:p>
            <a:pPr>
              <a:buNone/>
            </a:pPr>
            <a:r>
              <a:rPr lang="el-GR" dirty="0" smtClean="0"/>
              <a:t>     Σε τι αναφέρεται η προσωπική πώληση ως στοιχείο του μείγματος προώθησης; </a:t>
            </a:r>
          </a:p>
          <a:p>
            <a:pPr>
              <a:buNone/>
            </a:pPr>
            <a:r>
              <a:rPr lang="el-GR" dirty="0" smtClean="0"/>
              <a:t>   </a:t>
            </a:r>
          </a:p>
          <a:p>
            <a:pPr>
              <a:buNone/>
            </a:pPr>
            <a:r>
              <a:rPr lang="el-GR" dirty="0" smtClean="0"/>
              <a:t>    Η </a:t>
            </a:r>
            <a:r>
              <a:rPr lang="el-GR" b="1" dirty="0" smtClean="0"/>
              <a:t>προσωπική πώληση </a:t>
            </a:r>
            <a:r>
              <a:rPr lang="el-GR" dirty="0" smtClean="0"/>
              <a:t>αναφέρεται, κυρίως, στην </a:t>
            </a:r>
            <a:r>
              <a:rPr lang="el-GR" b="1" dirty="0" smtClean="0"/>
              <a:t>προσωπική επαφή </a:t>
            </a:r>
            <a:r>
              <a:rPr lang="el-GR" dirty="0" smtClean="0"/>
              <a:t>των ατόμων, </a:t>
            </a:r>
            <a:r>
              <a:rPr lang="el-GR" b="1" dirty="0" smtClean="0"/>
              <a:t>πωλητή</a:t>
            </a:r>
            <a:r>
              <a:rPr lang="el-GR" dirty="0" smtClean="0"/>
              <a:t> και </a:t>
            </a:r>
            <a:r>
              <a:rPr lang="el-GR" b="1" dirty="0" smtClean="0"/>
              <a:t>αγοραστή</a:t>
            </a:r>
            <a:r>
              <a:rPr lang="el-GR" dirty="0" smtClean="0"/>
              <a:t>, κατά την οποία μεταφέρονται σκέψεις, απόψεις, προτάσεις ή άλλες επιθυμίες ή εντολές από ένα άτομο σε άλλο ή σε ομάδες ατόμων.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9.8 ΠΡΟΣΩΠΙΚΗ ΠΩΛΗΣΗ </a:t>
            </a:r>
            <a:endParaRPr lang="el-GR" sz="4000" dirty="0"/>
          </a:p>
        </p:txBody>
      </p:sp>
      <p:sp>
        <p:nvSpPr>
          <p:cNvPr id="3" name="2 - Θέση περιεχομένου"/>
          <p:cNvSpPr>
            <a:spLocks noGrp="1"/>
          </p:cNvSpPr>
          <p:nvPr>
            <p:ph idx="1"/>
          </p:nvPr>
        </p:nvSpPr>
        <p:spPr/>
        <p:txBody>
          <a:bodyPr>
            <a:normAutofit fontScale="77500" lnSpcReduction="20000"/>
          </a:bodyPr>
          <a:lstStyle/>
          <a:p>
            <a:r>
              <a:rPr lang="el-GR" dirty="0" smtClean="0"/>
              <a:t>Ποιο είναι το κύριο πλεονέκτημα της διαπροσωπικής επικοινωνίας;</a:t>
            </a:r>
          </a:p>
          <a:p>
            <a:pPr>
              <a:buNone/>
            </a:pPr>
            <a:r>
              <a:rPr lang="el-GR" dirty="0" smtClean="0"/>
              <a:t>      </a:t>
            </a:r>
          </a:p>
          <a:p>
            <a:pPr>
              <a:buNone/>
            </a:pPr>
            <a:r>
              <a:rPr lang="el-GR" dirty="0" smtClean="0"/>
              <a:t>      Το κύριο πλεονέκτημα της διαπροσωπικής επικοινωνίας είναι η </a:t>
            </a:r>
            <a:r>
              <a:rPr lang="el-GR" b="1" dirty="0" smtClean="0"/>
              <a:t>αμφίδρομη </a:t>
            </a:r>
            <a:r>
              <a:rPr lang="el-GR" dirty="0" smtClean="0"/>
              <a:t>στενή </a:t>
            </a:r>
            <a:r>
              <a:rPr lang="el-GR" b="1" dirty="0" smtClean="0"/>
              <a:t>σχέση</a:t>
            </a:r>
            <a:r>
              <a:rPr lang="el-GR" dirty="0" smtClean="0"/>
              <a:t> του </a:t>
            </a:r>
            <a:r>
              <a:rPr lang="el-GR" b="1" dirty="0" smtClean="0"/>
              <a:t>πομπού</a:t>
            </a:r>
            <a:r>
              <a:rPr lang="el-GR" dirty="0" smtClean="0"/>
              <a:t> και του </a:t>
            </a:r>
            <a:r>
              <a:rPr lang="el-GR" b="1" dirty="0" smtClean="0"/>
              <a:t>δέκτη</a:t>
            </a:r>
            <a:r>
              <a:rPr lang="el-GR" dirty="0" smtClean="0"/>
              <a:t>, που απουσιάζει κυρίως από τη διαφήμιση και τη δημοσιότητα.</a:t>
            </a:r>
          </a:p>
          <a:p>
            <a:pPr>
              <a:buNone/>
            </a:pPr>
            <a:r>
              <a:rPr lang="el-GR" dirty="0" smtClean="0"/>
              <a:t>      </a:t>
            </a:r>
          </a:p>
          <a:p>
            <a:pPr>
              <a:buNone/>
            </a:pPr>
            <a:r>
              <a:rPr lang="el-GR" dirty="0" smtClean="0"/>
              <a:t>      Ένας πωλητής έχει όλο το χρόνο αλλά και τη διάθεση να καταγράψει τις ανάγκες, τις επιθυμίες και τις προσδοκίες του υποψήφιου αγοραστή, και στη συνέχεια να προτείνει λύσεις για την ικανοποίησή τους. Δηλαδή, </a:t>
            </a:r>
            <a:r>
              <a:rPr lang="el-GR" b="1" dirty="0" smtClean="0"/>
              <a:t>ο πομπός της επικοινωνίας γνωρίζει καλύτερα τον αποδέκτη της</a:t>
            </a:r>
            <a:r>
              <a:rPr lang="el-GR" dirty="0" smtClean="0"/>
              <a:t>.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Με ποιους τρόπους εκφράζεται η διαπροσωπική επικοινωνία;</a:t>
            </a:r>
            <a:br>
              <a:rPr lang="el-GR" dirty="0" smtClean="0"/>
            </a:br>
            <a:endParaRPr lang="el-GR" dirty="0"/>
          </a:p>
        </p:txBody>
      </p:sp>
      <p:sp>
        <p:nvSpPr>
          <p:cNvPr id="3" name="2 - Θέση περιεχομένου"/>
          <p:cNvSpPr>
            <a:spLocks noGrp="1"/>
          </p:cNvSpPr>
          <p:nvPr>
            <p:ph idx="1"/>
          </p:nvPr>
        </p:nvSpPr>
        <p:spPr>
          <a:xfrm>
            <a:off x="0" y="1714488"/>
            <a:ext cx="9144000" cy="4625609"/>
          </a:xfrm>
        </p:spPr>
        <p:txBody>
          <a:bodyPr/>
          <a:lstStyle/>
          <a:p>
            <a:pPr>
              <a:buNone/>
            </a:pPr>
            <a:r>
              <a:rPr lang="el-GR" dirty="0" smtClean="0"/>
              <a:t>    Η διαπροσωπική επικοινωνία εκφράζεται με διάφορους τρόπους. Μπορεί να είναι </a:t>
            </a:r>
            <a:r>
              <a:rPr lang="el-GR" dirty="0" smtClean="0">
                <a:solidFill>
                  <a:srgbClr val="FF0000"/>
                </a:solidFill>
              </a:rPr>
              <a:t>γραπτή</a:t>
            </a:r>
            <a:r>
              <a:rPr lang="el-GR" dirty="0" smtClean="0"/>
              <a:t> (επιστολή), </a:t>
            </a:r>
            <a:r>
              <a:rPr lang="el-GR" dirty="0" smtClean="0">
                <a:solidFill>
                  <a:srgbClr val="FF0000"/>
                </a:solidFill>
              </a:rPr>
              <a:t>προφορική</a:t>
            </a:r>
            <a:r>
              <a:rPr lang="el-GR" dirty="0" smtClean="0"/>
              <a:t> (ομιλία), να γίνει με τη </a:t>
            </a:r>
            <a:r>
              <a:rPr lang="el-GR" dirty="0" smtClean="0">
                <a:solidFill>
                  <a:srgbClr val="FF0000"/>
                </a:solidFill>
              </a:rPr>
              <a:t>«γλώσσα του σώματος» </a:t>
            </a:r>
            <a:r>
              <a:rPr lang="el-GR" dirty="0" smtClean="0"/>
              <a:t>(κινήσεις), με την </a:t>
            </a:r>
            <a:r>
              <a:rPr lang="el-GR" dirty="0" smtClean="0">
                <a:solidFill>
                  <a:srgbClr val="FF0000"/>
                </a:solidFill>
              </a:rPr>
              <a:t>εμφάνιση </a:t>
            </a:r>
            <a:r>
              <a:rPr lang="el-GR" dirty="0" smtClean="0"/>
              <a:t>(ενδυμασία, παρουσία), με </a:t>
            </a:r>
            <a:r>
              <a:rPr lang="el-GR" dirty="0" smtClean="0">
                <a:solidFill>
                  <a:srgbClr val="FF0000"/>
                </a:solidFill>
              </a:rPr>
              <a:t>εκφράσεις.</a:t>
            </a:r>
            <a:endParaRPr lang="el-GR" dirty="0" smtClean="0"/>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686800" cy="1252728"/>
          </a:xfrm>
        </p:spPr>
        <p:txBody>
          <a:bodyPr>
            <a:normAutofit fontScale="90000"/>
          </a:bodyPr>
          <a:lstStyle/>
          <a:p>
            <a:r>
              <a:rPr lang="el-GR" dirty="0" smtClean="0"/>
              <a:t>9.9 ΔΡΑΣΤΗΡΙΟΤΗΤΕΣ ΠΡΟΩΘΗΣΗΣ ΠΩΛΗΣΕΩΝ</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      Ο όρος «προώθηση πωλήσεων» χρησιμοποιείται ευρύτατα, κυρίως για να περιγράφει ενέργειες που έχουν ως </a:t>
            </a:r>
            <a:r>
              <a:rPr lang="el-GR" b="1" dirty="0" smtClean="0"/>
              <a:t>στόχο </a:t>
            </a:r>
            <a:r>
              <a:rPr lang="el-GR" dirty="0" smtClean="0"/>
              <a:t>την </a:t>
            </a:r>
            <a:r>
              <a:rPr lang="el-GR" b="1" dirty="0" smtClean="0"/>
              <a:t>άμεση ανάπτυξη των πωλήσεων</a:t>
            </a:r>
            <a:r>
              <a:rPr lang="el-GR" dirty="0" smtClean="0"/>
              <a:t>. </a:t>
            </a:r>
          </a:p>
          <a:p>
            <a:pPr>
              <a:buNone/>
            </a:pPr>
            <a:r>
              <a:rPr lang="el-GR" dirty="0" smtClean="0"/>
              <a:t>     Συχνά, οι δραστηριότητες προώθησης πωλήσεων συνδέονται με:</a:t>
            </a:r>
          </a:p>
          <a:p>
            <a:pPr>
              <a:buFont typeface="Wingdings" pitchFamily="2" charset="2"/>
              <a:buChar char="§"/>
            </a:pPr>
            <a:r>
              <a:rPr lang="el-GR" dirty="0" smtClean="0"/>
              <a:t> μείωση τιμής</a:t>
            </a:r>
          </a:p>
          <a:p>
            <a:pPr>
              <a:buFont typeface="Wingdings" pitchFamily="2" charset="2"/>
              <a:buChar char="§"/>
            </a:pPr>
            <a:r>
              <a:rPr lang="el-GR" dirty="0" smtClean="0"/>
              <a:t> προσφορές</a:t>
            </a:r>
          </a:p>
          <a:p>
            <a:pPr>
              <a:buFont typeface="Wingdings" pitchFamily="2" charset="2"/>
              <a:buChar char="§"/>
            </a:pPr>
            <a:r>
              <a:rPr lang="el-GR" dirty="0" smtClean="0"/>
              <a:t> δώρα</a:t>
            </a:r>
          </a:p>
          <a:p>
            <a:pPr>
              <a:buFont typeface="Wingdings" pitchFamily="2" charset="2"/>
              <a:buChar char="§"/>
            </a:pPr>
            <a:r>
              <a:rPr lang="el-GR" dirty="0" smtClean="0"/>
              <a:t> μεγαλύτερο περιεχόμενο του προϊόντος</a:t>
            </a:r>
          </a:p>
          <a:p>
            <a:pPr>
              <a:buNone/>
            </a:pPr>
            <a:endParaRPr lang="el-GR" dirty="0" smtClean="0"/>
          </a:p>
          <a:p>
            <a:pPr>
              <a:buNone/>
            </a:pPr>
            <a:r>
              <a:rPr lang="el-GR" dirty="0" smtClean="0"/>
              <a:t>      Σχεδόν σε όλες τις περιπτώσεις υπάρχει </a:t>
            </a:r>
            <a:r>
              <a:rPr lang="el-GR" b="1" dirty="0" smtClean="0"/>
              <a:t>συγκεκριμένος χρονικός ορίζοντας</a:t>
            </a:r>
            <a:r>
              <a:rPr lang="el-GR" dirty="0" smtClean="0"/>
              <a:t>.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200" dirty="0" smtClean="0"/>
              <a:t>Σε κάθε μια από τις παρακάτω περιπτώσεις να περιγραφεί ο συγκεκριμένος στόχος που αποβλέπει η κάθε προωθητική ενέργεια.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n-US" b="1" dirty="0" err="1" smtClean="0"/>
              <a:t>i</a:t>
            </a:r>
            <a:r>
              <a:rPr lang="el-GR" b="1" dirty="0" smtClean="0"/>
              <a:t>.</a:t>
            </a:r>
            <a:r>
              <a:rPr lang="el-GR" dirty="0" smtClean="0"/>
              <a:t> «Κατέβασε την εφαρμογή</a:t>
            </a:r>
            <a:r>
              <a:rPr lang="en-US" dirty="0" smtClean="0"/>
              <a:t> Super Market Plus</a:t>
            </a:r>
            <a:r>
              <a:rPr lang="el-GR" dirty="0" smtClean="0"/>
              <a:t>, κάνε εγγραφή και απόλαυσε εύκολη πρόσβαση σε ελκυστικές προσφορές και πολλά προνόμια».</a:t>
            </a:r>
          </a:p>
          <a:p>
            <a:pPr>
              <a:buNone/>
            </a:pPr>
            <a:r>
              <a:rPr lang="el-GR" b="1" dirty="0" smtClean="0"/>
              <a:t>ii.</a:t>
            </a:r>
            <a:r>
              <a:rPr lang="el-GR" dirty="0" smtClean="0"/>
              <a:t> «Δοκιμάστε το </a:t>
            </a:r>
            <a:r>
              <a:rPr lang="en-US" dirty="0" smtClean="0"/>
              <a:t>Free Office</a:t>
            </a:r>
            <a:r>
              <a:rPr lang="el-GR" dirty="0" smtClean="0"/>
              <a:t> 365 εντελώς δωρεάν για ένα μήνα.  Αποκτήστε μια δωρεάν δοκιμαστική έκδοση και θα έχετε πρόσβαση στις πιο πρόσφατες εφαρμογές με υποστήριξη AI, 1 TB χώρου αποθήκευσης στο </a:t>
            </a:r>
            <a:r>
              <a:rPr lang="el-GR" dirty="0" err="1" smtClean="0"/>
              <a:t>cloud</a:t>
            </a:r>
            <a:r>
              <a:rPr lang="el-GR" dirty="0" smtClean="0"/>
              <a:t> και </a:t>
            </a:r>
            <a:r>
              <a:rPr lang="el-GR" dirty="0" err="1" smtClean="0"/>
              <a:t>premium</a:t>
            </a:r>
            <a:r>
              <a:rPr lang="el-GR" dirty="0" smtClean="0"/>
              <a:t> δυνατότητες για κινητές συσκευές, για να παραμένετε πάντα ενημερωμένοι όπου και αν βρίσκεστε, από οποιαδήποτε συσκευή».</a:t>
            </a:r>
            <a:endParaRPr lang="el-GR" b="1" dirty="0" smtClean="0"/>
          </a:p>
          <a:p>
            <a:pPr>
              <a:buNone/>
            </a:pPr>
            <a:r>
              <a:rPr lang="en-US" b="1" dirty="0" smtClean="0"/>
              <a:t>iii</a:t>
            </a:r>
            <a:r>
              <a:rPr lang="el-GR" b="1" dirty="0" smtClean="0"/>
              <a:t>.</a:t>
            </a:r>
            <a:r>
              <a:rPr lang="el-GR" dirty="0" smtClean="0"/>
              <a:t> «Αγοράστε σήμερα τα </a:t>
            </a:r>
            <a:r>
              <a:rPr lang="en-US" dirty="0" smtClean="0"/>
              <a:t>Chips</a:t>
            </a:r>
            <a:r>
              <a:rPr lang="el-GR" dirty="0" smtClean="0"/>
              <a:t> πατατάκια με 20% περισσότερο προϊόν στην εξαιρετική τιμή των 1,20€».</a:t>
            </a:r>
            <a:endParaRPr lang="el-GR" b="1"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απάντηση</a:t>
            </a: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n-US" dirty="0" err="1" smtClean="0"/>
              <a:t>i</a:t>
            </a:r>
            <a:r>
              <a:rPr lang="el-GR" dirty="0" smtClean="0"/>
              <a:t>. </a:t>
            </a:r>
            <a:r>
              <a:rPr lang="en-US" dirty="0" smtClean="0"/>
              <a:t>H</a:t>
            </a:r>
            <a:r>
              <a:rPr lang="el-GR" dirty="0" smtClean="0"/>
              <a:t> συγκεκριμένη προωθητική προσπάθεια αποβλέπει να συγκρατήσει τους αγοραστές προϊόντων στη μάρκα και γι’ αυτό η επικοινωνία προτείνει συμμετοχή σε μια λέσχη που εξασφαλίζει ειδικά προνόμια στα μέλη της. </a:t>
            </a:r>
          </a:p>
          <a:p>
            <a:pPr>
              <a:buNone/>
            </a:pPr>
            <a:r>
              <a:rPr lang="en-US" dirty="0" smtClean="0"/>
              <a:t>ii</a:t>
            </a:r>
            <a:r>
              <a:rPr lang="el-GR" dirty="0" smtClean="0"/>
              <a:t>. </a:t>
            </a:r>
            <a:r>
              <a:rPr lang="en-US" dirty="0" smtClean="0"/>
              <a:t>H</a:t>
            </a:r>
            <a:r>
              <a:rPr lang="el-GR" dirty="0" smtClean="0"/>
              <a:t> συγκεκριμένη προωθητική προσπάθεια αποβλέπει να προσελκύσει νέους αγοραστές στο προϊόν προσφέροντας μια δοκιμαστική έκδοση για κάποιο χρονικό διάστημα.</a:t>
            </a:r>
          </a:p>
          <a:p>
            <a:pPr>
              <a:buNone/>
            </a:pPr>
            <a:r>
              <a:rPr lang="en-US" dirty="0" smtClean="0"/>
              <a:t>iii</a:t>
            </a:r>
            <a:r>
              <a:rPr lang="el-GR" dirty="0" smtClean="0"/>
              <a:t>. </a:t>
            </a:r>
            <a:r>
              <a:rPr lang="en-US" dirty="0" smtClean="0"/>
              <a:t>H</a:t>
            </a:r>
            <a:r>
              <a:rPr lang="el-GR" dirty="0" smtClean="0"/>
              <a:t> συγκεκριμένη προωθητική προσπάθεια αποβλέπει στην μεγιστοποίηση των πωλήσεων, προσφέροντας περισσότερο προϊόν στην ίδια τιμή.</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9.1 ΕΙΣΑΓΩΓΗ ΣΤΗΝ ΠΡΟΩΘΗΣΗ</a:t>
            </a:r>
            <a:endParaRPr lang="el-GR" dirty="0"/>
          </a:p>
        </p:txBody>
      </p:sp>
      <p:sp>
        <p:nvSpPr>
          <p:cNvPr id="3" name="2 - Θέση περιεχομένου"/>
          <p:cNvSpPr>
            <a:spLocks noGrp="1"/>
          </p:cNvSpPr>
          <p:nvPr>
            <p:ph idx="1"/>
          </p:nvPr>
        </p:nvSpPr>
        <p:spPr/>
        <p:txBody>
          <a:bodyPr/>
          <a:lstStyle/>
          <a:p>
            <a:pPr>
              <a:buNone/>
            </a:pPr>
            <a:r>
              <a:rPr lang="el-GR" b="1" i="1" u="sng" dirty="0" smtClean="0"/>
              <a:t>    «εργαλεία» προώθησης:</a:t>
            </a:r>
          </a:p>
          <a:p>
            <a:pPr>
              <a:buFont typeface="Wingdings" pitchFamily="2" charset="2"/>
              <a:buChar char="ü"/>
            </a:pPr>
            <a:r>
              <a:rPr lang="el-GR" dirty="0" smtClean="0"/>
              <a:t> </a:t>
            </a:r>
            <a:r>
              <a:rPr lang="el-GR" dirty="0"/>
              <a:t> </a:t>
            </a:r>
            <a:r>
              <a:rPr lang="el-GR" dirty="0" smtClean="0"/>
              <a:t>  προσωπική πώληση</a:t>
            </a:r>
          </a:p>
          <a:p>
            <a:pPr>
              <a:buFont typeface="Wingdings" pitchFamily="2" charset="2"/>
              <a:buChar char="ü"/>
            </a:pPr>
            <a:r>
              <a:rPr lang="el-GR" dirty="0"/>
              <a:t> </a:t>
            </a:r>
            <a:r>
              <a:rPr lang="el-GR" dirty="0" smtClean="0"/>
              <a:t>   διαφήμιση</a:t>
            </a:r>
          </a:p>
          <a:p>
            <a:pPr>
              <a:buFont typeface="Wingdings" pitchFamily="2" charset="2"/>
              <a:buChar char="ü"/>
            </a:pPr>
            <a:r>
              <a:rPr lang="el-GR" dirty="0"/>
              <a:t> </a:t>
            </a:r>
            <a:r>
              <a:rPr lang="el-GR" dirty="0" smtClean="0"/>
              <a:t>   δημόσιες σχέσεις</a:t>
            </a:r>
          </a:p>
          <a:p>
            <a:pPr>
              <a:buFont typeface="Wingdings" pitchFamily="2" charset="2"/>
              <a:buChar char="ü"/>
            </a:pPr>
            <a:r>
              <a:rPr lang="el-GR" dirty="0"/>
              <a:t> </a:t>
            </a:r>
            <a:r>
              <a:rPr lang="el-GR" dirty="0" smtClean="0"/>
              <a:t>   προώθηση των πωλήσεων</a:t>
            </a:r>
            <a:endParaRPr lang="el-GR" dirty="0"/>
          </a:p>
        </p:txBody>
      </p:sp>
      <p:sp>
        <p:nvSpPr>
          <p:cNvPr id="4" name="3 - Ορθογώνιο"/>
          <p:cNvSpPr/>
          <p:nvPr/>
        </p:nvSpPr>
        <p:spPr>
          <a:xfrm>
            <a:off x="285720" y="4786322"/>
            <a:ext cx="8429684" cy="1569660"/>
          </a:xfrm>
          <a:prstGeom prst="rect">
            <a:avLst/>
          </a:prstGeom>
        </p:spPr>
        <p:txBody>
          <a:bodyPr wrap="square">
            <a:spAutoFit/>
          </a:bodyPr>
          <a:lstStyle/>
          <a:p>
            <a:r>
              <a:rPr lang="el-GR" sz="2400" dirty="0" smtClean="0"/>
              <a:t>Κάθε «εργαλείο» της προώθησης </a:t>
            </a:r>
            <a:r>
              <a:rPr lang="el-GR" sz="2400" b="1" dirty="0" smtClean="0"/>
              <a:t>λειτουργεί </a:t>
            </a:r>
            <a:r>
              <a:rPr lang="el-GR" sz="2400" dirty="0" smtClean="0"/>
              <a:t>με </a:t>
            </a:r>
            <a:r>
              <a:rPr lang="el-GR" sz="2400" u="sng" dirty="0" smtClean="0"/>
              <a:t>διαφορετικό τρόπο </a:t>
            </a:r>
            <a:r>
              <a:rPr lang="el-GR" sz="2400" dirty="0" smtClean="0"/>
              <a:t>και εξασφαλίζει </a:t>
            </a:r>
            <a:r>
              <a:rPr lang="el-GR" sz="2400" u="sng" dirty="0" smtClean="0"/>
              <a:t>διαφορετικά αποτελέσματα</a:t>
            </a:r>
            <a:r>
              <a:rPr lang="el-GR" sz="2400" dirty="0" smtClean="0"/>
              <a:t>. Παρόλα αυτά   ο </a:t>
            </a:r>
            <a:r>
              <a:rPr lang="el-GR" sz="2400" b="1" dirty="0" smtClean="0"/>
              <a:t>συνδετικός κρίκος </a:t>
            </a:r>
            <a:r>
              <a:rPr lang="el-GR" sz="2400" dirty="0" smtClean="0"/>
              <a:t>όλων αυτών των εργαλείων είναι ο </a:t>
            </a:r>
            <a:r>
              <a:rPr lang="el-GR" sz="2400" b="1" dirty="0" smtClean="0"/>
              <a:t>επικοινωνιακός χαρακτήρας</a:t>
            </a:r>
            <a:r>
              <a:rPr lang="el-GR" sz="2400" dirty="0" smtClean="0"/>
              <a:t> .</a:t>
            </a:r>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5448"/>
            <a:ext cx="8686800" cy="1252728"/>
          </a:xfrm>
        </p:spPr>
        <p:txBody>
          <a:bodyPr>
            <a:normAutofit fontScale="90000"/>
          </a:bodyPr>
          <a:lstStyle/>
          <a:p>
            <a:r>
              <a:rPr lang="el-GR" sz="4000" dirty="0" smtClean="0"/>
              <a:t>Σε τι αποβλέπουν οι προωθητικές δραστηριότητες;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buNone/>
            </a:pPr>
            <a:r>
              <a:rPr lang="el-GR" dirty="0" smtClean="0"/>
              <a:t>    Οι δραστηριότητες προώθησης πωλήσεων </a:t>
            </a:r>
            <a:r>
              <a:rPr lang="el-GR" dirty="0" smtClean="0">
                <a:solidFill>
                  <a:srgbClr val="FF0000"/>
                </a:solidFill>
              </a:rPr>
              <a:t>αποβλέπουν</a:t>
            </a:r>
            <a:r>
              <a:rPr lang="el-GR" dirty="0" smtClean="0"/>
              <a:t> σε περισσότερο </a:t>
            </a:r>
            <a:r>
              <a:rPr lang="el-GR" dirty="0" smtClean="0">
                <a:solidFill>
                  <a:srgbClr val="FF0000"/>
                </a:solidFill>
              </a:rPr>
              <a:t>άμεση</a:t>
            </a:r>
            <a:r>
              <a:rPr lang="el-GR" dirty="0" smtClean="0"/>
              <a:t>  επικοινωνία, που θα καταλήξει σε δεδομένη </a:t>
            </a:r>
            <a:r>
              <a:rPr lang="el-GR" b="1" dirty="0" smtClean="0"/>
              <a:t>αύξηση των πωλήσεων </a:t>
            </a:r>
            <a:r>
              <a:rPr lang="el-GR" dirty="0" smtClean="0"/>
              <a:t>σε συγκεκριμένη </a:t>
            </a:r>
            <a:r>
              <a:rPr lang="el-GR" b="1" dirty="0" smtClean="0"/>
              <a:t>χρονική περίοδο </a:t>
            </a:r>
            <a:r>
              <a:rPr lang="el-GR" dirty="0" smtClean="0"/>
              <a:t>και γνωστοποιούν το επιπλέον  </a:t>
            </a:r>
            <a:r>
              <a:rPr lang="el-GR" b="1" dirty="0" smtClean="0"/>
              <a:t>όφελος</a:t>
            </a:r>
            <a:r>
              <a:rPr lang="el-GR" dirty="0" smtClean="0"/>
              <a:t> που μπορεί να αποκομίσει ο καταναλωτής με την αγορά των προϊόντων.</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9.10 </a:t>
            </a:r>
            <a:r>
              <a:rPr lang="el-GR" sz="3600" dirty="0" smtClean="0"/>
              <a:t>ΔΗΜΟΣΙΟΤΗΤΑ-ΔΗΜΟΣΙΕΣ ΣΧΕΣΕΙΣ-ΧΟΡΗΓΙΑ </a:t>
            </a:r>
            <a:endParaRPr lang="el-GR" sz="3600" dirty="0"/>
          </a:p>
        </p:txBody>
      </p:sp>
      <p:sp>
        <p:nvSpPr>
          <p:cNvPr id="3" name="2 - Θέση περιεχομένου"/>
          <p:cNvSpPr>
            <a:spLocks noGrp="1"/>
          </p:cNvSpPr>
          <p:nvPr>
            <p:ph idx="1"/>
          </p:nvPr>
        </p:nvSpPr>
        <p:spPr>
          <a:xfrm>
            <a:off x="0" y="1775191"/>
            <a:ext cx="9144000" cy="4625609"/>
          </a:xfrm>
        </p:spPr>
        <p:txBody>
          <a:bodyPr>
            <a:normAutofit/>
          </a:bodyPr>
          <a:lstStyle/>
          <a:p>
            <a:endParaRPr lang="el-GR" dirty="0" smtClean="0"/>
          </a:p>
          <a:p>
            <a:pPr>
              <a:buNone/>
            </a:pPr>
            <a:r>
              <a:rPr lang="el-GR" sz="2400" dirty="0" smtClean="0"/>
              <a:t>      Για ποιους λόγους οι επιχειρήσεις  και οι οργανισμοί ιδιωτικού και δημόσιου δικαίου χρησιμοποιούν τη δημοσιότητα;</a:t>
            </a:r>
          </a:p>
          <a:p>
            <a:pPr>
              <a:buNone/>
            </a:pPr>
            <a:r>
              <a:rPr lang="el-GR" sz="2400" dirty="0" smtClean="0"/>
              <a:t> </a:t>
            </a:r>
          </a:p>
          <a:p>
            <a:pPr algn="just">
              <a:buNone/>
            </a:pPr>
            <a:r>
              <a:rPr lang="el-GR" dirty="0" smtClean="0"/>
              <a:t>    </a:t>
            </a:r>
            <a:r>
              <a:rPr lang="el-GR" sz="2200" dirty="0" smtClean="0"/>
              <a:t>Η </a:t>
            </a:r>
            <a:r>
              <a:rPr lang="el-GR" sz="2200" b="1" dirty="0" smtClean="0"/>
              <a:t>δημοσιότητα</a:t>
            </a:r>
            <a:r>
              <a:rPr lang="el-GR" sz="2200" dirty="0" smtClean="0"/>
              <a:t> είναι μια </a:t>
            </a:r>
            <a:r>
              <a:rPr lang="el-GR" sz="2200" b="1" dirty="0" smtClean="0"/>
              <a:t>επικοινωνία</a:t>
            </a:r>
            <a:r>
              <a:rPr lang="el-GR" sz="2200" dirty="0" smtClean="0"/>
              <a:t>, συνήθως </a:t>
            </a:r>
            <a:r>
              <a:rPr lang="el-GR" sz="2200" b="1" dirty="0" smtClean="0"/>
              <a:t>χωρίς πληρωμή</a:t>
            </a:r>
            <a:r>
              <a:rPr lang="el-GR" sz="2200" dirty="0" smtClean="0"/>
              <a:t>, που οι επιχειρήσεις και οι οργανισμοί ιδιωτικού και δημόσιου δικαίου χρησιμοποιούν, για να καλλιεργήσουν μια </a:t>
            </a:r>
            <a:r>
              <a:rPr lang="el-GR" sz="2200" b="1" dirty="0" smtClean="0"/>
              <a:t>θετική</a:t>
            </a:r>
            <a:r>
              <a:rPr lang="el-GR" sz="2200" dirty="0" smtClean="0"/>
              <a:t>, </a:t>
            </a:r>
            <a:r>
              <a:rPr lang="el-GR" sz="2200" b="1" dirty="0" smtClean="0"/>
              <a:t>δημόσια εικόνα καλής συμμετοχής στα κοινά </a:t>
            </a:r>
            <a:r>
              <a:rPr lang="el-GR" sz="2200" dirty="0" smtClean="0"/>
              <a:t>και να αυξήσουν την </a:t>
            </a:r>
            <a:r>
              <a:rPr lang="el-GR" sz="2200" b="1" dirty="0" err="1" smtClean="0"/>
              <a:t>αναγνωρισιμότητα</a:t>
            </a:r>
            <a:r>
              <a:rPr lang="el-GR" sz="2200" b="1" dirty="0" smtClean="0"/>
              <a:t> </a:t>
            </a:r>
            <a:r>
              <a:rPr lang="el-GR" sz="2200" dirty="0" smtClean="0"/>
              <a:t>για την επιχείρηση, τη μάρκα, τα προϊόντα, τις υπηρεσίες ή τις ιδέες στο κοινό.</a:t>
            </a:r>
          </a:p>
          <a:p>
            <a:pPr>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διαφήμιση-δημόσιες σχέσεις</a:t>
            </a:r>
            <a:endParaRPr lang="el-GR" dirty="0"/>
          </a:p>
        </p:txBody>
      </p:sp>
      <p:sp>
        <p:nvSpPr>
          <p:cNvPr id="3" name="2 - Θέση περιεχομένου"/>
          <p:cNvSpPr>
            <a:spLocks noGrp="1"/>
          </p:cNvSpPr>
          <p:nvPr>
            <p:ph idx="1"/>
          </p:nvPr>
        </p:nvSpPr>
        <p:spPr/>
        <p:txBody>
          <a:bodyPr/>
          <a:lstStyle/>
          <a:p>
            <a:pPr>
              <a:buNone/>
            </a:pPr>
            <a:r>
              <a:rPr lang="el-GR" b="1" dirty="0" smtClean="0"/>
              <a:t>    α)</a:t>
            </a:r>
            <a:r>
              <a:rPr lang="el-GR" dirty="0" smtClean="0"/>
              <a:t> Σε τι αποσκοπούν οι δημόσιες σχέσεις μιας επιχείρησης;</a:t>
            </a:r>
          </a:p>
          <a:p>
            <a:pPr>
              <a:buNone/>
            </a:pPr>
            <a:r>
              <a:rPr lang="el-GR" b="1" dirty="0" smtClean="0"/>
              <a:t> </a:t>
            </a:r>
            <a:endParaRPr lang="el-GR" dirty="0" smtClean="0"/>
          </a:p>
          <a:p>
            <a:pPr>
              <a:buNone/>
            </a:pPr>
            <a:r>
              <a:rPr lang="el-GR" b="1" dirty="0" smtClean="0"/>
              <a:t>     β)</a:t>
            </a:r>
            <a:r>
              <a:rPr lang="el-GR" dirty="0" smtClean="0"/>
              <a:t> Ποιες είναι οι διαφορές μεταξύ διαφήμισης και δημοσίων σχέσεων;</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διαφήμιση-δημόσιες σχέσεις</a:t>
            </a:r>
            <a:endParaRPr lang="el-GR" dirty="0"/>
          </a:p>
        </p:txBody>
      </p:sp>
      <p:sp>
        <p:nvSpPr>
          <p:cNvPr id="3" name="2 - Θέση περιεχομένου"/>
          <p:cNvSpPr>
            <a:spLocks noGrp="1"/>
          </p:cNvSpPr>
          <p:nvPr>
            <p:ph idx="1"/>
          </p:nvPr>
        </p:nvSpPr>
        <p:spPr/>
        <p:txBody>
          <a:bodyPr/>
          <a:lstStyle/>
          <a:p>
            <a:pPr>
              <a:buNone/>
            </a:pPr>
            <a:r>
              <a:rPr lang="el-GR" dirty="0" smtClean="0"/>
              <a:t>     Οι Δημόσιες Σχέσεις αποσκοπούν στη δημιουργία και διατήρηση </a:t>
            </a:r>
            <a:r>
              <a:rPr lang="el-GR" b="1" dirty="0" smtClean="0"/>
              <a:t>καλής εικόνας </a:t>
            </a:r>
            <a:r>
              <a:rPr lang="el-GR" dirty="0" smtClean="0"/>
              <a:t>και </a:t>
            </a:r>
            <a:r>
              <a:rPr lang="el-GR" b="1" dirty="0" smtClean="0"/>
              <a:t>σχέσεων</a:t>
            </a:r>
            <a:r>
              <a:rPr lang="el-GR" dirty="0" smtClean="0"/>
              <a:t> με το </a:t>
            </a:r>
            <a:r>
              <a:rPr lang="el-GR" b="1" dirty="0" smtClean="0"/>
              <a:t>κοινό</a:t>
            </a:r>
            <a:r>
              <a:rPr lang="el-GR" dirty="0" smtClean="0"/>
              <a:t>, αλλά και </a:t>
            </a:r>
            <a:r>
              <a:rPr lang="el-GR" dirty="0" err="1" smtClean="0"/>
              <a:t>ενδοεπιχειρησιακά</a:t>
            </a:r>
            <a:r>
              <a:rPr lang="el-GR" dirty="0" smtClean="0"/>
              <a:t> με το </a:t>
            </a:r>
            <a:r>
              <a:rPr lang="el-GR" b="1" dirty="0" smtClean="0"/>
              <a:t>προσωπικό</a:t>
            </a:r>
            <a:r>
              <a:rPr lang="el-GR" dirty="0" smtClean="0"/>
              <a:t>. </a:t>
            </a:r>
          </a:p>
          <a:p>
            <a:pPr>
              <a:buNone/>
            </a:pPr>
            <a:endParaRPr lang="el-G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διαφήμιση-δημόσιες σχέσεις</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      Η </a:t>
            </a:r>
            <a:r>
              <a:rPr lang="el-GR" b="1" dirty="0" smtClean="0"/>
              <a:t>βασική </a:t>
            </a:r>
            <a:r>
              <a:rPr lang="el-GR" dirty="0" smtClean="0"/>
              <a:t>της διαφορά με τη διαφήμιση βρίσκεται στην </a:t>
            </a:r>
            <a:r>
              <a:rPr lang="el-GR" b="1" dirty="0" smtClean="0"/>
              <a:t>αμεσότητα</a:t>
            </a:r>
            <a:r>
              <a:rPr lang="el-GR" dirty="0" smtClean="0"/>
              <a:t> της επικοινωνίας και στο </a:t>
            </a:r>
            <a:r>
              <a:rPr lang="el-GR" b="1" dirty="0" smtClean="0"/>
              <a:t>κόστος</a:t>
            </a:r>
            <a:r>
              <a:rPr lang="el-GR" dirty="0" smtClean="0"/>
              <a:t>. </a:t>
            </a:r>
          </a:p>
          <a:p>
            <a:pPr>
              <a:buNone/>
            </a:pPr>
            <a:endParaRPr lang="el-GR" dirty="0" smtClean="0"/>
          </a:p>
          <a:p>
            <a:pPr>
              <a:buNone/>
            </a:pPr>
            <a:r>
              <a:rPr lang="el-GR" dirty="0" smtClean="0"/>
              <a:t>      Η </a:t>
            </a:r>
            <a:r>
              <a:rPr lang="el-GR" b="1" dirty="0" smtClean="0"/>
              <a:t>διαφήμιση </a:t>
            </a:r>
            <a:r>
              <a:rPr lang="el-GR" dirty="0" smtClean="0"/>
              <a:t>αποτελεί </a:t>
            </a:r>
            <a:r>
              <a:rPr lang="el-GR" b="1" dirty="0" smtClean="0">
                <a:solidFill>
                  <a:srgbClr val="FF0000"/>
                </a:solidFill>
              </a:rPr>
              <a:t>περισσότερο άμεση </a:t>
            </a:r>
            <a:r>
              <a:rPr lang="el-GR" dirty="0" smtClean="0">
                <a:solidFill>
                  <a:srgbClr val="FF0000"/>
                </a:solidFill>
              </a:rPr>
              <a:t> </a:t>
            </a:r>
            <a:r>
              <a:rPr lang="el-GR" dirty="0" smtClean="0"/>
              <a:t>επικοινωνία, ενώ οι </a:t>
            </a:r>
            <a:r>
              <a:rPr lang="el-GR" b="1" dirty="0" smtClean="0"/>
              <a:t>δημόσιες σχέσεις </a:t>
            </a:r>
            <a:r>
              <a:rPr lang="el-GR" dirty="0" smtClean="0">
                <a:solidFill>
                  <a:srgbClr val="FF0000"/>
                </a:solidFill>
              </a:rPr>
              <a:t>έμμεση</a:t>
            </a:r>
          </a:p>
          <a:p>
            <a:pPr>
              <a:buNone/>
            </a:pPr>
            <a:endParaRPr lang="el-GR" dirty="0" smtClean="0">
              <a:solidFill>
                <a:srgbClr val="FF0000"/>
              </a:solidFill>
            </a:endParaRPr>
          </a:p>
          <a:p>
            <a:pPr>
              <a:buNone/>
            </a:pPr>
            <a:r>
              <a:rPr lang="el-GR" dirty="0" smtClean="0"/>
              <a:t>      Η </a:t>
            </a:r>
            <a:r>
              <a:rPr lang="el-GR" b="1" dirty="0" smtClean="0"/>
              <a:t>διαφήμιση</a:t>
            </a:r>
            <a:r>
              <a:rPr lang="el-GR" dirty="0" smtClean="0"/>
              <a:t> είναι μια </a:t>
            </a:r>
            <a:r>
              <a:rPr lang="el-GR" b="1" dirty="0" smtClean="0"/>
              <a:t>πληρωμένη επικοινωνία</a:t>
            </a:r>
            <a:r>
              <a:rPr lang="el-GR" dirty="0" smtClean="0"/>
              <a:t>, ενώ η </a:t>
            </a:r>
            <a:r>
              <a:rPr lang="el-GR" b="1" dirty="0" smtClean="0"/>
              <a:t>δημοσιότητα </a:t>
            </a:r>
            <a:r>
              <a:rPr lang="el-GR" dirty="0" smtClean="0"/>
              <a:t>που προκαλείται από τις </a:t>
            </a:r>
            <a:r>
              <a:rPr lang="el-GR" b="1" dirty="0" smtClean="0"/>
              <a:t>δημόσιες σχέσεις </a:t>
            </a:r>
            <a:r>
              <a:rPr lang="el-GR" dirty="0" smtClean="0">
                <a:solidFill>
                  <a:srgbClr val="FF0000"/>
                </a:solidFill>
              </a:rPr>
              <a:t>θεωρητικά</a:t>
            </a:r>
            <a:r>
              <a:rPr lang="el-GR" dirty="0" smtClean="0"/>
              <a:t> παρέχεται </a:t>
            </a:r>
            <a:r>
              <a:rPr lang="el-GR" dirty="0" smtClean="0">
                <a:solidFill>
                  <a:srgbClr val="FF0000"/>
                </a:solidFill>
              </a:rPr>
              <a:t>δωρεάν</a:t>
            </a:r>
            <a:r>
              <a:rPr lang="el-GR" dirty="0" smtClean="0"/>
              <a:t>.</a:t>
            </a:r>
          </a:p>
          <a:p>
            <a:pPr>
              <a:buNone/>
            </a:pPr>
            <a:endParaRPr lang="el-GR" dirty="0" smtClean="0"/>
          </a:p>
          <a:p>
            <a:pPr>
              <a:buNone/>
            </a:pPr>
            <a:r>
              <a:rPr lang="el-GR" dirty="0" smtClean="0"/>
              <a:t>       Η </a:t>
            </a:r>
            <a:r>
              <a:rPr lang="el-GR" b="1" dirty="0" smtClean="0"/>
              <a:t>διαφήμιση</a:t>
            </a:r>
            <a:r>
              <a:rPr lang="el-GR" dirty="0" smtClean="0"/>
              <a:t> προορίζεται να </a:t>
            </a:r>
            <a:r>
              <a:rPr lang="el-GR" b="1" dirty="0" smtClean="0"/>
              <a:t>μεταφέρει</a:t>
            </a:r>
            <a:r>
              <a:rPr lang="el-GR" dirty="0" smtClean="0"/>
              <a:t> αποτελεσματικά το </a:t>
            </a:r>
            <a:r>
              <a:rPr lang="el-GR" dirty="0" smtClean="0">
                <a:solidFill>
                  <a:srgbClr val="FF0000"/>
                </a:solidFill>
              </a:rPr>
              <a:t>μήνυμά </a:t>
            </a:r>
            <a:r>
              <a:rPr lang="el-GR" dirty="0" smtClean="0"/>
              <a:t>της και να προκαλέσει την </a:t>
            </a:r>
            <a:r>
              <a:rPr lang="el-GR" b="1" dirty="0" smtClean="0"/>
              <a:t>άμεση αντίδραση </a:t>
            </a:r>
            <a:r>
              <a:rPr lang="el-GR" dirty="0" smtClean="0"/>
              <a:t>των παραληπτών της, ενώ οι </a:t>
            </a:r>
            <a:r>
              <a:rPr lang="el-GR" b="1" dirty="0" smtClean="0"/>
              <a:t>δημόσιες σχέσεις</a:t>
            </a:r>
            <a:r>
              <a:rPr lang="el-GR" dirty="0" smtClean="0"/>
              <a:t> να δημιουργήσουν </a:t>
            </a:r>
            <a:r>
              <a:rPr lang="el-GR" dirty="0" smtClean="0">
                <a:solidFill>
                  <a:srgbClr val="FF0000"/>
                </a:solidFill>
              </a:rPr>
              <a:t>θετική δημοσιότητα</a:t>
            </a:r>
            <a:r>
              <a:rPr lang="el-GR" dirty="0" smtClean="0"/>
              <a:t> για  επιχειρήσεις, να διατηρήσουν την </a:t>
            </a:r>
            <a:r>
              <a:rPr lang="el-GR" b="1" dirty="0" smtClean="0"/>
              <a:t>εμπιστοσύνη του κοινού.</a:t>
            </a:r>
          </a:p>
          <a:p>
            <a:pPr>
              <a:buNone/>
            </a:pPr>
            <a:endParaRPr lang="el-GR" b="1" dirty="0" smtClean="0"/>
          </a:p>
          <a:p>
            <a:pPr>
              <a:buNone/>
            </a:pPr>
            <a:r>
              <a:rPr lang="el-GR" b="1" dirty="0" smtClean="0"/>
              <a:t>     </a:t>
            </a:r>
            <a:r>
              <a:rPr lang="el-GR" dirty="0" smtClean="0"/>
              <a:t> Παρ’ όλα αυτά, η  </a:t>
            </a:r>
            <a:r>
              <a:rPr lang="el-GR" b="1" dirty="0" smtClean="0"/>
              <a:t>δημοσιότητα</a:t>
            </a:r>
            <a:r>
              <a:rPr lang="el-GR" dirty="0" smtClean="0"/>
              <a:t> είναι  </a:t>
            </a:r>
            <a:r>
              <a:rPr lang="el-GR" dirty="0" smtClean="0">
                <a:solidFill>
                  <a:srgbClr val="FF0000"/>
                </a:solidFill>
              </a:rPr>
              <a:t>περισσότερο</a:t>
            </a:r>
            <a:r>
              <a:rPr lang="el-GR" dirty="0" smtClean="0"/>
              <a:t> </a:t>
            </a:r>
            <a:r>
              <a:rPr lang="el-GR" b="1" dirty="0" smtClean="0"/>
              <a:t>πιστευτή </a:t>
            </a:r>
            <a:r>
              <a:rPr lang="el-GR" dirty="0" smtClean="0"/>
              <a:t>από </a:t>
            </a:r>
            <a:r>
              <a:rPr lang="el-GR" dirty="0" err="1" smtClean="0"/>
              <a:t>ό,τι</a:t>
            </a:r>
            <a:r>
              <a:rPr lang="el-GR" dirty="0" smtClean="0"/>
              <a:t> είναι η επικοινωνία που διαμορφώνει η διαφήμιση.</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Χορηγία</a:t>
            </a:r>
            <a:endParaRPr lang="el-GR" dirty="0"/>
          </a:p>
        </p:txBody>
      </p:sp>
      <p:sp>
        <p:nvSpPr>
          <p:cNvPr id="3" name="2 - Θέση περιεχομένου"/>
          <p:cNvSpPr>
            <a:spLocks noGrp="1"/>
          </p:cNvSpPr>
          <p:nvPr>
            <p:ph idx="1"/>
          </p:nvPr>
        </p:nvSpPr>
        <p:spPr>
          <a:xfrm>
            <a:off x="0" y="1775191"/>
            <a:ext cx="9144000" cy="4625609"/>
          </a:xfrm>
        </p:spPr>
        <p:txBody>
          <a:bodyPr>
            <a:normAutofit fontScale="85000" lnSpcReduction="10000"/>
          </a:bodyPr>
          <a:lstStyle/>
          <a:p>
            <a:pPr>
              <a:buNone/>
            </a:pPr>
            <a:r>
              <a:rPr lang="el-GR" b="1" dirty="0" smtClean="0"/>
              <a:t>    α)</a:t>
            </a:r>
            <a:r>
              <a:rPr lang="el-GR" dirty="0" smtClean="0"/>
              <a:t>Η επιχείρηση «ΚΑΠΑ» αναλαμβάνει να στηρίξει οικονομικά την διοργάνωση αθλητικών αγώνων πανελλήνιας εμβέλειας.</a:t>
            </a:r>
          </a:p>
          <a:p>
            <a:pPr>
              <a:buNone/>
            </a:pPr>
            <a:r>
              <a:rPr lang="el-GR" dirty="0" smtClean="0"/>
              <a:t>    </a:t>
            </a:r>
            <a:r>
              <a:rPr lang="en-US" dirty="0" err="1" smtClean="0"/>
              <a:t>i</a:t>
            </a:r>
            <a:r>
              <a:rPr lang="el-GR" dirty="0" smtClean="0"/>
              <a:t>. Η πρωτοβουλία της  επιχείρησης σε ποια μορφή επικοινωνίας ανήκει και τι ελπίζει η επιχείρηση να πετύχει με αυτή;</a:t>
            </a:r>
          </a:p>
          <a:p>
            <a:pPr>
              <a:buNone/>
            </a:pPr>
            <a:r>
              <a:rPr lang="el-GR" b="1" dirty="0" smtClean="0"/>
              <a:t>    </a:t>
            </a:r>
            <a:r>
              <a:rPr lang="en-US" b="1" dirty="0" smtClean="0"/>
              <a:t>ii</a:t>
            </a:r>
            <a:r>
              <a:rPr lang="el-GR" b="1" dirty="0" smtClean="0"/>
              <a:t>. </a:t>
            </a:r>
            <a:r>
              <a:rPr lang="el-GR" dirty="0" smtClean="0"/>
              <a:t>Ποια άλλα γεγονότα ή εκδηλώσεις θα μπορούσε να υποστηρίξει η επιχείρηση; Να δώσετε τρία παραδείγματα.</a:t>
            </a:r>
          </a:p>
          <a:p>
            <a:pPr>
              <a:buNone/>
            </a:pPr>
            <a:r>
              <a:rPr lang="el-GR" b="1" dirty="0" smtClean="0"/>
              <a:t>    </a:t>
            </a:r>
          </a:p>
          <a:p>
            <a:pPr>
              <a:buNone/>
            </a:pPr>
            <a:r>
              <a:rPr lang="el-GR" b="1" dirty="0" smtClean="0"/>
              <a:t>    β) </a:t>
            </a:r>
            <a:r>
              <a:rPr lang="el-GR" dirty="0" smtClean="0"/>
              <a:t>Με ποιο τρόπο αυτή η επικοινωνία  θα μπορούσε να μεγεθυνθεί;</a:t>
            </a:r>
          </a:p>
          <a:p>
            <a:pPr>
              <a:buNone/>
            </a:pPr>
            <a:r>
              <a:rPr lang="el-GR" dirty="0" smtClean="0"/>
              <a:t>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Διαφορά διαφήμισης –προώθησης πωλήσεων</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Μια διαφήμιση προορίζεται να: </a:t>
            </a:r>
          </a:p>
          <a:p>
            <a:pPr>
              <a:buFont typeface="Wingdings" pitchFamily="2" charset="2"/>
              <a:buChar char="Ø"/>
            </a:pPr>
            <a:r>
              <a:rPr lang="el-GR" dirty="0" smtClean="0"/>
              <a:t>πληροφορήσει για ένα προϊόν, μία υπηρεσία </a:t>
            </a:r>
            <a:endParaRPr lang="el-GR" dirty="0"/>
          </a:p>
          <a:p>
            <a:pPr>
              <a:buFont typeface="Wingdings" pitchFamily="2" charset="2"/>
              <a:buChar char="Ø"/>
            </a:pPr>
            <a:r>
              <a:rPr lang="el-GR" dirty="0" smtClean="0"/>
              <a:t>πείσει για την αξία τους</a:t>
            </a:r>
          </a:p>
          <a:p>
            <a:pPr>
              <a:buFont typeface="Wingdings" pitchFamily="2" charset="2"/>
              <a:buChar char="Ø"/>
            </a:pPr>
            <a:r>
              <a:rPr lang="el-GR" dirty="0" smtClean="0"/>
              <a:t>προτρέψει για επίσκεψη στα σημεία πώλησής τους </a:t>
            </a:r>
          </a:p>
          <a:p>
            <a:pPr>
              <a:buFont typeface="Wingdings" pitchFamily="2" charset="2"/>
              <a:buChar char="Ø"/>
            </a:pPr>
            <a:r>
              <a:rPr lang="el-GR" dirty="0" smtClean="0"/>
              <a:t>επηρεάσει τα άτομα στην επιθυμητή συμπεριφορά </a:t>
            </a:r>
          </a:p>
          <a:p>
            <a:pPr>
              <a:buNone/>
            </a:pPr>
            <a:r>
              <a:rPr lang="el-GR" dirty="0"/>
              <a:t> </a:t>
            </a:r>
            <a:r>
              <a:rPr lang="el-GR" dirty="0" smtClean="0"/>
              <a:t>    </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4643438" y="4929198"/>
            <a:ext cx="4500562" cy="192880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Διαφορά διαφήμισης –προώθησης πωλήσεων</a:t>
            </a:r>
            <a:endParaRPr lang="el-GR" dirty="0"/>
          </a:p>
        </p:txBody>
      </p:sp>
      <p:sp>
        <p:nvSpPr>
          <p:cNvPr id="3" name="2 - Θέση περιεχομένου"/>
          <p:cNvSpPr>
            <a:spLocks noGrp="1"/>
          </p:cNvSpPr>
          <p:nvPr>
            <p:ph idx="1"/>
          </p:nvPr>
        </p:nvSpPr>
        <p:spPr>
          <a:xfrm>
            <a:off x="457200" y="1775191"/>
            <a:ext cx="8229600" cy="2153875"/>
          </a:xfrm>
        </p:spPr>
        <p:txBody>
          <a:bodyPr/>
          <a:lstStyle/>
          <a:p>
            <a:pPr>
              <a:buNone/>
            </a:pPr>
            <a:r>
              <a:rPr lang="el-GR" dirty="0" smtClean="0"/>
              <a:t>    </a:t>
            </a:r>
            <a:r>
              <a:rPr lang="el-GR" sz="2400" dirty="0" smtClean="0"/>
              <a:t>Αντίστοιχα, οι δραστηριότητες προώθησης πωλήσεων αποβλέπουν να επηρεάσουν </a:t>
            </a:r>
            <a:r>
              <a:rPr lang="el-GR" sz="2400" i="1" u="sng" dirty="0" smtClean="0"/>
              <a:t>άμεσα</a:t>
            </a:r>
            <a:r>
              <a:rPr lang="el-GR" sz="2400" dirty="0" smtClean="0"/>
              <a:t> τη συμπεριφορά των ατόμων, για να αυξήσουν την κατανάλωση δεδομένου προϊόντος ή μάρκας, να επισπεύσουν την αγορά ή, ακόμη, και να δοκιμάσουν καινούρια. </a:t>
            </a:r>
          </a:p>
          <a:p>
            <a:endParaRPr lang="el-GR" dirty="0"/>
          </a:p>
        </p:txBody>
      </p:sp>
      <p:pic>
        <p:nvPicPr>
          <p:cNvPr id="2051" name="Picture 3"/>
          <p:cNvPicPr>
            <a:picLocks noChangeAspect="1" noChangeArrowheads="1"/>
          </p:cNvPicPr>
          <p:nvPr/>
        </p:nvPicPr>
        <p:blipFill>
          <a:blip r:embed="rId2" cstate="print"/>
          <a:srcRect/>
          <a:stretch>
            <a:fillRect/>
          </a:stretch>
        </p:blipFill>
        <p:spPr bwMode="auto">
          <a:xfrm>
            <a:off x="6357950" y="4249826"/>
            <a:ext cx="2605936" cy="2416090"/>
          </a:xfrm>
          <a:prstGeom prst="rect">
            <a:avLst/>
          </a:prstGeom>
          <a:noFill/>
          <a:ln w="9525">
            <a:noFill/>
            <a:miter lim="800000"/>
            <a:headEnd/>
            <a:tailEnd/>
          </a:ln>
          <a:effectLst/>
        </p:spPr>
      </p:pic>
      <p:sp>
        <p:nvSpPr>
          <p:cNvPr id="6" name="5 - TextBox"/>
          <p:cNvSpPr txBox="1"/>
          <p:nvPr/>
        </p:nvSpPr>
        <p:spPr>
          <a:xfrm>
            <a:off x="571472" y="4286256"/>
            <a:ext cx="3143272" cy="2862322"/>
          </a:xfrm>
          <a:prstGeom prst="rect">
            <a:avLst/>
          </a:prstGeom>
          <a:noFill/>
        </p:spPr>
        <p:txBody>
          <a:bodyPr wrap="square" rtlCol="0">
            <a:spAutoFit/>
          </a:bodyPr>
          <a:lstStyle/>
          <a:p>
            <a:r>
              <a:rPr lang="el-GR" dirty="0" smtClean="0"/>
              <a:t>Έκπτωση</a:t>
            </a:r>
          </a:p>
          <a:p>
            <a:r>
              <a:rPr lang="el-GR" dirty="0" smtClean="0"/>
              <a:t>1+1 δώρο </a:t>
            </a:r>
          </a:p>
          <a:p>
            <a:r>
              <a:rPr lang="el-GR" dirty="0"/>
              <a:t>Δωρεάν αποστολή</a:t>
            </a:r>
          </a:p>
          <a:p>
            <a:r>
              <a:rPr lang="el-GR" dirty="0"/>
              <a:t>Δοκιμή πριν την αγορά</a:t>
            </a:r>
          </a:p>
          <a:p>
            <a:r>
              <a:rPr lang="el-GR" dirty="0"/>
              <a:t>Δώρο μαζί με την αγορά</a:t>
            </a:r>
          </a:p>
          <a:p>
            <a:endParaRPr lang="el-GR" dirty="0"/>
          </a:p>
          <a:p>
            <a:endParaRPr lang="el-GR" dirty="0" smtClean="0"/>
          </a:p>
          <a:p>
            <a:endParaRPr lang="el-GR" dirty="0" smtClean="0"/>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9.2 ΑΡΧΕΣ ΤΗΣ ΕΠΙΚΟΙΝΩΝΙΑΣ</a:t>
            </a:r>
            <a:endParaRPr lang="el-GR" dirty="0"/>
          </a:p>
        </p:txBody>
      </p:sp>
      <p:sp>
        <p:nvSpPr>
          <p:cNvPr id="3" name="2 - Θέση περιεχομένου"/>
          <p:cNvSpPr>
            <a:spLocks noGrp="1"/>
          </p:cNvSpPr>
          <p:nvPr>
            <p:ph idx="1"/>
          </p:nvPr>
        </p:nvSpPr>
        <p:spPr>
          <a:xfrm>
            <a:off x="0" y="1775191"/>
            <a:ext cx="9144000" cy="4625609"/>
          </a:xfrm>
        </p:spPr>
        <p:txBody>
          <a:bodyPr/>
          <a:lstStyle/>
          <a:p>
            <a:pPr>
              <a:buNone/>
            </a:pPr>
            <a:r>
              <a:rPr lang="el-GR" b="1" dirty="0" smtClean="0"/>
              <a:t>19782      </a:t>
            </a:r>
            <a:endParaRPr lang="el-GR" dirty="0" smtClean="0"/>
          </a:p>
          <a:p>
            <a:pPr>
              <a:buNone/>
            </a:pPr>
            <a:r>
              <a:rPr lang="el-GR" b="1" dirty="0" smtClean="0"/>
              <a:t>ΘΕΜΑ 2</a:t>
            </a:r>
            <a:r>
              <a:rPr lang="el-GR" b="1" baseline="30000" dirty="0" smtClean="0"/>
              <a:t>ο</a:t>
            </a:r>
          </a:p>
          <a:p>
            <a:pPr>
              <a:buNone/>
            </a:pPr>
            <a:endParaRPr lang="el-GR" dirty="0" smtClean="0"/>
          </a:p>
          <a:p>
            <a:pPr>
              <a:buNone/>
            </a:pPr>
            <a:r>
              <a:rPr lang="el-GR" b="1" dirty="0" smtClean="0"/>
              <a:t>α)</a:t>
            </a:r>
            <a:r>
              <a:rPr lang="el-GR" dirty="0" smtClean="0"/>
              <a:t> Τι επιδιώκει κάθε επιχείρηση χρησιμοποιώντας το επικοινωνιακό Μάρκετινγκ; </a:t>
            </a:r>
          </a:p>
          <a:p>
            <a:pPr>
              <a:buNone/>
            </a:pPr>
            <a:r>
              <a:rPr lang="el-GR" b="1" dirty="0" smtClean="0"/>
              <a:t>β)</a:t>
            </a:r>
            <a:r>
              <a:rPr lang="el-GR" dirty="0" smtClean="0"/>
              <a:t> Στα πλαίσια του επικοινωνιακού μάρκετινγκ, πότε μια διαφήμιση θεωρείται επιτυχημένη;</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9.2 ΑΡΧΕΣ ΤΗΣ ΕΠΙΚΟΙΝΩΝΙΑΣ</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α) Κάθε δραστηριότητα επικοινωνίας επιδιώκει να προσελκύσει την προσοχή των ανθρώπων σε κάθε στιγμή που βρίσκονται. Να τους αποσπάσει το ενδιαφέρον από αυτό που κάνουν τη δεδομένη στιγμή και να τους οδηγήσει στον κόσμο του μηνύματός της. Το ίδιο ακριβώς αποτέλεσμα επιδιώκει κάθε επιχείρηση που χρησιμοποιεί το </a:t>
            </a:r>
            <a:r>
              <a:rPr lang="el-GR" b="1" dirty="0" smtClean="0"/>
              <a:t>επικοινωνιακό Μάρκετινγκ</a:t>
            </a:r>
            <a:r>
              <a:rPr lang="el-GR" dirty="0" smtClean="0"/>
              <a:t>, να κάνει τα άτομα να θέλουν να δουν, να </a:t>
            </a:r>
            <a:r>
              <a:rPr lang="el-GR" dirty="0" smtClean="0">
                <a:solidFill>
                  <a:srgbClr val="FF0000"/>
                </a:solidFill>
              </a:rPr>
              <a:t>ακούσουν</a:t>
            </a:r>
            <a:r>
              <a:rPr lang="el-GR" dirty="0" smtClean="0"/>
              <a:t>, να </a:t>
            </a:r>
            <a:r>
              <a:rPr lang="el-GR" dirty="0" smtClean="0">
                <a:solidFill>
                  <a:srgbClr val="FF0000"/>
                </a:solidFill>
              </a:rPr>
              <a:t>διαβάσουν</a:t>
            </a:r>
            <a:r>
              <a:rPr lang="el-GR" dirty="0" smtClean="0"/>
              <a:t>, να </a:t>
            </a:r>
            <a:r>
              <a:rPr lang="el-GR" dirty="0" smtClean="0">
                <a:solidFill>
                  <a:srgbClr val="FF0000"/>
                </a:solidFill>
              </a:rPr>
              <a:t>παρακολουθήσουν</a:t>
            </a:r>
            <a:r>
              <a:rPr lang="el-GR" dirty="0" smtClean="0"/>
              <a:t> τα μηνύματά της.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9.2 ΑΡΧΕΣ ΤΗΣ ΕΠΙΚΟΙΝΩΝΙΑΣ</a:t>
            </a:r>
            <a:endParaRPr lang="el-GR" dirty="0"/>
          </a:p>
        </p:txBody>
      </p:sp>
      <p:sp>
        <p:nvSpPr>
          <p:cNvPr id="3" name="2 - Θέση περιεχομένου"/>
          <p:cNvSpPr>
            <a:spLocks noGrp="1"/>
          </p:cNvSpPr>
          <p:nvPr>
            <p:ph idx="1"/>
          </p:nvPr>
        </p:nvSpPr>
        <p:spPr/>
        <p:txBody>
          <a:bodyPr/>
          <a:lstStyle/>
          <a:p>
            <a:pPr>
              <a:buNone/>
            </a:pPr>
            <a:r>
              <a:rPr lang="el-GR" dirty="0" smtClean="0"/>
              <a:t>   β) Μια διαφήμιση, για παράδειγμα, είναι επιτυχημένη, όταν </a:t>
            </a:r>
          </a:p>
          <a:p>
            <a:pPr>
              <a:buNone/>
            </a:pPr>
            <a:r>
              <a:rPr lang="el-GR" dirty="0" smtClean="0"/>
              <a:t>1. Προξενεί την προσοχή με την ομορφιά ή την παραξενιά της </a:t>
            </a:r>
          </a:p>
          <a:p>
            <a:pPr>
              <a:buNone/>
            </a:pPr>
            <a:r>
              <a:rPr lang="el-GR" dirty="0" smtClean="0"/>
              <a:t>2. Όταν μένει στη μνήμη, γιατί έχει ενδιαφέρον</a:t>
            </a:r>
          </a:p>
          <a:p>
            <a:pPr>
              <a:buNone/>
            </a:pPr>
            <a:r>
              <a:rPr lang="el-GR" dirty="0" smtClean="0"/>
              <a:t>3. Όταν είναι πιστευτή </a:t>
            </a:r>
          </a:p>
          <a:p>
            <a:pPr>
              <a:buNone/>
            </a:pPr>
            <a:r>
              <a:rPr lang="el-GR" dirty="0" smtClean="0"/>
              <a:t>4. Όταν οδηγεί στην αγορά του διαφημιζόμενου προϊόντος ή υπηρεσίας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9.3 ΑΝΑΠΤΥΞΗ ΤΩΝ ΣΤΟΧΩΝ ΕΠΙΚΟΙΝΩΝΙΑΣ</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Η </a:t>
            </a:r>
            <a:r>
              <a:rPr lang="el-GR" dirty="0" smtClean="0">
                <a:solidFill>
                  <a:srgbClr val="FF0000"/>
                </a:solidFill>
              </a:rPr>
              <a:t>αποτελεσματική επικοινωνία </a:t>
            </a:r>
            <a:r>
              <a:rPr lang="el-GR" dirty="0" smtClean="0"/>
              <a:t>μιας επιχείρησης με τους καταναλωτές των προϊόντων ή των υπηρεσιών της αποτελεί </a:t>
            </a:r>
            <a:r>
              <a:rPr lang="el-GR" dirty="0" smtClean="0">
                <a:solidFill>
                  <a:srgbClr val="FF0000"/>
                </a:solidFill>
              </a:rPr>
              <a:t>απαραίτητο στοιχείο</a:t>
            </a:r>
            <a:r>
              <a:rPr lang="el-GR" dirty="0" smtClean="0"/>
              <a:t> κάθε οργανωμένης </a:t>
            </a:r>
            <a:r>
              <a:rPr lang="el-GR" dirty="0" smtClean="0">
                <a:solidFill>
                  <a:srgbClr val="FF0000"/>
                </a:solidFill>
              </a:rPr>
              <a:t>εμπορικής δραστηριότητας</a:t>
            </a:r>
            <a:r>
              <a:rPr lang="el-GR" dirty="0" smtClean="0"/>
              <a:t>.</a:t>
            </a:r>
          </a:p>
          <a:p>
            <a:pPr>
              <a:buNone/>
            </a:pPr>
            <a:endParaRPr lang="el-GR" dirty="0" smtClean="0"/>
          </a:p>
          <a:p>
            <a:pPr>
              <a:buNone/>
            </a:pPr>
            <a:r>
              <a:rPr lang="el-GR" dirty="0" smtClean="0"/>
              <a:t>     Οι επιχειρήσεις πρέπει να </a:t>
            </a:r>
            <a:r>
              <a:rPr lang="el-GR" i="1" u="sng" dirty="0" smtClean="0"/>
              <a:t>προσδιορίζουν στόχους </a:t>
            </a:r>
            <a:r>
              <a:rPr lang="el-GR" dirty="0" smtClean="0"/>
              <a:t>και, στη συνέχεια, να αναζητούν </a:t>
            </a:r>
            <a:r>
              <a:rPr lang="el-GR" i="1" u="sng" dirty="0" smtClean="0"/>
              <a:t>τρόπους</a:t>
            </a:r>
            <a:r>
              <a:rPr lang="el-GR" dirty="0" smtClean="0"/>
              <a:t> για να τους εκπληρώσουν.</a:t>
            </a:r>
          </a:p>
          <a:p>
            <a:pPr>
              <a:buNone/>
            </a:pPr>
            <a:endParaRPr lang="el-GR" dirty="0" smtClean="0"/>
          </a:p>
          <a:p>
            <a:pPr>
              <a:buNone/>
            </a:pPr>
            <a:r>
              <a:rPr lang="el-GR" dirty="0" smtClean="0"/>
              <a:t>      Οι στόχοι της επικοινωνίας έχουν συγκεκριμένο χαρακτήρα και διαφέρουν από αυτούς του Μάρκετινγκ. </a:t>
            </a:r>
          </a:p>
          <a:p>
            <a:pPr>
              <a:buNone/>
            </a:pPr>
            <a:r>
              <a:rPr lang="el-GR" dirty="0" smtClean="0"/>
              <a:t>      </a:t>
            </a:r>
          </a:p>
          <a:p>
            <a:pPr>
              <a:buNone/>
            </a:pPr>
            <a:r>
              <a:rPr lang="el-GR" dirty="0" smtClean="0"/>
              <a:t>     Ο στόχος του </a:t>
            </a:r>
            <a:r>
              <a:rPr lang="el-GR" dirty="0" smtClean="0">
                <a:solidFill>
                  <a:srgbClr val="FF0000"/>
                </a:solidFill>
              </a:rPr>
              <a:t>Μάρκετινγκ</a:t>
            </a:r>
            <a:r>
              <a:rPr lang="el-GR" dirty="0" smtClean="0"/>
              <a:t> είναι περισσότερο </a:t>
            </a:r>
            <a:r>
              <a:rPr lang="el-GR" dirty="0" smtClean="0">
                <a:solidFill>
                  <a:srgbClr val="FF0000"/>
                </a:solidFill>
              </a:rPr>
              <a:t>μακροχρόνιος</a:t>
            </a:r>
            <a:r>
              <a:rPr lang="el-GR" dirty="0" smtClean="0"/>
              <a:t>, ενώ αυτός της </a:t>
            </a:r>
            <a:r>
              <a:rPr lang="el-GR" dirty="0" smtClean="0">
                <a:solidFill>
                  <a:srgbClr val="FF0000"/>
                </a:solidFill>
              </a:rPr>
              <a:t>επικοινωνίας</a:t>
            </a:r>
            <a:r>
              <a:rPr lang="el-GR" dirty="0" smtClean="0"/>
              <a:t> </a:t>
            </a:r>
            <a:r>
              <a:rPr lang="el-GR" dirty="0" smtClean="0">
                <a:solidFill>
                  <a:srgbClr val="FF0000"/>
                </a:solidFill>
              </a:rPr>
              <a:t>βραχυχρόνιος</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981</TotalTime>
  <Words>1891</Words>
  <Application>Microsoft Office PowerPoint</Application>
  <PresentationFormat>Προβολή στην οθόνη (4:3)</PresentationFormat>
  <Paragraphs>171</Paragraphs>
  <Slides>35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Λειτουργική μονάδα</vt:lpstr>
      <vt:lpstr>ΚΕΦΑΛΑΙΟ ΕΝΑΤΟ</vt:lpstr>
      <vt:lpstr>9.1 ΕΙΣΑΓΩΓΗ ΣΤΗΝ ΠΡΟΩΘΗΣΗ</vt:lpstr>
      <vt:lpstr>9.1 ΕΙΣΑΓΩΓΗ ΣΤΗΝ ΠΡΟΩΘΗΣΗ</vt:lpstr>
      <vt:lpstr>Διαφορά διαφήμισης –προώθησης πωλήσεων</vt:lpstr>
      <vt:lpstr>Διαφορά διαφήμισης –προώθησης πωλήσεων</vt:lpstr>
      <vt:lpstr>9.2 ΑΡΧΕΣ ΤΗΣ ΕΠΙΚΟΙΝΩΝΙΑΣ</vt:lpstr>
      <vt:lpstr>9.2 ΑΡΧΕΣ ΤΗΣ ΕΠΙΚΟΙΝΩΝΙΑΣ</vt:lpstr>
      <vt:lpstr>9.2 ΑΡΧΕΣ ΤΗΣ ΕΠΙΚΟΙΝΩΝΙΑΣ</vt:lpstr>
      <vt:lpstr>9.3 ΑΝΑΠΤΥΞΗ ΤΩΝ ΣΤΟΧΩΝ ΕΠΙΚΟΙΝΩΝΙΑΣ</vt:lpstr>
      <vt:lpstr>ΣΥΓΚΕΚΡΙΜΕΝΑ</vt:lpstr>
      <vt:lpstr>Βασική αποστολή της επικοινωνίας</vt:lpstr>
      <vt:lpstr>Απώτερος σκοπός της επικοινωνίας</vt:lpstr>
      <vt:lpstr>Τα επίπεδα του φάσματος της επικοινωνίας </vt:lpstr>
      <vt:lpstr> Παράγοντες που επηρεάζουν την αποτελεσματικότητα της επικοινωνίας</vt:lpstr>
      <vt:lpstr>9.4 ΔΙΑΔΙΚΑΣΙΑ ΕΠΙΚΟΙΝΩΝΙΑΣ ΚΑΙ ΜΙΓΜΑ ΠΡΟΩΘΗΣΗΣ</vt:lpstr>
      <vt:lpstr>Απευθείας επικοινωνία με το καταναλωτικό κοινό </vt:lpstr>
      <vt:lpstr>διαφορά μεταξύ κοινού της επικοινωνίας και κοινού Μάρκετινγκ</vt:lpstr>
      <vt:lpstr>ανταγωνισμός και επικοινωνιακός σκοπός</vt:lpstr>
      <vt:lpstr>9.5 ΔΑΠΑΝΕΣ ΠΡΟΩΘΗΣΗΣ</vt:lpstr>
      <vt:lpstr>ενέργειες  σχετικά με την κατανομή των δαπανών</vt:lpstr>
      <vt:lpstr>Ειδικότερα…</vt:lpstr>
      <vt:lpstr>9.7 ΔΙΑΦΗΜΙΣΗ (ΟΡΙΣΜΟΣ)</vt:lpstr>
      <vt:lpstr>Που αποβλέπει και τι προωθεί η διαφήμιση;</vt:lpstr>
      <vt:lpstr>9.8 ΠΡΟΣΩΠΙΚΗ ΠΩΛΗΣΗ </vt:lpstr>
      <vt:lpstr>9.8 ΠΡΟΣΩΠΙΚΗ ΠΩΛΗΣΗ </vt:lpstr>
      <vt:lpstr> Με ποιους τρόπους εκφράζεται η διαπροσωπική επικοινωνία; </vt:lpstr>
      <vt:lpstr>9.9 ΔΡΑΣΤΗΡΙΟΤΗΤΕΣ ΠΡΟΩΘΗΣΗΣ ΠΩΛΗΣΕΩΝ</vt:lpstr>
      <vt:lpstr>Σε κάθε μια από τις παρακάτω περιπτώσεις να περιγραφεί ο συγκεκριμένος στόχος που αποβλέπει η κάθε προωθητική ενέργεια. </vt:lpstr>
      <vt:lpstr>απάντηση</vt:lpstr>
      <vt:lpstr>Σε τι αποβλέπουν οι προωθητικές δραστηριότητες; </vt:lpstr>
      <vt:lpstr>9.10 ΔΗΜΟΣΙΟΤΗΤΑ-ΔΗΜΟΣΙΕΣ ΣΧΕΣΕΙΣ-ΧΟΡΗΓΙΑ </vt:lpstr>
      <vt:lpstr>διαφήμιση-δημόσιες σχέσεις</vt:lpstr>
      <vt:lpstr>διαφήμιση-δημόσιες σχέσεις</vt:lpstr>
      <vt:lpstr>διαφήμιση-δημόσιες σχέσεις</vt:lpstr>
      <vt:lpstr>Χορηγία</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ΕΝΑΤΟ</dc:title>
  <dc:creator>Maria Stamatiou</dc:creator>
  <cp:lastModifiedBy>Maria Stamatiou</cp:lastModifiedBy>
  <cp:revision>52</cp:revision>
  <dcterms:created xsi:type="dcterms:W3CDTF">2024-02-29T21:16:09Z</dcterms:created>
  <dcterms:modified xsi:type="dcterms:W3CDTF">2024-04-15T21:22:24Z</dcterms:modified>
</cp:coreProperties>
</file>