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1" r:id="rId5"/>
    <p:sldId id="262" r:id="rId6"/>
    <p:sldId id="263" r:id="rId7"/>
    <p:sldId id="264" r:id="rId8"/>
    <p:sldId id="265" r:id="rId9"/>
    <p:sldId id="266" r:id="rId10"/>
    <p:sldId id="267" r:id="rId11"/>
    <p:sldId id="268" r:id="rId12"/>
    <p:sldId id="269"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Stamatiou" initials="MS" lastIdx="4" clrIdx="0">
    <p:extLst>
      <p:ext uri="{19B8F6BF-5375-455C-9EA6-DF929625EA0E}">
        <p15:presenceInfo xmlns:p15="http://schemas.microsoft.com/office/powerpoint/2012/main" userId="ede947dc04be945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1186" y="10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5-02-24T19:47:07.386" idx="1">
    <p:pos x="10" y="10"/>
    <p:text>Η διανομή είναι ένα σημαντικό στοιχείο του μίγματος Μάρκετινγκ.
α)  i. Ποιους  στόχους έχουν οι δραστηριότητες σας ως υπεύθυνου  Μάρκετινγκ;</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5-02-24T19:51:22.302" idx="2">
    <p:pos x="10" y="10"/>
    <p:text>Τι εννοούμε με τον όρο «δίκτυα διανομής»;</p:text>
    <p:extLst>
      <p:ext uri="{C676402C-5697-4E1C-873F-D02D1690AC5C}">
        <p15:threadingInfo xmlns:p15="http://schemas.microsoft.com/office/powerpoint/2012/main" timeZoneBias="-12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5-02-24T19:53:52.702" idx="3">
    <p:pos x="10" y="10"/>
    <p:text>Τι γνωρίζετε για τους εμπόρους, τους αντιπροσώπους και τους χονδρεμπόρους;</p:text>
    <p:extLst>
      <p:ext uri="{C676402C-5697-4E1C-873F-D02D1690AC5C}">
        <p15:threadingInfo xmlns:p15="http://schemas.microsoft.com/office/powerpoint/2012/main" timeZoneBias="-12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5-02-24T19:59:30.933" idx="4">
    <p:pos x="10" y="10"/>
    <p:text>Οι εταιρείες διανομής είναι ένας ανερχόμενος κλάδος που υποστηρίζει το λιανεμπόριο και τη διακίνηση των προϊόντων. Τί συντελεί σε αυτό;</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E951636A-EA4A-4ACD-8458-56C1DF655881}" type="datetimeFigureOut">
              <a:rPr lang="el-GR" smtClean="0"/>
              <a:pPr/>
              <a:t>24/2/2025</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0512EBD-D545-4CB1-8024-D0C0468A0794}"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E951636A-EA4A-4ACD-8458-56C1DF655881}" type="datetimeFigureOut">
              <a:rPr lang="el-GR" smtClean="0"/>
              <a:pPr/>
              <a:t>24/2/2025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0512EBD-D545-4CB1-8024-D0C0468A0794}"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30512EBD-D545-4CB1-8024-D0C0468A0794}"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E951636A-EA4A-4ACD-8458-56C1DF655881}" type="datetimeFigureOut">
              <a:rPr lang="el-GR" smtClean="0"/>
              <a:pPr/>
              <a:t>24/2/2025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E951636A-EA4A-4ACD-8458-56C1DF655881}" type="datetimeFigureOut">
              <a:rPr lang="el-GR" smtClean="0"/>
              <a:pPr/>
              <a:t>24/2/2025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30512EBD-D545-4CB1-8024-D0C0468A0794}"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E951636A-EA4A-4ACD-8458-56C1DF655881}" type="datetimeFigureOut">
              <a:rPr lang="el-GR" smtClean="0"/>
              <a:pPr/>
              <a:t>24/2/2025</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0512EBD-D545-4CB1-8024-D0C0468A0794}"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E951636A-EA4A-4ACD-8458-56C1DF655881}" type="datetimeFigureOut">
              <a:rPr lang="el-GR" smtClean="0"/>
              <a:pPr/>
              <a:t>24/2/2025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0512EBD-D545-4CB1-8024-D0C0468A0794}"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E951636A-EA4A-4ACD-8458-56C1DF655881}" type="datetimeFigureOut">
              <a:rPr lang="el-GR" smtClean="0"/>
              <a:pPr/>
              <a:t>24/2/2025</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30512EBD-D545-4CB1-8024-D0C0468A0794}"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E951636A-EA4A-4ACD-8458-56C1DF655881}" type="datetimeFigureOut">
              <a:rPr lang="el-GR" smtClean="0"/>
              <a:pPr/>
              <a:t>24/2/2025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30512EBD-D545-4CB1-8024-D0C0468A0794}"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E951636A-EA4A-4ACD-8458-56C1DF655881}" type="datetimeFigureOut">
              <a:rPr lang="el-GR" smtClean="0"/>
              <a:pPr/>
              <a:t>24/2/2025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30512EBD-D545-4CB1-8024-D0C0468A079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0512EBD-D545-4CB1-8024-D0C0468A0794}"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E951636A-EA4A-4ACD-8458-56C1DF655881}" type="datetimeFigureOut">
              <a:rPr lang="el-GR" smtClean="0"/>
              <a:pPr/>
              <a:t>24/2/2025</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30512EBD-D545-4CB1-8024-D0C0468A0794}"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E951636A-EA4A-4ACD-8458-56C1DF655881}" type="datetimeFigureOut">
              <a:rPr lang="el-GR" smtClean="0"/>
              <a:pPr/>
              <a:t>24/2/2025</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951636A-EA4A-4ACD-8458-56C1DF655881}" type="datetimeFigureOut">
              <a:rPr lang="el-GR" smtClean="0"/>
              <a:pPr/>
              <a:t>24/2/2025</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0512EBD-D545-4CB1-8024-D0C0468A0794}"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r>
              <a:rPr lang="el-GR" dirty="0"/>
              <a:t>Κεφάλαιο 8</a:t>
            </a:r>
            <a:r>
              <a:rPr lang="el-GR" baseline="30000" dirty="0"/>
              <a:t>ο</a:t>
            </a:r>
            <a:r>
              <a:rPr lang="el-GR" dirty="0"/>
              <a:t> </a:t>
            </a:r>
          </a:p>
        </p:txBody>
      </p:sp>
      <p:sp>
        <p:nvSpPr>
          <p:cNvPr id="2" name="1 - Τίτλος"/>
          <p:cNvSpPr>
            <a:spLocks noGrp="1"/>
          </p:cNvSpPr>
          <p:nvPr>
            <p:ph type="ctrTitle"/>
          </p:nvPr>
        </p:nvSpPr>
        <p:spPr/>
        <p:txBody>
          <a:bodyPr/>
          <a:lstStyle/>
          <a:p>
            <a:r>
              <a:rPr lang="el-GR" dirty="0"/>
              <a:t>Η διανομή</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8.4 ΠΑΡΑΓΟΝΤΕΣ ΕΚΛΟΓΗΣ (ΕΠΙΛΟΓΗΣ) ΔΙΚΤΥΩΝ</a:t>
            </a:r>
          </a:p>
        </p:txBody>
      </p:sp>
      <p:sp>
        <p:nvSpPr>
          <p:cNvPr id="3" name="2 - Θέση περιεχομένου"/>
          <p:cNvSpPr>
            <a:spLocks noGrp="1"/>
          </p:cNvSpPr>
          <p:nvPr>
            <p:ph sz="quarter" idx="1"/>
          </p:nvPr>
        </p:nvSpPr>
        <p:spPr/>
        <p:txBody>
          <a:bodyPr/>
          <a:lstStyle/>
          <a:p>
            <a:pPr>
              <a:buNone/>
            </a:pPr>
            <a:r>
              <a:rPr lang="el-GR" dirty="0"/>
              <a:t>   Ο υπεύθυνος μεταφορών προτιμά την αποστολή προϊόντων της επιχείρησης με το σιδηρόδρομο αντί για αεροπορική μεταφορά. Στην αγορά υπάρχουν ανταγωνιστικές επιχειρήσεις. Ποιο μέσο μεταφοράς θα επιλέξετε για να αποφύγετε δυσάρεστες συνέπειες; </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8.4 ΠΑΡΑΓΟΝΤΕΣ ΕΚΛΟΓΗΣ (ΕΠΙΛΟΓΗΣ) ΔΙΚΤΥΩΝ</a:t>
            </a:r>
          </a:p>
        </p:txBody>
      </p:sp>
      <p:sp>
        <p:nvSpPr>
          <p:cNvPr id="3" name="2 - Θέση περιεχομένου"/>
          <p:cNvSpPr>
            <a:spLocks noGrp="1"/>
          </p:cNvSpPr>
          <p:nvPr>
            <p:ph sz="quarter" idx="1"/>
          </p:nvPr>
        </p:nvSpPr>
        <p:spPr/>
        <p:txBody>
          <a:bodyPr>
            <a:normAutofit lnSpcReduction="10000"/>
          </a:bodyPr>
          <a:lstStyle/>
          <a:p>
            <a:pPr>
              <a:buNone/>
            </a:pPr>
            <a:r>
              <a:rPr lang="el-GR" dirty="0"/>
              <a:t>    Ας υποθέσουμε ότι ο υπεύθυνος μεταφορών προτιμά την αποστολή προϊόντων με το σιδηρόδρομο αντί για αεροπορική μεταφορά, εφόσον αυτό είναι δυνατόν. Αυτό μειώνει τις δαπάνες μεταφοράς της επιχείρησης. Όμως ο σιδηρόδρομος είναι πιο αργό μέσο και η μεταφορά με αυτόν  καθυστερεί την πληρωμή από τον πελάτη και, είναι πιθανόν, κάποιοι από αυτούς να αγοράσουν από τους ανταγωνιστές, οι οποίοι προσφέρουν ταχύτερη εξυπηρέτηση. Έτσι, για να αποφύγει αυτές τις συνέπειες, είναι πιθανή η επιλογή της αεροπορικής μεταφοράς.</a:t>
            </a:r>
          </a:p>
          <a:p>
            <a:pPr>
              <a:buNone/>
            </a:pPr>
            <a:endParaRPr lang="el-GR" dirty="0"/>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8.4 ΠΑΡΑΓΟΝΤΕΣ ΕΚΛΟΓΗΣ (ΕΠΙΛΟΓΗΣ) ΔΙΚΤΥΩΝ</a:t>
            </a:r>
          </a:p>
        </p:txBody>
      </p:sp>
      <p:sp>
        <p:nvSpPr>
          <p:cNvPr id="3" name="2 - Θέση περιεχομένου"/>
          <p:cNvSpPr>
            <a:spLocks noGrp="1"/>
          </p:cNvSpPr>
          <p:nvPr>
            <p:ph sz="quarter" idx="1"/>
          </p:nvPr>
        </p:nvSpPr>
        <p:spPr/>
        <p:txBody>
          <a:bodyPr>
            <a:normAutofit fontScale="85000" lnSpcReduction="20000"/>
          </a:bodyPr>
          <a:lstStyle/>
          <a:p>
            <a:pPr>
              <a:buNone/>
            </a:pPr>
            <a:r>
              <a:rPr lang="el-GR" dirty="0"/>
              <a:t>   Ένας από τους κύριους στόχους του Μάρκετινγκ είναι να διερευνηθούν τα δίκτυα διανομής άμεσα. Οι υπεύθυνοι πρέπει να συνδυάσουν το ιδανικό, το εφικτό και το διαθέσιμο.          </a:t>
            </a:r>
          </a:p>
          <a:p>
            <a:pPr>
              <a:buNone/>
            </a:pPr>
            <a:r>
              <a:rPr lang="el-GR" dirty="0"/>
              <a:t> Ο σχεδιασμός ενός συστήματος διανομής προϋποθέτει: </a:t>
            </a:r>
          </a:p>
          <a:p>
            <a:r>
              <a:rPr lang="el-GR" dirty="0"/>
              <a:t>Ανάλυση των παροχών, όπως τις θέλουν οι πελάτες. </a:t>
            </a:r>
          </a:p>
          <a:p>
            <a:r>
              <a:rPr lang="el-GR" dirty="0"/>
              <a:t>Καθορισμό των στόχων δικτύων διανομής. </a:t>
            </a:r>
          </a:p>
          <a:p>
            <a:r>
              <a:rPr lang="el-GR" dirty="0"/>
              <a:t>Ποια τμήματα της αγοράς εξυπηρετούνται και ποια είναι τα καλύτερα δίκτυα διανομής τα οποία πρέπει να χρησιμοποιηθούν για κάθε περίπτωση. </a:t>
            </a:r>
          </a:p>
          <a:p>
            <a:r>
              <a:rPr lang="el-GR" dirty="0"/>
              <a:t>Ανάλυση των μεθόδων διανομής των ανταγωνιστικών προϊόντων και προσδιορισμός των </a:t>
            </a:r>
            <a:r>
              <a:rPr lang="el-GR"/>
              <a:t>εναλλακτικών λύσεων.</a:t>
            </a:r>
            <a:endParaRPr lang="el-GR" dirty="0"/>
          </a:p>
          <a:p>
            <a:pPr>
              <a:buNone/>
            </a:pPr>
            <a:r>
              <a:rPr lang="el-GR" dirty="0"/>
              <a:t> </a:t>
            </a:r>
          </a:p>
          <a:p>
            <a:pPr>
              <a:buNone/>
            </a:pPr>
            <a:r>
              <a:rPr lang="el-GR" dirty="0"/>
              <a:t> </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8.1 ΕΝΝΟΙΑ ΚΑΙ ΣΗΜΑΣΙΑ ΤΟΥ ΔΙΚΤΥΟΥ ΔΙΑΝΟΜΗΣ</a:t>
            </a:r>
          </a:p>
        </p:txBody>
      </p:sp>
      <p:sp>
        <p:nvSpPr>
          <p:cNvPr id="3" name="2 - Θέση περιεχομένου"/>
          <p:cNvSpPr>
            <a:spLocks noGrp="1"/>
          </p:cNvSpPr>
          <p:nvPr>
            <p:ph sz="quarter" idx="1"/>
          </p:nvPr>
        </p:nvSpPr>
        <p:spPr/>
        <p:txBody>
          <a:bodyPr>
            <a:normAutofit/>
          </a:bodyPr>
          <a:lstStyle/>
          <a:p>
            <a:pPr>
              <a:buNone/>
            </a:pPr>
            <a:r>
              <a:rPr lang="el-GR" dirty="0"/>
              <a:t>    Η διανομή είναι ένα σημαντικό στοιχείο του μίγματος Μάρκετινγκ. Οι υπεύθυνοι του Μάρκετινγκ εκτελούν μια σειρά από δραστηριότητες με </a:t>
            </a:r>
            <a:r>
              <a:rPr lang="el-GR" b="1" dirty="0"/>
              <a:t>στόχο</a:t>
            </a:r>
            <a:r>
              <a:rPr lang="el-GR" dirty="0"/>
              <a:t>:</a:t>
            </a:r>
          </a:p>
          <a:p>
            <a:pPr>
              <a:buNone/>
            </a:pPr>
            <a:r>
              <a:rPr lang="el-GR" dirty="0"/>
              <a:t> </a:t>
            </a:r>
            <a:r>
              <a:rPr lang="el-GR" sz="2800" dirty="0"/>
              <a:t>α) τη </a:t>
            </a:r>
            <a:r>
              <a:rPr lang="el-GR" sz="2800" u="sng" dirty="0"/>
              <a:t>μεταβίβαση</a:t>
            </a:r>
            <a:r>
              <a:rPr lang="el-GR" sz="2800" dirty="0"/>
              <a:t> της </a:t>
            </a:r>
            <a:r>
              <a:rPr lang="el-GR" sz="2800" u="sng" dirty="0"/>
              <a:t>κυριότητας</a:t>
            </a:r>
            <a:r>
              <a:rPr lang="el-GR" sz="2800" dirty="0"/>
              <a:t> των προϊόντων (αγοραπωλησία) </a:t>
            </a:r>
          </a:p>
          <a:p>
            <a:pPr>
              <a:buNone/>
            </a:pPr>
            <a:r>
              <a:rPr lang="el-GR" sz="2800" dirty="0"/>
              <a:t> β) τη </a:t>
            </a:r>
            <a:r>
              <a:rPr lang="el-GR" sz="2800" u="sng" dirty="0"/>
              <a:t>φυσική διανομή</a:t>
            </a:r>
            <a:r>
              <a:rPr lang="el-GR" sz="2800" dirty="0"/>
              <a:t>, δηλαδή τη </a:t>
            </a:r>
            <a:r>
              <a:rPr lang="el-GR" sz="2800" dirty="0">
                <a:solidFill>
                  <a:srgbClr val="FF0000"/>
                </a:solidFill>
              </a:rPr>
              <a:t>μεταφορά</a:t>
            </a:r>
            <a:r>
              <a:rPr lang="el-GR" sz="2800" dirty="0"/>
              <a:t>, την </a:t>
            </a:r>
            <a:r>
              <a:rPr lang="el-GR" sz="2800" dirty="0">
                <a:solidFill>
                  <a:srgbClr val="FF0000"/>
                </a:solidFill>
              </a:rPr>
              <a:t>αποθήκευση</a:t>
            </a:r>
            <a:r>
              <a:rPr lang="el-GR" sz="2800" dirty="0"/>
              <a:t> και τον </a:t>
            </a:r>
            <a:r>
              <a:rPr lang="el-GR" sz="2800" dirty="0">
                <a:solidFill>
                  <a:srgbClr val="FF0000"/>
                </a:solidFill>
              </a:rPr>
              <a:t>έλεγχο των αποθεμάτων</a:t>
            </a:r>
            <a:r>
              <a:rPr lang="el-GR" sz="280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8.1 ΕΝΝΟΙΑ ΚΑΙ ΣΗΜΑΣΙΑ ΤΟΥ ΔΙΚΤΥΟΥ ΔΙΑΝΟΜΗΣ</a:t>
            </a:r>
          </a:p>
        </p:txBody>
      </p:sp>
      <p:sp>
        <p:nvSpPr>
          <p:cNvPr id="3" name="2 - Θέση περιεχομένου"/>
          <p:cNvSpPr>
            <a:spLocks noGrp="1"/>
          </p:cNvSpPr>
          <p:nvPr>
            <p:ph sz="quarter" idx="1"/>
          </p:nvPr>
        </p:nvSpPr>
        <p:spPr/>
        <p:txBody>
          <a:bodyPr/>
          <a:lstStyle/>
          <a:p>
            <a:pPr>
              <a:buNone/>
            </a:pPr>
            <a:r>
              <a:rPr lang="el-GR" dirty="0"/>
              <a:t>    Ο καταναλωτής ενδιαφέρεται για </a:t>
            </a:r>
            <a:r>
              <a:rPr lang="el-GR" dirty="0">
                <a:solidFill>
                  <a:srgbClr val="FF0000"/>
                </a:solidFill>
              </a:rPr>
              <a:t>ποικίλα </a:t>
            </a:r>
            <a:r>
              <a:rPr lang="el-GR" dirty="0"/>
              <a:t>προϊόντα, αλλά τα θέλει </a:t>
            </a:r>
            <a:r>
              <a:rPr lang="el-GR" dirty="0">
                <a:solidFill>
                  <a:srgbClr val="FF0000"/>
                </a:solidFill>
              </a:rPr>
              <a:t>έγκαιρα</a:t>
            </a:r>
            <a:r>
              <a:rPr lang="el-GR" dirty="0"/>
              <a:t> και στο </a:t>
            </a:r>
            <a:r>
              <a:rPr lang="el-GR" dirty="0">
                <a:solidFill>
                  <a:srgbClr val="FF0000"/>
                </a:solidFill>
              </a:rPr>
              <a:t>σωστό τόπο</a:t>
            </a:r>
            <a:r>
              <a:rPr lang="el-GR" dirty="0"/>
              <a:t>. Γι’ αυτό λέγεται ότι οι στρατηγικές του Μάρκετινγκ δίνουν μεγαλύτερη μάχη </a:t>
            </a:r>
            <a:r>
              <a:rPr lang="el-GR" b="1" dirty="0"/>
              <a:t>«για το σημείο πώλησης»</a:t>
            </a:r>
            <a:r>
              <a:rPr lang="el-GR" dirty="0"/>
              <a:t>,</a:t>
            </a:r>
            <a:r>
              <a:rPr lang="el-GR" b="1" dirty="0"/>
              <a:t> </a:t>
            </a:r>
            <a:r>
              <a:rPr lang="el-GR" dirty="0"/>
              <a:t>παρά για αυτό το ίδιο το προϊόν.</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8.1 ΕΝΝΟΙΑ ΚΑΙ ΣΗΜΑΣΙΑ ΤΟΥ ΔΙΚΤΥΟΥ ΔΙΑΝΟΜΗΣ</a:t>
            </a:r>
          </a:p>
        </p:txBody>
      </p:sp>
      <p:sp>
        <p:nvSpPr>
          <p:cNvPr id="3" name="2 - Θέση περιεχομένου"/>
          <p:cNvSpPr>
            <a:spLocks noGrp="1"/>
          </p:cNvSpPr>
          <p:nvPr>
            <p:ph sz="quarter" idx="1"/>
          </p:nvPr>
        </p:nvSpPr>
        <p:spPr>
          <a:xfrm>
            <a:off x="457200" y="1600201"/>
            <a:ext cx="8229600" cy="2114552"/>
          </a:xfrm>
        </p:spPr>
        <p:txBody>
          <a:bodyPr/>
          <a:lstStyle/>
          <a:p>
            <a:pPr>
              <a:buNone/>
            </a:pPr>
            <a:r>
              <a:rPr lang="el-GR" dirty="0"/>
              <a:t>    </a:t>
            </a:r>
            <a:r>
              <a:rPr lang="el-GR" sz="2000" dirty="0"/>
              <a:t>Ας σκεφτούμε πόσο διαφορετικά θα ήταν τα πράγματα, εάν ο καταναλωτής ήταν υποχρεωμένος να πηγαίνει ο ίδιος στους παραγωγούς, για να αγοράσει τα προϊόντα τα οποία θα ήθελε. Για παράδειγμα, αν ήθελε γάλα, τυρί, μπισκότα, ρύζι, χαρτοπετσέτες κ.λπ., θα έπρεπε να βρει τον κάθε παραγωγό για να κάνει την αντίστοιχη αγορά.</a:t>
            </a:r>
          </a:p>
        </p:txBody>
      </p:sp>
      <p:pic>
        <p:nvPicPr>
          <p:cNvPr id="1027" name="Picture 3"/>
          <p:cNvPicPr>
            <a:picLocks noChangeAspect="1" noChangeArrowheads="1"/>
          </p:cNvPicPr>
          <p:nvPr/>
        </p:nvPicPr>
        <p:blipFill>
          <a:blip r:embed="rId2" cstate="print"/>
          <a:srcRect/>
          <a:stretch>
            <a:fillRect/>
          </a:stretch>
        </p:blipFill>
        <p:spPr bwMode="auto">
          <a:xfrm>
            <a:off x="928662" y="3786190"/>
            <a:ext cx="7143800" cy="2357454"/>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8.1 ΕΝΝΟΙΑ ΚΑΙ ΣΗΜΑΣΙΑ ΤΟΥ ΔΙΚΤΥΟΥ ΔΙΑΝΟΜΗΣ</a:t>
            </a:r>
          </a:p>
        </p:txBody>
      </p:sp>
      <p:sp>
        <p:nvSpPr>
          <p:cNvPr id="3" name="2 - Θέση περιεχομένου"/>
          <p:cNvSpPr>
            <a:spLocks noGrp="1"/>
          </p:cNvSpPr>
          <p:nvPr>
            <p:ph sz="quarter" idx="1"/>
          </p:nvPr>
        </p:nvSpPr>
        <p:spPr>
          <a:xfrm>
            <a:off x="142844" y="1600200"/>
            <a:ext cx="9001156" cy="4525963"/>
          </a:xfrm>
        </p:spPr>
        <p:txBody>
          <a:bodyPr/>
          <a:lstStyle/>
          <a:p>
            <a:pPr>
              <a:buNone/>
            </a:pPr>
            <a:r>
              <a:rPr lang="el-GR" dirty="0"/>
              <a:t>    </a:t>
            </a:r>
            <a:r>
              <a:rPr lang="el-GR" sz="1800" dirty="0"/>
              <a:t>Έχουν αναπτυχθεί αρκετά δίκτυα διανομής, μέσα από τα οποία τα προϊόντα φτάνουν από τον παραγωγό στον καταναλωτή σε αρκετά σύντομο χρονικό διάστημα.</a:t>
            </a:r>
          </a:p>
          <a:p>
            <a:pPr>
              <a:buNone/>
            </a:pPr>
            <a:r>
              <a:rPr lang="el-GR" sz="1800" dirty="0"/>
              <a:t>       </a:t>
            </a:r>
          </a:p>
          <a:p>
            <a:pPr>
              <a:buNone/>
            </a:pPr>
            <a:r>
              <a:rPr lang="el-GR" sz="1800" dirty="0"/>
              <a:t>        </a:t>
            </a:r>
            <a:r>
              <a:rPr lang="el-GR" sz="1800" b="1" dirty="0"/>
              <a:t>Με τον όρο «δίκτυα διανομής» εννοούμε</a:t>
            </a:r>
            <a:r>
              <a:rPr lang="el-GR" sz="1800" dirty="0"/>
              <a:t>:</a:t>
            </a:r>
          </a:p>
          <a:p>
            <a:pPr>
              <a:buFont typeface="Wingdings" pitchFamily="2" charset="2"/>
              <a:buChar char="Ø"/>
            </a:pPr>
            <a:r>
              <a:rPr lang="el-GR" sz="1800" dirty="0"/>
              <a:t>       το σύνολο </a:t>
            </a:r>
            <a:r>
              <a:rPr lang="el-GR" sz="1800" b="1" dirty="0"/>
              <a:t>των οικονομικών μονάδων  </a:t>
            </a:r>
            <a:r>
              <a:rPr lang="el-GR" sz="1800" dirty="0"/>
              <a:t>(</a:t>
            </a:r>
            <a:r>
              <a:rPr lang="el-GR" sz="1800" u="sng" dirty="0"/>
              <a:t>έμποροι</a:t>
            </a:r>
            <a:r>
              <a:rPr lang="el-GR" sz="1800" dirty="0"/>
              <a:t>, οι </a:t>
            </a:r>
            <a:r>
              <a:rPr lang="el-GR" sz="1800" u="sng" dirty="0"/>
              <a:t>αντιπρόσωποι</a:t>
            </a:r>
            <a:r>
              <a:rPr lang="el-GR" sz="1800" dirty="0"/>
              <a:t>, οι </a:t>
            </a:r>
            <a:r>
              <a:rPr lang="el-GR" sz="1800" u="sng" dirty="0"/>
              <a:t>χονδρέμποροι</a:t>
            </a:r>
            <a:r>
              <a:rPr lang="el-GR" sz="1800" dirty="0"/>
              <a:t>, οι </a:t>
            </a:r>
            <a:r>
              <a:rPr lang="el-GR" sz="1800" u="sng" dirty="0"/>
              <a:t>λιανοπωλητές</a:t>
            </a:r>
            <a:r>
              <a:rPr lang="el-GR" sz="1800" dirty="0"/>
              <a:t> και οι </a:t>
            </a:r>
            <a:r>
              <a:rPr lang="el-GR" sz="1800" u="sng" dirty="0"/>
              <a:t>εταιρείες διανομής</a:t>
            </a:r>
            <a:r>
              <a:rPr lang="el-GR" sz="1800" dirty="0"/>
              <a:t>), οι οποίες συμμετέχουν στη διαδικασία της </a:t>
            </a:r>
            <a:r>
              <a:rPr lang="el-GR" sz="1800" b="1" dirty="0"/>
              <a:t>διανομής</a:t>
            </a:r>
            <a:r>
              <a:rPr lang="el-GR" sz="1800" dirty="0"/>
              <a:t> των προϊόντων από τον παραγωγό μέχρι τον τελικό καταναλωτή. </a:t>
            </a:r>
          </a:p>
          <a:p>
            <a:pPr>
              <a:buFont typeface="Wingdings" pitchFamily="2" charset="2"/>
              <a:buChar char="Ø"/>
            </a:pPr>
            <a:r>
              <a:rPr lang="el-GR" sz="1800" dirty="0"/>
              <a:t>       τη </a:t>
            </a:r>
            <a:r>
              <a:rPr lang="el-GR" sz="1800" b="1" dirty="0"/>
              <a:t>δημιουργία σημείων πώλησης </a:t>
            </a:r>
            <a:endParaRPr lang="el-GR"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8.1 ΕΝΝΟΙΑ ΚΑΙ ΣΗΜΑΣΙΑ ΤΟΥ ΔΙΚΤΥΟΥ ΔΙΑΝΟΜΗΣ</a:t>
            </a:r>
          </a:p>
        </p:txBody>
      </p:sp>
      <p:sp>
        <p:nvSpPr>
          <p:cNvPr id="3" name="2 - Θέση περιεχομένου"/>
          <p:cNvSpPr>
            <a:spLocks noGrp="1"/>
          </p:cNvSpPr>
          <p:nvPr>
            <p:ph sz="quarter" idx="1"/>
          </p:nvPr>
        </p:nvSpPr>
        <p:spPr/>
        <p:txBody>
          <a:bodyPr>
            <a:normAutofit fontScale="92500" lnSpcReduction="10000"/>
          </a:bodyPr>
          <a:lstStyle/>
          <a:p>
            <a:pPr>
              <a:buNone/>
            </a:pPr>
            <a:r>
              <a:rPr lang="el-GR" dirty="0"/>
              <a:t>      </a:t>
            </a:r>
            <a:r>
              <a:rPr lang="el-GR" b="1" dirty="0"/>
              <a:t>Έμποροι </a:t>
            </a:r>
            <a:r>
              <a:rPr lang="el-GR" dirty="0"/>
              <a:t>είναι εκείνοι που αγοράζουν τα προϊόντα απευθείας από τους παραγωγούς και τα μεταπωλούν.</a:t>
            </a:r>
          </a:p>
          <a:p>
            <a:pPr>
              <a:buNone/>
            </a:pPr>
            <a:r>
              <a:rPr lang="el-GR" dirty="0"/>
              <a:t>      </a:t>
            </a:r>
            <a:r>
              <a:rPr lang="el-GR" b="1" dirty="0"/>
              <a:t>Αντιπρόσωποι</a:t>
            </a:r>
            <a:r>
              <a:rPr lang="el-GR" dirty="0"/>
              <a:t> είναι αυτοί που μεσολαβούν για να πραγματοποιηθούν   εμπορικών συναλλαγές, με αποτέλεσμα την πώληση των αγαθών από τον παραγωγό στον καταναλωτή, </a:t>
            </a:r>
            <a:r>
              <a:rPr lang="el-GR" u="sng" dirty="0"/>
              <a:t>χωρίς οι ίδιοι να γίνονται κύριοι των αγαθών αυτών</a:t>
            </a:r>
            <a:r>
              <a:rPr lang="el-GR" dirty="0"/>
              <a:t>. Δηλαδή, </a:t>
            </a:r>
            <a:r>
              <a:rPr lang="el-GR" u="sng" dirty="0"/>
              <a:t>ο αντιπρόσωπος ενεργεί για λογαριασμό άλλων</a:t>
            </a:r>
            <a:r>
              <a:rPr lang="el-GR" dirty="0"/>
              <a:t>. </a:t>
            </a:r>
          </a:p>
          <a:p>
            <a:pPr>
              <a:buNone/>
            </a:pPr>
            <a:r>
              <a:rPr lang="el-GR" dirty="0"/>
              <a:t>     </a:t>
            </a:r>
            <a:r>
              <a:rPr lang="el-GR" b="1" dirty="0"/>
              <a:t>Χονδρέμποροι</a:t>
            </a:r>
            <a:r>
              <a:rPr lang="el-GR" dirty="0"/>
              <a:t> είναι οι μεσάζοντες  που αγοράζουν και μεταπωλούν τα εμπορεύματα σε άλλους (λιανέμπορους, βιομήχανους, το δημόσιο κ.λπ.). </a:t>
            </a:r>
          </a:p>
          <a:p>
            <a:pPr>
              <a:buNone/>
            </a:pPr>
            <a:r>
              <a:rPr lang="el-GR"/>
              <a:t>.</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8.1 ΕΝΝΟΙΑ ΚΑΙ ΣΗΜΑΣΙΑ ΤΟΥ ΔΙΚΤΥΟΥ ΔΙΑΝΟΜΗΣ</a:t>
            </a:r>
          </a:p>
        </p:txBody>
      </p:sp>
      <p:sp>
        <p:nvSpPr>
          <p:cNvPr id="3" name="2 - Θέση περιεχομένου"/>
          <p:cNvSpPr>
            <a:spLocks noGrp="1"/>
          </p:cNvSpPr>
          <p:nvPr>
            <p:ph sz="quarter" idx="1"/>
          </p:nvPr>
        </p:nvSpPr>
        <p:spPr/>
        <p:txBody>
          <a:bodyPr>
            <a:normAutofit lnSpcReduction="10000"/>
          </a:bodyPr>
          <a:lstStyle/>
          <a:p>
            <a:pPr>
              <a:buNone/>
            </a:pPr>
            <a:r>
              <a:rPr lang="el-GR" dirty="0"/>
              <a:t>    Οι εταιρείες διανομής είναι ένας ανερχόμενος κλάδος που υποστηρίζει το λιανεμπόριο και τη διακίνηση των προϊόντων. Σε αυτό συντελεί και το ότι οι εταιρείες διανομής:</a:t>
            </a:r>
          </a:p>
          <a:p>
            <a:pPr>
              <a:buFont typeface="Wingdings" pitchFamily="2" charset="2"/>
              <a:buChar char="v"/>
            </a:pPr>
            <a:r>
              <a:rPr lang="el-GR" dirty="0"/>
              <a:t> αποκτούν ειδίκευση στη </a:t>
            </a:r>
            <a:r>
              <a:rPr lang="el-GR" dirty="0">
                <a:solidFill>
                  <a:srgbClr val="FF0000"/>
                </a:solidFill>
              </a:rPr>
              <a:t>γρήγορη</a:t>
            </a:r>
            <a:r>
              <a:rPr lang="el-GR" dirty="0"/>
              <a:t>, </a:t>
            </a:r>
            <a:r>
              <a:rPr lang="el-GR" dirty="0">
                <a:solidFill>
                  <a:srgbClr val="FF0000"/>
                </a:solidFill>
              </a:rPr>
              <a:t>ασφαλή</a:t>
            </a:r>
            <a:r>
              <a:rPr lang="el-GR" dirty="0"/>
              <a:t> και </a:t>
            </a:r>
            <a:r>
              <a:rPr lang="el-GR" dirty="0">
                <a:solidFill>
                  <a:srgbClr val="FF0000"/>
                </a:solidFill>
              </a:rPr>
              <a:t>ποιοτική</a:t>
            </a:r>
            <a:r>
              <a:rPr lang="el-GR" dirty="0"/>
              <a:t> διάθεση των προϊόντων, ενώ ελέγχουν πολλά σημεία των πωλήσεων</a:t>
            </a:r>
          </a:p>
          <a:p>
            <a:pPr>
              <a:buFont typeface="Wingdings" pitchFamily="2" charset="2"/>
              <a:buChar char="v"/>
            </a:pPr>
            <a:r>
              <a:rPr lang="el-GR" dirty="0"/>
              <a:t>βοηθούν τις επιχειρήσεις που δεν έχουν δικό τους δίκτυο διανομής και </a:t>
            </a:r>
            <a:r>
              <a:rPr lang="el-GR" dirty="0">
                <a:solidFill>
                  <a:srgbClr val="FF0000"/>
                </a:solidFill>
              </a:rPr>
              <a:t>μειώνουν το κόστος </a:t>
            </a:r>
            <a:r>
              <a:rPr lang="el-GR" dirty="0"/>
              <a:t>και τα </a:t>
            </a:r>
            <a:r>
              <a:rPr lang="el-GR" dirty="0">
                <a:solidFill>
                  <a:srgbClr val="FF0000"/>
                </a:solidFill>
              </a:rPr>
              <a:t>λειτουργικά τους έξοδα</a:t>
            </a:r>
            <a:r>
              <a:rPr lang="el-GR" dirty="0"/>
              <a:t>.</a:t>
            </a:r>
          </a:p>
          <a:p>
            <a:pPr>
              <a:buNone/>
            </a:pPr>
            <a:r>
              <a:rPr lang="el-GR"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8.2 ΒΑΣΙΚΟΙ ΤΥΠΟΙ ΔΙΚΤΥΩΝ ΔΙΑΝΟΜΗΣ</a:t>
            </a:r>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285720" y="1428736"/>
            <a:ext cx="8429684" cy="4714908"/>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8.4 ΠΑΡΑΓΟΝΤΕΣ ΕΚΛΟΓΗΣ (ΕΠΙΛΟΓΗΣ) ΔΙΚΤΥΩΝ</a:t>
            </a:r>
          </a:p>
        </p:txBody>
      </p:sp>
      <p:sp>
        <p:nvSpPr>
          <p:cNvPr id="3" name="2 - Θέση περιεχομένου"/>
          <p:cNvSpPr>
            <a:spLocks noGrp="1"/>
          </p:cNvSpPr>
          <p:nvPr>
            <p:ph sz="quarter" idx="1"/>
          </p:nvPr>
        </p:nvSpPr>
        <p:spPr/>
        <p:txBody>
          <a:bodyPr>
            <a:normAutofit/>
          </a:bodyPr>
          <a:lstStyle/>
          <a:p>
            <a:pPr>
              <a:buNone/>
            </a:pPr>
            <a:r>
              <a:rPr lang="el-GR" dirty="0"/>
              <a:t>    Το δίκτυο διάθεσης καθορίζεται με βάση τους </a:t>
            </a:r>
            <a:r>
              <a:rPr lang="el-GR" b="1" dirty="0"/>
              <a:t>περιορισμούς</a:t>
            </a:r>
            <a:r>
              <a:rPr lang="el-GR" dirty="0"/>
              <a:t> οι οποίοι προέρχονται από:</a:t>
            </a:r>
          </a:p>
          <a:p>
            <a:pPr>
              <a:buNone/>
            </a:pPr>
            <a:endParaRPr lang="el-GR" dirty="0"/>
          </a:p>
          <a:p>
            <a:pPr>
              <a:buFont typeface="Wingdings" pitchFamily="2" charset="2"/>
              <a:buChar char="ü"/>
            </a:pPr>
            <a:r>
              <a:rPr lang="el-GR" dirty="0"/>
              <a:t> τα προϊόντα</a:t>
            </a:r>
          </a:p>
          <a:p>
            <a:pPr>
              <a:buFont typeface="Wingdings" pitchFamily="2" charset="2"/>
              <a:buChar char="ü"/>
            </a:pPr>
            <a:r>
              <a:rPr lang="el-GR" dirty="0"/>
              <a:t> τους ενδιάμεσους φορείς</a:t>
            </a:r>
          </a:p>
          <a:p>
            <a:pPr>
              <a:buFont typeface="Wingdings" pitchFamily="2" charset="2"/>
              <a:buChar char="ü"/>
            </a:pPr>
            <a:r>
              <a:rPr lang="el-GR" dirty="0"/>
              <a:t> τους ανταγωνιστές</a:t>
            </a:r>
          </a:p>
          <a:p>
            <a:pPr>
              <a:buFont typeface="Wingdings" pitchFamily="2" charset="2"/>
              <a:buChar char="ü"/>
            </a:pPr>
            <a:r>
              <a:rPr lang="el-GR" dirty="0"/>
              <a:t> το γενικό περιβάλλον της επιχείρησης</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268</TotalTime>
  <Words>714</Words>
  <Application>Microsoft Office PowerPoint</Application>
  <PresentationFormat>Προβολή στην οθόνη (4:3)</PresentationFormat>
  <Paragraphs>47</Paragraphs>
  <Slides>12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12</vt:i4>
      </vt:variant>
    </vt:vector>
  </HeadingPairs>
  <TitlesOfParts>
    <vt:vector size="16" baseType="lpstr">
      <vt:lpstr>Georgia</vt:lpstr>
      <vt:lpstr>Wingdings</vt:lpstr>
      <vt:lpstr>Wingdings 2</vt:lpstr>
      <vt:lpstr>Δημοτικός</vt:lpstr>
      <vt:lpstr>Η διανομή</vt:lpstr>
      <vt:lpstr>8.1 ΕΝΝΟΙΑ ΚΑΙ ΣΗΜΑΣΙΑ ΤΟΥ ΔΙΚΤΥΟΥ ΔΙΑΝΟΜΗΣ</vt:lpstr>
      <vt:lpstr>8.1 ΕΝΝΟΙΑ ΚΑΙ ΣΗΜΑΣΙΑ ΤΟΥ ΔΙΚΤΥΟΥ ΔΙΑΝΟΜΗΣ</vt:lpstr>
      <vt:lpstr>8.1 ΕΝΝΟΙΑ ΚΑΙ ΣΗΜΑΣΙΑ ΤΟΥ ΔΙΚΤΥΟΥ ΔΙΑΝΟΜΗΣ</vt:lpstr>
      <vt:lpstr>8.1 ΕΝΝΟΙΑ ΚΑΙ ΣΗΜΑΣΙΑ ΤΟΥ ΔΙΚΤΥΟΥ ΔΙΑΝΟΜΗΣ</vt:lpstr>
      <vt:lpstr>8.1 ΕΝΝΟΙΑ ΚΑΙ ΣΗΜΑΣΙΑ ΤΟΥ ΔΙΚΤΥΟΥ ΔΙΑΝΟΜΗΣ</vt:lpstr>
      <vt:lpstr>8.1 ΕΝΝΟΙΑ ΚΑΙ ΣΗΜΑΣΙΑ ΤΟΥ ΔΙΚΤΥΟΥ ΔΙΑΝΟΜΗΣ</vt:lpstr>
      <vt:lpstr>8.2 ΒΑΣΙΚΟΙ ΤΥΠΟΙ ΔΙΚΤΥΩΝ ΔΙΑΝΟΜΗΣ</vt:lpstr>
      <vt:lpstr>8.4 ΠΑΡΑΓΟΝΤΕΣ ΕΚΛΟΓΗΣ (ΕΠΙΛΟΓΗΣ) ΔΙΚΤΥΩΝ</vt:lpstr>
      <vt:lpstr>8.4 ΠΑΡΑΓΟΝΤΕΣ ΕΚΛΟΓΗΣ (ΕΠΙΛΟΓΗΣ) ΔΙΚΤΥΩΝ</vt:lpstr>
      <vt:lpstr>8.4 ΠΑΡΑΓΟΝΤΕΣ ΕΚΛΟΓΗΣ (ΕΠΙΛΟΓΗΣ) ΔΙΚΤΥΩΝ</vt:lpstr>
      <vt:lpstr>8.4 ΠΑΡΑΓΟΝΤΕΣ ΕΚΛΟΓΗΣ (ΕΠΙΛΟΓΗΣ) ΔΙΚΤΥΩΝ</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διανομή</dc:title>
  <dc:creator>Maria Stamatiou</dc:creator>
  <cp:lastModifiedBy>Maria Stamatiou</cp:lastModifiedBy>
  <cp:revision>18</cp:revision>
  <dcterms:created xsi:type="dcterms:W3CDTF">2024-02-18T16:05:13Z</dcterms:created>
  <dcterms:modified xsi:type="dcterms:W3CDTF">2025-02-24T19:02:16Z</dcterms:modified>
</cp:coreProperties>
</file>