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2B7980-FF74-4698-89A6-242D9008CDBB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A13914-ECB9-43CE-96C9-CCD3A27E805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7</a:t>
            </a:r>
            <a:r>
              <a:rPr lang="el-GR" baseline="30000" dirty="0" smtClean="0"/>
              <a:t>ο</a:t>
            </a:r>
            <a:r>
              <a:rPr lang="el-GR" dirty="0" smtClean="0"/>
              <a:t> ΚΕΦΑΛΑΙΟ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7.4 ΣΤΡΑΤΗΓΙΚΕΣ ΚΑΙ ΠΟΛΙΤΙΚΕΣ ΤΙΜΟΛΟΓΗΣΗΣ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Πολιτική της «διείσδυσης» 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5572164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Πολιτική της «διείσδυσης»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Για να πετύχει αυτή η πολιτική πρέπει να συντρέχουν οι εξής προϋποθέσεις: </a:t>
            </a:r>
          </a:p>
          <a:p>
            <a:pPr>
              <a:buNone/>
            </a:pPr>
            <a:r>
              <a:rPr lang="el-GR" dirty="0" smtClean="0"/>
              <a:t>1) </a:t>
            </a:r>
            <a:r>
              <a:rPr lang="el-GR" sz="2000" dirty="0" smtClean="0"/>
              <a:t>Η παραγωγή του προϊόντος να ανήκει σε αυτές που εμφανίζουν σημαντικές οικονομίες κλίμακας</a:t>
            </a:r>
          </a:p>
          <a:p>
            <a:pPr>
              <a:buNone/>
            </a:pPr>
            <a:r>
              <a:rPr lang="el-GR" sz="2000" dirty="0" smtClean="0"/>
              <a:t>2) Το προϊόν να είναι από τη φύση του τέτοιο που να ικανοποιεί ανάγκες μεγάλου ποσοστού του πληθυσμού (δηλαδή, να μην απευθύνεται μόνο στις ανώτερες εισοδηματικές τάξεις)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4429132"/>
            <a:ext cx="557216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Πολιτική της «διείσδυσης»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3) Το προϊόν να αντιμετωπίζει έντονο ανταγωνισμό κατά την εμφάνισή του στην αγορά (ύπαρξη υποκατάστατων)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714752"/>
            <a:ext cx="5572164" cy="22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Παραλλαγές της πολιτικής διείσδυσης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   1) Πολιτική αποθάρρυνσης - οι </a:t>
            </a:r>
            <a:r>
              <a:rPr lang="el-GR" b="1" dirty="0" smtClean="0"/>
              <a:t>τιμές </a:t>
            </a:r>
            <a:r>
              <a:rPr lang="el-GR" dirty="0" smtClean="0"/>
              <a:t>καθορίζονται και μένουν </a:t>
            </a:r>
            <a:r>
              <a:rPr lang="el-GR" b="1" dirty="0" smtClean="0"/>
              <a:t>πολύ χαμηλά</a:t>
            </a:r>
            <a:r>
              <a:rPr lang="el-GR" dirty="0" smtClean="0"/>
              <a:t>, ώστε να </a:t>
            </a:r>
            <a:r>
              <a:rPr lang="el-GR" u="sng" dirty="0" smtClean="0"/>
              <a:t>αποθαρρύνονται</a:t>
            </a:r>
            <a:r>
              <a:rPr lang="el-GR" dirty="0" smtClean="0"/>
              <a:t> οι ανταγωνιστές στο να παράγουν υποκατάστατα. Εφαρμόζεται από επιχειρήσεις που διαθέτουν ή έχουν πρόσβαση σε </a:t>
            </a:r>
            <a:r>
              <a:rPr lang="el-GR" u="sng" dirty="0" smtClean="0"/>
              <a:t>μεγάλες και φθηνές ποσότητες πόρων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    2) Πολιτική εξάλειψης - οι τιμές καθορίζονται (</a:t>
            </a:r>
            <a:r>
              <a:rPr lang="el-GR" b="1" dirty="0" smtClean="0"/>
              <a:t>βραχυχρόνια</a:t>
            </a:r>
            <a:r>
              <a:rPr lang="el-GR" dirty="0" smtClean="0"/>
              <a:t>) </a:t>
            </a:r>
            <a:r>
              <a:rPr lang="el-GR" u="sng" dirty="0" smtClean="0"/>
              <a:t>πολύ χαμηλά </a:t>
            </a:r>
            <a:r>
              <a:rPr lang="el-GR" dirty="0" smtClean="0"/>
              <a:t>ή και </a:t>
            </a:r>
            <a:r>
              <a:rPr lang="el-GR" u="sng" dirty="0" smtClean="0"/>
              <a:t>κάτω του κόστους</a:t>
            </a:r>
            <a:r>
              <a:rPr lang="el-GR" dirty="0" smtClean="0"/>
              <a:t>, ώστε να αναγκαστούν οι ανταγωνιστές (και ειδικά οι πιο αδύναμοι) να εγκαταλείψουν την αγορά. Στο διεθνή χώρο αυτό λέγεται </a:t>
            </a:r>
            <a:r>
              <a:rPr lang="el-GR" b="1" dirty="0" err="1" smtClean="0"/>
              <a:t>dumping</a:t>
            </a:r>
            <a:r>
              <a:rPr lang="el-GR" dirty="0" smtClean="0"/>
              <a:t> και είναι απαγορευμένο.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Ενιαία τιμολόγηση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 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Η επιχείρηση καθορίζει μία τιμή πώλησης για το προϊόν της (σε συνθήκες πλήρους ανταγωνισμού με μεγάλο αριθμό αγοραστών και πωλητών)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Σε αυτή την περίπτωση η τιμή είναι το μοναδικό κριτήριο αγοράς.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Τα πλεονεκτήματα είναι ότι: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α) Εξουδετερώνει τα πιθανά </a:t>
            </a:r>
            <a:r>
              <a:rPr lang="el-GR" dirty="0" smtClean="0">
                <a:solidFill>
                  <a:srgbClr val="FF0000"/>
                </a:solidFill>
              </a:rPr>
              <a:t>παράπονα </a:t>
            </a:r>
            <a:r>
              <a:rPr lang="el-GR" dirty="0" smtClean="0"/>
              <a:t>εκ μέρους των αγοραστών.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β) Ο παραγωγός δε χάνει χρόνο σε </a:t>
            </a:r>
            <a:r>
              <a:rPr lang="el-GR" dirty="0" smtClean="0">
                <a:solidFill>
                  <a:srgbClr val="FF0000"/>
                </a:solidFill>
              </a:rPr>
              <a:t>διαπραγματεύσεις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 smtClean="0"/>
              <a:t>    γ) Δημιουργεί </a:t>
            </a:r>
            <a:r>
              <a:rPr lang="el-GR" dirty="0" smtClean="0">
                <a:solidFill>
                  <a:srgbClr val="FF0000"/>
                </a:solidFill>
              </a:rPr>
              <a:t>ισχυρή εικόνα</a:t>
            </a:r>
            <a:r>
              <a:rPr lang="el-GR" dirty="0" smtClean="0"/>
              <a:t> για τον παραγωγό.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Διαφορική / διακριτική τιμολόγηση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Η επιχείρηση καθορίζει δύο ή περισσότερες τιμές πώλησης για το ίδιο προϊόν.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    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214686"/>
            <a:ext cx="4919189" cy="256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Ψυχολογική τιμολόγηση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Ο καθορισμός της τιμής πώλησης γίνεται με τρόπο </a:t>
            </a:r>
            <a:r>
              <a:rPr lang="el-GR" dirty="0" err="1" smtClean="0"/>
              <a:t>ψυχολογικώς</a:t>
            </a:r>
            <a:r>
              <a:rPr lang="el-GR" dirty="0" smtClean="0"/>
              <a:t> ελκυστικό για τους πελάτες. 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67689">
            <a:off x="5786446" y="3429000"/>
            <a:ext cx="2568575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Τιμολόγηση προβολής ή προώθησης πωλήσεων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Ο καθορισμός της τιμής γίνεται για λόγους προβολής ή προώθησης πωλήσεων. Χρησιμοποιείται, κυρίως, </a:t>
            </a:r>
            <a:r>
              <a:rPr lang="el-GR" b="1" dirty="0" smtClean="0"/>
              <a:t>σε περιόδους πτώσης των πωλήσεων.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Οι κυριότεροι τρόποι: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1) Η τιμή προϊόντος στο </a:t>
            </a:r>
            <a:r>
              <a:rPr lang="el-GR" dirty="0" smtClean="0">
                <a:solidFill>
                  <a:srgbClr val="FF0000"/>
                </a:solidFill>
              </a:rPr>
              <a:t>κόστος</a:t>
            </a:r>
            <a:r>
              <a:rPr lang="el-GR" dirty="0" smtClean="0"/>
              <a:t> ή και </a:t>
            </a:r>
            <a:r>
              <a:rPr lang="el-GR" dirty="0" smtClean="0">
                <a:solidFill>
                  <a:srgbClr val="FF0000"/>
                </a:solidFill>
              </a:rPr>
              <a:t>κάτω απ’ αυτό.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2) Η χρήση </a:t>
            </a:r>
            <a:r>
              <a:rPr lang="el-GR" dirty="0" smtClean="0">
                <a:solidFill>
                  <a:srgbClr val="FF0000"/>
                </a:solidFill>
              </a:rPr>
              <a:t>άλλων «εργαλείων»</a:t>
            </a:r>
            <a:r>
              <a:rPr lang="el-GR" dirty="0" smtClean="0"/>
              <a:t> της προώθησης πωλήσεων, κουπόνια, δωρεάν δείγματα κ.λπ.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Τιμολόγηση με έλεγχο των μεσαζόντων όσον αφορά στην τιμή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Η επιχείρηση καθορίζει σε ποια τιμή θα πουληθεί το προϊόν στον τελικό καταναλωτή.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Ο καθορισμός γίνεται: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α) με αναγραφή της τιμής πάνω στη συσκευασία ή ετικέτα του προϊόντος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β) με υπόδειξη (π.χ. προτεινόμενος πίνακας τιμών για τα παγωτά).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Πλεονεκτήματα για την επιχείρηση:</a:t>
            </a:r>
          </a:p>
          <a:p>
            <a:pPr>
              <a:buNone/>
            </a:pPr>
            <a:r>
              <a:rPr lang="el-GR" dirty="0" smtClean="0"/>
              <a:t> • Οι καταναλωτές γνωρίζουν την τιμή και τη συνηθίζουν. </a:t>
            </a:r>
          </a:p>
          <a:p>
            <a:pPr>
              <a:buNone/>
            </a:pPr>
            <a:r>
              <a:rPr lang="el-GR" dirty="0" smtClean="0"/>
              <a:t> • Αποφεύγεται η χρησιμοποίηση του προϊόντος από το λιανοπωλητή για άλλους σκοπούς (π.χ. ως «κράχτη»). </a:t>
            </a:r>
          </a:p>
          <a:p>
            <a:pPr>
              <a:buNone/>
            </a:pPr>
            <a:r>
              <a:rPr lang="el-GR" dirty="0" smtClean="0"/>
              <a:t> • Ενισχύεται η εικόνα του προϊόντος.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• Αποτρέπεται ο τιμολογιακός πόλεμος μεταξύ των μεσαζόντων.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      </a:t>
            </a:r>
            <a:r>
              <a:rPr lang="el-GR" b="1" dirty="0" smtClean="0"/>
              <a:t>Το μειονέκτημα είναι το υψηλό κόστος, λόγω της ανάγκης για συνεχή παρακολούθηση.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Τιμολόγηση ενός νέου προϊόντος κατά την εισαγωγή του στην αγορά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Κατά την είσοδο ενός νέου προϊόντος </a:t>
            </a:r>
            <a:r>
              <a:rPr lang="el-GR" i="1" u="sng" dirty="0" smtClean="0"/>
              <a:t>δύο βασικές ακραίες επιλογές</a:t>
            </a:r>
            <a:r>
              <a:rPr lang="el-GR" dirty="0" smtClean="0"/>
              <a:t> έχει να αντιμετωπίσει η επιχείρηση: </a:t>
            </a:r>
          </a:p>
          <a:p>
            <a:r>
              <a:rPr lang="el-GR" dirty="0" smtClean="0"/>
              <a:t>την τιμή «ξαφρίσματος» </a:t>
            </a:r>
          </a:p>
          <a:p>
            <a:r>
              <a:rPr lang="el-GR" dirty="0" smtClean="0"/>
              <a:t>την τιμή «διείσδυσης»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Τιμή «ξαφρίσματος»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357430"/>
            <a:ext cx="592935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Λόγοι επιλογής της πολιτικής «ξαφρίσματος»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   1) Το νέο προϊόν απευθύνεται (πρωταρχικώς) στους νεωτεριστές, που θα το αγοράσουν μόνο και μόνο επειδή είναι νέο. </a:t>
            </a:r>
          </a:p>
          <a:p>
            <a:pPr>
              <a:buNone/>
            </a:pPr>
            <a:r>
              <a:rPr lang="el-GR" dirty="0" smtClean="0"/>
              <a:t>   2) Είναι πιο εύκολο να μειώσουμε αργότερα την τιμή. </a:t>
            </a:r>
          </a:p>
          <a:p>
            <a:pPr>
              <a:buNone/>
            </a:pPr>
            <a:r>
              <a:rPr lang="el-GR" dirty="0" smtClean="0"/>
              <a:t>    3) Η υψηλή τιμή φέρνει κέρδη που τα έχουμε άμεση ανάγκη, λόγω των εξόδων που συνεπάγεται η διαδικασία ανάπτυξης του νέου προϊόντος.</a:t>
            </a:r>
          </a:p>
          <a:p>
            <a:pPr>
              <a:buNone/>
            </a:pPr>
            <a:r>
              <a:rPr lang="el-GR" dirty="0" smtClean="0"/>
              <a:t>   4) Μπορεί η παραγωγή του νέου προϊόντος να μην αυξηθεί αμέσως, γιατί ένας ή περισσότεροι από τους παραγωγικούς πόρους βρίσκεται σε στενότητα.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223</TotalTime>
  <Words>629</Words>
  <Application>Microsoft Office PowerPoint</Application>
  <PresentationFormat>Προβολή στην οθόνη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Δημοτικός</vt:lpstr>
      <vt:lpstr>7.4 ΣΤΡΑΤΗΓΙΚΕΣ ΚΑΙ ΠΟΛΙΤΙΚΕΣ ΤΙΜΟΛΟΓΗΣΗΣ</vt:lpstr>
      <vt:lpstr>Ενιαία τιμολόγηση</vt:lpstr>
      <vt:lpstr> Διαφορική / διακριτική τιμολόγηση </vt:lpstr>
      <vt:lpstr>   Ψυχολογική τιμολόγηση  </vt:lpstr>
      <vt:lpstr>Τιμολόγηση προβολής ή προώθησης πωλήσεων</vt:lpstr>
      <vt:lpstr> Τιμολόγηση με έλεγχο των μεσαζόντων όσον αφορά στην τιμή</vt:lpstr>
      <vt:lpstr>Τιμολόγηση ενός νέου προϊόντος κατά την εισαγωγή του στην αγορά</vt:lpstr>
      <vt:lpstr>Τιμή «ξαφρίσματος»</vt:lpstr>
      <vt:lpstr>Λόγοι επιλογής της πολιτικής «ξαφρίσματος»</vt:lpstr>
      <vt:lpstr>  Πολιτική της «διείσδυσης» </vt:lpstr>
      <vt:lpstr>Πολιτική της «διείσδυσης» </vt:lpstr>
      <vt:lpstr>Πολιτική της «διείσδυσης» </vt:lpstr>
      <vt:lpstr>Παραλλαγές της πολιτικής διείσδυσης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7.4 ΣΤΡΑΤΗΓΙΚΕΣ ΚΑΙ ΠΟΛΙΤΙΚΕΣ ΤΙΜΟΛΟΓΗΣΗΣ</dc:title>
  <dc:creator>Maria Stamatiou</dc:creator>
  <cp:lastModifiedBy>Maria Stamatiou</cp:lastModifiedBy>
  <cp:revision>12</cp:revision>
  <dcterms:created xsi:type="dcterms:W3CDTF">2024-02-04T21:06:13Z</dcterms:created>
  <dcterms:modified xsi:type="dcterms:W3CDTF">2024-02-15T23:53:59Z</dcterms:modified>
</cp:coreProperties>
</file>