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1E8563E-D46E-4AF7-A668-34D60925AD50}"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1E8563E-D46E-4AF7-A668-34D60925AD50}"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61E8563E-D46E-4AF7-A668-34D60925AD50}"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61E8563E-D46E-4AF7-A668-34D60925AD50}"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1E8563E-D46E-4AF7-A668-34D60925AD50}"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3788677C-0112-46F0-A6FB-EB8EC326E640}" type="datetimeFigureOut">
              <a:rPr lang="el-GR" smtClean="0"/>
              <a:pPr/>
              <a:t>4/2/2024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1E8563E-D46E-4AF7-A668-34D60925AD50}"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61E8563E-D46E-4AF7-A668-34D60925AD50}"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61E8563E-D46E-4AF7-A668-34D60925AD5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61E8563E-D46E-4AF7-A668-34D60925AD5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1E8563E-D46E-4AF7-A668-34D60925AD50}"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3788677C-0112-46F0-A6FB-EB8EC326E640}" type="datetimeFigureOut">
              <a:rPr lang="el-GR" smtClean="0"/>
              <a:pPr/>
              <a:t>4/2/2024</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61E8563E-D46E-4AF7-A668-34D60925AD50}"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3788677C-0112-46F0-A6FB-EB8EC326E640}" type="datetimeFigureOut">
              <a:rPr lang="el-GR" smtClean="0"/>
              <a:pPr/>
              <a:t>4/2/2024</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788677C-0112-46F0-A6FB-EB8EC326E640}" type="datetimeFigureOut">
              <a:rPr lang="el-GR" smtClean="0"/>
              <a:pPr/>
              <a:t>4/2/2024</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1E8563E-D46E-4AF7-A668-34D60925AD50}"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7</a:t>
            </a:r>
            <a:r>
              <a:rPr lang="el-GR" baseline="30000" dirty="0" smtClean="0"/>
              <a:t>ο</a:t>
            </a:r>
            <a:r>
              <a:rPr lang="el-GR" dirty="0" smtClean="0"/>
              <a:t> ΚΕΦΑΛΑΙΟ</a:t>
            </a:r>
            <a:endParaRPr lang="el-GR" dirty="0"/>
          </a:p>
        </p:txBody>
      </p:sp>
      <p:sp>
        <p:nvSpPr>
          <p:cNvPr id="2" name="1 - Τίτλος"/>
          <p:cNvSpPr>
            <a:spLocks noGrp="1"/>
          </p:cNvSpPr>
          <p:nvPr>
            <p:ph type="ctrTitle"/>
          </p:nvPr>
        </p:nvSpPr>
        <p:spPr/>
        <p:txBody>
          <a:bodyPr/>
          <a:lstStyle/>
          <a:p>
            <a:r>
              <a:rPr lang="el-GR" dirty="0" smtClean="0"/>
              <a:t>7.1 Η ΕΝΝΟΙΑ ΤΗΣ ΤΙΜΗΣ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7.3.2 Με βάση τη ζήτηση</a:t>
            </a:r>
            <a:endParaRPr lang="el-GR" dirty="0"/>
          </a:p>
        </p:txBody>
      </p:sp>
      <p:sp>
        <p:nvSpPr>
          <p:cNvPr id="3" name="2 - Θέση περιεχομένου"/>
          <p:cNvSpPr>
            <a:spLocks noGrp="1"/>
          </p:cNvSpPr>
          <p:nvPr>
            <p:ph sz="quarter" idx="1"/>
          </p:nvPr>
        </p:nvSpPr>
        <p:spPr/>
        <p:txBody>
          <a:bodyPr/>
          <a:lstStyle/>
          <a:p>
            <a:pPr>
              <a:buNone/>
            </a:pPr>
            <a:r>
              <a:rPr lang="el-GR" dirty="0" smtClean="0"/>
              <a:t>  Ο βασικός παράγοντας είναι η ζήτηση που έχει ή που πιστεύεται ότι θα έχει, το συγκεκριμένο προϊόν. </a:t>
            </a:r>
          </a:p>
          <a:p>
            <a:pPr>
              <a:buNone/>
            </a:pPr>
            <a:r>
              <a:rPr lang="el-GR" dirty="0" smtClean="0"/>
              <a:t>   </a:t>
            </a:r>
          </a:p>
          <a:p>
            <a:pPr>
              <a:buNone/>
            </a:pPr>
            <a:r>
              <a:rPr lang="el-GR" dirty="0" smtClean="0"/>
              <a:t>   Η ζήτηση θέτει ένα ανώτατο όριο στην επιχείρηση σε σχέση με την τιμή.</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7.3.3 Με βάση τον ανταγωνισμό</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Στην περίπτωση αυτή, κατά κύριο λόγο, λαμβάνεται υπ’ όψιν η τιμή των ανταγωνιστών. </a:t>
            </a:r>
          </a:p>
          <a:p>
            <a:r>
              <a:rPr lang="el-GR" dirty="0" smtClean="0"/>
              <a:t>Οι τιμές δηλαδή των ανταγωνιστών καθορίζουν τις τιμές πώλησης και όχι το κόστος. </a:t>
            </a:r>
          </a:p>
          <a:p>
            <a:r>
              <a:rPr lang="el-GR" dirty="0" smtClean="0"/>
              <a:t>Χρειάζεται μεγάλη προσοχή, διότι το κόστος παραγωγής είναι διαφορετικό από επιχείρηση σε επιχείρηση.</a:t>
            </a:r>
          </a:p>
          <a:p>
            <a:r>
              <a:rPr lang="el-GR" dirty="0" smtClean="0"/>
              <a:t>Όταν ο ανταγωνιστής είναι ένας, οι υπολογισμοί και η επιλογή της στάσης που θα κρατήσει η επιχείρηση είναι απλή. Στην περίπτωση πολλών ανταγωνιστών τα πράγματα περιπλέκονται.</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7.3.3 Με βάση τον ανταγωνισμό</a:t>
            </a:r>
            <a:endParaRPr lang="el-GR" dirty="0"/>
          </a:p>
        </p:txBody>
      </p:sp>
      <p:sp>
        <p:nvSpPr>
          <p:cNvPr id="3" name="2 - Θέση περιεχομένου"/>
          <p:cNvSpPr>
            <a:spLocks noGrp="1"/>
          </p:cNvSpPr>
          <p:nvPr>
            <p:ph sz="quarter" idx="1"/>
          </p:nvPr>
        </p:nvSpPr>
        <p:spPr/>
        <p:txBody>
          <a:bodyPr>
            <a:normAutofit/>
          </a:bodyPr>
          <a:lstStyle/>
          <a:p>
            <a:pPr>
              <a:buNone/>
            </a:pPr>
            <a:r>
              <a:rPr lang="el-GR" dirty="0" smtClean="0"/>
              <a:t>Υπάρχουν τρεις επιλογές τιμολόγησης: </a:t>
            </a:r>
          </a:p>
          <a:p>
            <a:pPr>
              <a:buNone/>
            </a:pPr>
            <a:endParaRPr lang="el-GR" dirty="0" smtClean="0"/>
          </a:p>
          <a:p>
            <a:pPr>
              <a:buNone/>
            </a:pPr>
            <a:r>
              <a:rPr lang="el-GR" dirty="0" smtClean="0"/>
              <a:t>α) ίδια τιμή με τον ανταγωνισμό (η τιμή δεν είναι πλέον όπλο ανταγωνισμού)</a:t>
            </a:r>
          </a:p>
          <a:p>
            <a:pPr>
              <a:buNone/>
            </a:pPr>
            <a:r>
              <a:rPr lang="el-GR" dirty="0" smtClean="0"/>
              <a:t> </a:t>
            </a:r>
          </a:p>
          <a:p>
            <a:pPr>
              <a:buNone/>
            </a:pPr>
            <a:r>
              <a:rPr lang="el-GR" dirty="0" smtClean="0"/>
              <a:t>β) ανώτερη τιμή από τον ανταγωνισμό</a:t>
            </a:r>
          </a:p>
          <a:p>
            <a:pPr>
              <a:buNone/>
            </a:pPr>
            <a:endParaRPr lang="el-GR" dirty="0" smtClean="0"/>
          </a:p>
          <a:p>
            <a:pPr>
              <a:buNone/>
            </a:pPr>
            <a:r>
              <a:rPr lang="el-GR" dirty="0" smtClean="0"/>
              <a:t> γ) κατώτερη τιμή από τον ανταγωνισμό</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7.3.3 Με βάση τον ανταγωνισμό</a:t>
            </a:r>
            <a:endParaRPr lang="el-GR" dirty="0"/>
          </a:p>
        </p:txBody>
      </p:sp>
      <p:sp>
        <p:nvSpPr>
          <p:cNvPr id="3" name="2 - Θέση περιεχομένου"/>
          <p:cNvSpPr>
            <a:spLocks noGrp="1"/>
          </p:cNvSpPr>
          <p:nvPr>
            <p:ph sz="quarter" idx="1"/>
          </p:nvPr>
        </p:nvSpPr>
        <p:spPr/>
        <p:txBody>
          <a:bodyPr/>
          <a:lstStyle/>
          <a:p>
            <a:pPr>
              <a:buNone/>
            </a:pPr>
            <a:r>
              <a:rPr lang="el-GR" dirty="0" smtClean="0"/>
              <a:t>    Παράδειγμα τιμολόγησης με βάση τον ανταγωνισμό είναι ο </a:t>
            </a:r>
            <a:r>
              <a:rPr lang="el-GR" dirty="0" smtClean="0">
                <a:solidFill>
                  <a:srgbClr val="FF0000"/>
                </a:solidFill>
              </a:rPr>
              <a:t>μειοδοτικός διαγωνισμός</a:t>
            </a:r>
            <a:r>
              <a:rPr lang="el-GR" dirty="0" smtClean="0"/>
              <a:t>. </a:t>
            </a:r>
          </a:p>
          <a:p>
            <a:pPr>
              <a:buNone/>
            </a:pPr>
            <a:r>
              <a:rPr lang="el-GR" dirty="0" smtClean="0"/>
              <a:t>    Η επιχείρηση, όταν συμμετέχει σε τέτοιους διαγωνισμούς, καθορίζει τόσο υψηλή τιμή, ώστε να εξασφαλίσει κέρδη, αλλά φροντίζει να είναι και τόσο χαμηλή, ώστε να είναι σε πλεονεκτική θέση έναντι των υπόλοιπων ανταγωνιστών της.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7.1 Η ΕΝΝΟΙΑ ΤΗΣ ΤΙΜΗΣ</a:t>
            </a:r>
            <a:endParaRPr lang="el-GR" dirty="0"/>
          </a:p>
        </p:txBody>
      </p:sp>
      <p:sp>
        <p:nvSpPr>
          <p:cNvPr id="3" name="2 - Θέση περιεχομένου"/>
          <p:cNvSpPr>
            <a:spLocks noGrp="1"/>
          </p:cNvSpPr>
          <p:nvPr>
            <p:ph sz="quarter" idx="1"/>
          </p:nvPr>
        </p:nvSpPr>
        <p:spPr/>
        <p:txBody>
          <a:bodyPr/>
          <a:lstStyle/>
          <a:p>
            <a:pPr>
              <a:buNone/>
            </a:pPr>
            <a:r>
              <a:rPr lang="el-GR" dirty="0" smtClean="0"/>
              <a:t>    Η τιμή είναι το μόνο στοιχείο από το μίγμα Μάρκετινγκ που έχει σχέση με το </a:t>
            </a:r>
            <a:r>
              <a:rPr lang="el-GR" b="1" dirty="0" smtClean="0"/>
              <a:t>κέρδος.</a:t>
            </a:r>
          </a:p>
          <a:p>
            <a:pPr>
              <a:buNone/>
            </a:pPr>
            <a:endParaRPr lang="el-GR" b="1" dirty="0"/>
          </a:p>
          <a:p>
            <a:pPr>
              <a:buNone/>
            </a:pPr>
            <a:r>
              <a:rPr lang="el-GR" b="1" dirty="0" smtClean="0"/>
              <a:t>                                      ΚΕΡΔΟΣ</a:t>
            </a:r>
            <a:endParaRPr lang="el-GR" b="1" dirty="0"/>
          </a:p>
        </p:txBody>
      </p:sp>
      <p:cxnSp>
        <p:nvCxnSpPr>
          <p:cNvPr id="7" name="6 - Ευθύγραμμο βέλος σύνδεσης"/>
          <p:cNvCxnSpPr/>
          <p:nvPr/>
        </p:nvCxnSpPr>
        <p:spPr>
          <a:xfrm rot="10800000" flipV="1">
            <a:off x="2143108" y="3929066"/>
            <a:ext cx="1571636"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ύγραμμο βέλος σύνδεσης"/>
          <p:cNvCxnSpPr/>
          <p:nvPr/>
        </p:nvCxnSpPr>
        <p:spPr>
          <a:xfrm rot="5400000">
            <a:off x="3964777" y="4464851"/>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a:off x="4714876" y="4000504"/>
            <a:ext cx="1571636"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 TextBox"/>
          <p:cNvSpPr txBox="1"/>
          <p:nvPr/>
        </p:nvSpPr>
        <p:spPr>
          <a:xfrm>
            <a:off x="1000100" y="4857760"/>
            <a:ext cx="1857388" cy="369332"/>
          </a:xfrm>
          <a:prstGeom prst="rect">
            <a:avLst/>
          </a:prstGeom>
          <a:noFill/>
        </p:spPr>
        <p:txBody>
          <a:bodyPr wrap="square" rtlCol="0">
            <a:spAutoFit/>
          </a:bodyPr>
          <a:lstStyle/>
          <a:p>
            <a:r>
              <a:rPr lang="el-GR" dirty="0" smtClean="0"/>
              <a:t>κόστος</a:t>
            </a:r>
            <a:endParaRPr lang="el-GR" dirty="0"/>
          </a:p>
        </p:txBody>
      </p:sp>
      <p:sp>
        <p:nvSpPr>
          <p:cNvPr id="13" name="12 - TextBox"/>
          <p:cNvSpPr txBox="1"/>
          <p:nvPr/>
        </p:nvSpPr>
        <p:spPr>
          <a:xfrm>
            <a:off x="4000496" y="5357826"/>
            <a:ext cx="1214446" cy="369332"/>
          </a:xfrm>
          <a:prstGeom prst="rect">
            <a:avLst/>
          </a:prstGeom>
          <a:noFill/>
        </p:spPr>
        <p:txBody>
          <a:bodyPr wrap="square" rtlCol="0">
            <a:spAutoFit/>
          </a:bodyPr>
          <a:lstStyle/>
          <a:p>
            <a:r>
              <a:rPr lang="el-GR" dirty="0" smtClean="0"/>
              <a:t>ποσότητα</a:t>
            </a:r>
            <a:endParaRPr lang="el-GR" dirty="0"/>
          </a:p>
        </p:txBody>
      </p:sp>
      <p:sp>
        <p:nvSpPr>
          <p:cNvPr id="14" name="13 - TextBox"/>
          <p:cNvSpPr txBox="1"/>
          <p:nvPr/>
        </p:nvSpPr>
        <p:spPr>
          <a:xfrm>
            <a:off x="6429388" y="4786322"/>
            <a:ext cx="1571636" cy="369332"/>
          </a:xfrm>
          <a:prstGeom prst="rect">
            <a:avLst/>
          </a:prstGeom>
          <a:noFill/>
        </p:spPr>
        <p:txBody>
          <a:bodyPr wrap="square" rtlCol="0">
            <a:spAutoFit/>
          </a:bodyPr>
          <a:lstStyle/>
          <a:p>
            <a:r>
              <a:rPr lang="el-GR" dirty="0" smtClean="0"/>
              <a:t>τιμή</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Τιμολογιακή πολιτική</a:t>
            </a:r>
            <a:endParaRPr lang="el-GR" dirty="0"/>
          </a:p>
        </p:txBody>
      </p:sp>
      <p:sp>
        <p:nvSpPr>
          <p:cNvPr id="3" name="2 - Θέση περιεχομένου"/>
          <p:cNvSpPr>
            <a:spLocks noGrp="1"/>
          </p:cNvSpPr>
          <p:nvPr>
            <p:ph sz="quarter" idx="1"/>
          </p:nvPr>
        </p:nvSpPr>
        <p:spPr/>
        <p:txBody>
          <a:bodyPr>
            <a:normAutofit/>
          </a:bodyPr>
          <a:lstStyle/>
          <a:p>
            <a:pPr>
              <a:buNone/>
            </a:pPr>
            <a:r>
              <a:rPr lang="el-GR" dirty="0" smtClean="0"/>
              <a:t>    </a:t>
            </a:r>
            <a:r>
              <a:rPr lang="el-GR" sz="2800" dirty="0" smtClean="0"/>
              <a:t>Τιμολογιακή πολιτική </a:t>
            </a:r>
            <a:r>
              <a:rPr lang="el-GR" sz="2800" b="1" dirty="0" smtClean="0"/>
              <a:t>δεν </a:t>
            </a:r>
            <a:r>
              <a:rPr lang="el-GR" sz="2800" dirty="0" smtClean="0"/>
              <a:t>είναι απλά ο καθορισμός μιας τιμής πώλησης για το προϊόν.</a:t>
            </a:r>
          </a:p>
          <a:p>
            <a:pPr>
              <a:buNone/>
            </a:pPr>
            <a:r>
              <a:rPr lang="el-GR" dirty="0"/>
              <a:t> </a:t>
            </a:r>
            <a:r>
              <a:rPr lang="el-GR" dirty="0" smtClean="0"/>
              <a:t>   Περιλαμβάνει:</a:t>
            </a:r>
          </a:p>
          <a:p>
            <a:pPr>
              <a:buFont typeface="Wingdings" pitchFamily="2" charset="2"/>
              <a:buChar char="v"/>
            </a:pPr>
            <a:r>
              <a:rPr lang="el-GR" sz="2000" dirty="0"/>
              <a:t> </a:t>
            </a:r>
            <a:r>
              <a:rPr lang="el-GR" sz="2000" dirty="0" smtClean="0"/>
              <a:t>     την πολιτική ως προς τις εκπτώσεις που θα γίνουν</a:t>
            </a:r>
          </a:p>
          <a:p>
            <a:pPr>
              <a:buFont typeface="Wingdings" pitchFamily="2" charset="2"/>
              <a:buChar char="v"/>
            </a:pPr>
            <a:r>
              <a:rPr lang="el-GR" sz="2200" dirty="0"/>
              <a:t> </a:t>
            </a:r>
            <a:r>
              <a:rPr lang="el-GR" sz="2200" dirty="0" smtClean="0"/>
              <a:t>     </a:t>
            </a:r>
            <a:r>
              <a:rPr lang="el-GR" sz="2000" dirty="0" smtClean="0"/>
              <a:t>τον καθορισμό των τιμών στους χονδρεμπόρους</a:t>
            </a:r>
          </a:p>
          <a:p>
            <a:pPr>
              <a:buFont typeface="Wingdings" pitchFamily="2" charset="2"/>
              <a:buChar char="v"/>
            </a:pPr>
            <a:r>
              <a:rPr lang="el-GR" sz="2000" dirty="0" smtClean="0"/>
              <a:t>      τον καθορισμό των τιμών στους λιανέμπορους </a:t>
            </a:r>
          </a:p>
          <a:p>
            <a:pPr>
              <a:buNone/>
            </a:pPr>
            <a:r>
              <a:rPr lang="el-GR" dirty="0"/>
              <a:t> </a:t>
            </a:r>
            <a:r>
              <a:rPr lang="el-GR" dirty="0" smtClean="0"/>
              <a:t>  </a:t>
            </a:r>
            <a:r>
              <a:rPr lang="el-GR" sz="2400" dirty="0"/>
              <a:t> </a:t>
            </a:r>
            <a:r>
              <a:rPr lang="el-GR" sz="2400" dirty="0" smtClean="0"/>
              <a:t>Η </a:t>
            </a:r>
            <a:r>
              <a:rPr lang="el-GR" sz="2400" dirty="0" smtClean="0">
                <a:solidFill>
                  <a:srgbClr val="FF0000"/>
                </a:solidFill>
              </a:rPr>
              <a:t>επιλογή της πολιτικής </a:t>
            </a:r>
            <a:r>
              <a:rPr lang="el-GR" sz="2400" dirty="0" smtClean="0"/>
              <a:t>είναι αποτέλεσμα των </a:t>
            </a:r>
            <a:r>
              <a:rPr lang="el-GR" sz="2400" dirty="0" smtClean="0">
                <a:solidFill>
                  <a:srgbClr val="FF0000"/>
                </a:solidFill>
              </a:rPr>
              <a:t>επιδιώξεων </a:t>
            </a:r>
            <a:r>
              <a:rPr lang="el-GR" sz="2400" dirty="0" smtClean="0"/>
              <a:t>της επιχείρησης.</a:t>
            </a:r>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Ορισμός τιμής</a:t>
            </a:r>
            <a:endParaRPr lang="el-GR" dirty="0"/>
          </a:p>
        </p:txBody>
      </p:sp>
      <p:sp>
        <p:nvSpPr>
          <p:cNvPr id="3" name="2 - Θέση περιεχομένου"/>
          <p:cNvSpPr>
            <a:spLocks noGrp="1"/>
          </p:cNvSpPr>
          <p:nvPr>
            <p:ph sz="quarter" idx="1"/>
          </p:nvPr>
        </p:nvSpPr>
        <p:spPr/>
        <p:txBody>
          <a:bodyPr/>
          <a:lstStyle/>
          <a:p>
            <a:pPr>
              <a:buNone/>
            </a:pPr>
            <a:r>
              <a:rPr lang="el-GR" dirty="0" smtClean="0"/>
              <a:t>    </a:t>
            </a:r>
          </a:p>
          <a:p>
            <a:pPr>
              <a:buNone/>
            </a:pPr>
            <a:r>
              <a:rPr lang="el-GR" sz="2800" smtClean="0"/>
              <a:t>   Η </a:t>
            </a:r>
            <a:r>
              <a:rPr lang="el-GR" sz="2800" dirty="0" smtClean="0"/>
              <a:t>τιμή είναι το </a:t>
            </a:r>
            <a:r>
              <a:rPr lang="el-GR" sz="2800" dirty="0" smtClean="0">
                <a:solidFill>
                  <a:srgbClr val="FF0000"/>
                </a:solidFill>
              </a:rPr>
              <a:t>ποσό</a:t>
            </a:r>
            <a:r>
              <a:rPr lang="el-GR" sz="2800" dirty="0" smtClean="0"/>
              <a:t> των χρημάτων που καταβάλλει ο αγοραστής στον πωλητή για να αποκτήσει ένα αγαθό.</a:t>
            </a:r>
          </a:p>
          <a:p>
            <a:pPr>
              <a:buNone/>
            </a:pPr>
            <a:r>
              <a:rPr lang="el-GR" sz="2800" dirty="0"/>
              <a:t> </a:t>
            </a:r>
            <a:r>
              <a:rPr lang="el-GR" sz="2800" dirty="0" smtClean="0"/>
              <a:t>   Είναι, δηλαδή, η </a:t>
            </a:r>
            <a:r>
              <a:rPr lang="el-GR" sz="2800" dirty="0" smtClean="0">
                <a:solidFill>
                  <a:srgbClr val="FF0000"/>
                </a:solidFill>
              </a:rPr>
              <a:t>αξία</a:t>
            </a:r>
            <a:r>
              <a:rPr lang="el-GR" sz="2800" dirty="0" smtClean="0"/>
              <a:t> ενός αγαθού τη στιγμή της </a:t>
            </a:r>
            <a:r>
              <a:rPr lang="el-GR" sz="2800" dirty="0" smtClean="0">
                <a:solidFill>
                  <a:srgbClr val="FF0000"/>
                </a:solidFill>
              </a:rPr>
              <a:t>ανταλλαγής</a:t>
            </a:r>
            <a:r>
              <a:rPr lang="el-GR" sz="2800" dirty="0" smtClean="0"/>
              <a:t> του στην αγορά εκφρασμένη σε </a:t>
            </a:r>
            <a:r>
              <a:rPr lang="el-GR" sz="2800" dirty="0" smtClean="0">
                <a:solidFill>
                  <a:srgbClr val="FF0000"/>
                </a:solidFill>
              </a:rPr>
              <a:t>νομισματικές μονάδες</a:t>
            </a:r>
            <a:r>
              <a:rPr lang="el-GR" sz="2800" dirty="0" smtClean="0"/>
              <a:t>.</a:t>
            </a:r>
            <a:endParaRPr lang="el-G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7.2 ΚΑΘΟΡΙΣΜΟΣ ΤΙΜΗΣ ΠΩΛΗΣΗΣ</a:t>
            </a:r>
            <a:endParaRPr lang="el-GR" dirty="0"/>
          </a:p>
        </p:txBody>
      </p:sp>
      <p:sp>
        <p:nvSpPr>
          <p:cNvPr id="3" name="2 - Θέση περιεχομένου"/>
          <p:cNvSpPr>
            <a:spLocks noGrp="1"/>
          </p:cNvSpPr>
          <p:nvPr>
            <p:ph sz="quarter" idx="1"/>
          </p:nvPr>
        </p:nvSpPr>
        <p:spPr/>
        <p:txBody>
          <a:bodyPr/>
          <a:lstStyle/>
          <a:p>
            <a:pPr>
              <a:buNone/>
            </a:pPr>
            <a:r>
              <a:rPr lang="el-GR" dirty="0" smtClean="0"/>
              <a:t>   Η τιμολόγηση ενός προϊόντος είναι μια δύσκολη απόφαση, ιδιαίτερα όταν πρόκειται για ένα </a:t>
            </a:r>
            <a:r>
              <a:rPr lang="el-GR" dirty="0" smtClean="0">
                <a:solidFill>
                  <a:srgbClr val="FF0000"/>
                </a:solidFill>
              </a:rPr>
              <a:t>νέο </a:t>
            </a:r>
            <a:r>
              <a:rPr lang="el-GR" dirty="0" smtClean="0"/>
              <a:t>προϊόν ή όταν η επιχείρηση </a:t>
            </a:r>
            <a:r>
              <a:rPr lang="el-GR" dirty="0" smtClean="0">
                <a:solidFill>
                  <a:srgbClr val="FF0000"/>
                </a:solidFill>
              </a:rPr>
              <a:t>τροποποιεί</a:t>
            </a:r>
            <a:r>
              <a:rPr lang="el-GR" dirty="0" smtClean="0"/>
              <a:t> το προϊόν της ή αλλάζει η </a:t>
            </a:r>
            <a:r>
              <a:rPr lang="el-GR" dirty="0" smtClean="0">
                <a:solidFill>
                  <a:srgbClr val="FF0000"/>
                </a:solidFill>
              </a:rPr>
              <a:t>τιμή των ανταγωνιστικών </a:t>
            </a:r>
            <a:r>
              <a:rPr lang="el-GR" dirty="0" smtClean="0"/>
              <a:t>προϊόντων.</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sz="3100" dirty="0" smtClean="0"/>
              <a:t>Παράγοντες που επηρεάζουν την επιχείρηση ως προς τον καθορισμό της τιμής πώλησης</a:t>
            </a:r>
            <a:r>
              <a:rPr lang="el-GR" dirty="0" smtClean="0"/>
              <a:t>. 		</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buNone/>
            </a:pPr>
            <a:r>
              <a:rPr lang="el-GR" dirty="0" smtClean="0"/>
              <a:t>    Παράγοντες που συνδέονται με το </a:t>
            </a:r>
            <a:r>
              <a:rPr lang="el-GR" i="1" u="sng" dirty="0" smtClean="0"/>
              <a:t>εξωτερικό περιβάλλον </a:t>
            </a:r>
            <a:r>
              <a:rPr lang="el-GR" dirty="0" smtClean="0"/>
              <a:t>της επιχείρησης:</a:t>
            </a:r>
          </a:p>
          <a:p>
            <a:r>
              <a:rPr lang="el-GR" dirty="0" smtClean="0"/>
              <a:t>    οικονομικό</a:t>
            </a:r>
          </a:p>
          <a:p>
            <a:r>
              <a:rPr lang="el-GR" dirty="0" smtClean="0"/>
              <a:t>    νομικό </a:t>
            </a:r>
          </a:p>
          <a:p>
            <a:r>
              <a:rPr lang="el-GR" dirty="0" smtClean="0"/>
              <a:t>    ανταγωνιστικό </a:t>
            </a:r>
          </a:p>
          <a:p>
            <a:pPr>
              <a:buNone/>
            </a:pPr>
            <a:endParaRPr lang="el-GR" dirty="0" smtClean="0"/>
          </a:p>
          <a:p>
            <a:pPr>
              <a:buNone/>
            </a:pPr>
            <a:r>
              <a:rPr lang="el-GR" dirty="0" smtClean="0"/>
              <a:t>    </a:t>
            </a:r>
          </a:p>
          <a:p>
            <a:pPr>
              <a:buNone/>
            </a:pPr>
            <a:r>
              <a:rPr lang="el-GR" dirty="0" smtClean="0"/>
              <a:t>   Εκτός από αυτούς τους παράγοντες όμως, το ίδιο το </a:t>
            </a:r>
            <a:r>
              <a:rPr lang="el-GR" dirty="0" smtClean="0">
                <a:solidFill>
                  <a:srgbClr val="FF0000"/>
                </a:solidFill>
              </a:rPr>
              <a:t>προϊόν</a:t>
            </a:r>
            <a:r>
              <a:rPr lang="el-GR" dirty="0" smtClean="0"/>
              <a:t>, το </a:t>
            </a:r>
            <a:r>
              <a:rPr lang="el-GR" dirty="0" smtClean="0">
                <a:solidFill>
                  <a:srgbClr val="FF0000"/>
                </a:solidFill>
              </a:rPr>
              <a:t>κόστος</a:t>
            </a:r>
            <a:r>
              <a:rPr lang="el-GR" dirty="0" smtClean="0"/>
              <a:t> του, τα </a:t>
            </a:r>
            <a:r>
              <a:rPr lang="el-GR" dirty="0" smtClean="0">
                <a:solidFill>
                  <a:srgbClr val="FF0000"/>
                </a:solidFill>
              </a:rPr>
              <a:t>υπόλοιπα στοιχεία του μίγματος</a:t>
            </a:r>
            <a:r>
              <a:rPr lang="el-GR" dirty="0" smtClean="0"/>
              <a:t>, καθώς και οι </a:t>
            </a:r>
            <a:r>
              <a:rPr lang="el-GR" dirty="0" smtClean="0">
                <a:solidFill>
                  <a:srgbClr val="FF0000"/>
                </a:solidFill>
              </a:rPr>
              <a:t>ιδιαίτεροι στόχοι</a:t>
            </a:r>
            <a:r>
              <a:rPr lang="el-GR" dirty="0" smtClean="0"/>
              <a:t> της επιχείρησης την οδηγούν στον καθορισμό των τιμών.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ΣΤΟΧΟΙ ΕΠΙΧΕΙΡΗΣΗΣ</a:t>
            </a:r>
            <a:endParaRPr lang="el-GR" dirty="0"/>
          </a:p>
        </p:txBody>
      </p:sp>
      <p:sp>
        <p:nvSpPr>
          <p:cNvPr id="3" name="2 - Θέση περιεχομένου"/>
          <p:cNvSpPr>
            <a:spLocks noGrp="1"/>
          </p:cNvSpPr>
          <p:nvPr>
            <p:ph sz="quarter" idx="1"/>
          </p:nvPr>
        </p:nvSpPr>
        <p:spPr/>
        <p:txBody>
          <a:bodyPr/>
          <a:lstStyle/>
          <a:p>
            <a:r>
              <a:rPr lang="el-GR" dirty="0" smtClean="0"/>
              <a:t>Επιδίωξη μέγιστου κέρδους ή ανεκτού κέρδους ή, απλά, επιβίωσης του προϊόντος.</a:t>
            </a:r>
            <a:endParaRPr lang="el-GR" smtClean="0"/>
          </a:p>
          <a:p>
            <a:pPr>
              <a:buNone/>
            </a:pPr>
            <a:endParaRPr lang="el-GR" dirty="0" smtClean="0"/>
          </a:p>
          <a:p>
            <a:r>
              <a:rPr lang="el-GR" dirty="0" smtClean="0"/>
              <a:t>Μέγιστη ανάπτυξη των πωλήσεων ή διατήρηση του μεριδίου της αγοράς ή δημιουργία μιας εικόνας μοναδικότητας του προϊόντος. </a:t>
            </a:r>
          </a:p>
        </p:txBody>
      </p:sp>
      <p:pic>
        <p:nvPicPr>
          <p:cNvPr id="1026" name="Picture 2"/>
          <p:cNvPicPr>
            <a:picLocks noChangeAspect="1" noChangeArrowheads="1"/>
          </p:cNvPicPr>
          <p:nvPr/>
        </p:nvPicPr>
        <p:blipFill>
          <a:blip r:embed="rId2" cstate="print"/>
          <a:srcRect/>
          <a:stretch>
            <a:fillRect/>
          </a:stretch>
        </p:blipFill>
        <p:spPr bwMode="auto">
          <a:xfrm>
            <a:off x="5857884" y="4183468"/>
            <a:ext cx="3009884" cy="2122076"/>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7.3 ΚΑΘΟΡΙΣΜΟΣ ΤΙΜΩΝ ΒΑΣΕΙ ΤΟΥ ΚΟΣΤΟΥΣ ΚΑΙ ΤΗΣ ΖΗΤΗΣΗΣ</a:t>
            </a:r>
            <a:endParaRPr lang="el-GR" sz="2800" dirty="0"/>
          </a:p>
        </p:txBody>
      </p:sp>
      <p:sp>
        <p:nvSpPr>
          <p:cNvPr id="3" name="2 - Θέση περιεχομένου"/>
          <p:cNvSpPr>
            <a:spLocks noGrp="1"/>
          </p:cNvSpPr>
          <p:nvPr>
            <p:ph sz="quarter" idx="1"/>
          </p:nvPr>
        </p:nvSpPr>
        <p:spPr/>
        <p:txBody>
          <a:bodyPr/>
          <a:lstStyle/>
          <a:p>
            <a:pPr>
              <a:buNone/>
            </a:pPr>
            <a:r>
              <a:rPr lang="el-GR" dirty="0" smtClean="0"/>
              <a:t>   7.3.1 Με βάση το κόστος</a:t>
            </a:r>
          </a:p>
          <a:p>
            <a:pPr>
              <a:buNone/>
            </a:pPr>
            <a:endParaRPr lang="el-GR" dirty="0" smtClean="0"/>
          </a:p>
          <a:p>
            <a:pPr>
              <a:buNone/>
            </a:pPr>
            <a:r>
              <a:rPr lang="el-GR" dirty="0" smtClean="0"/>
              <a:t>   </a:t>
            </a:r>
            <a:r>
              <a:rPr lang="el-GR" sz="2000" dirty="0" smtClean="0"/>
              <a:t>Η τιμή του προϊόντος </a:t>
            </a:r>
            <a:r>
              <a:rPr lang="el-GR" sz="2000" u="sng" dirty="0" smtClean="0">
                <a:solidFill>
                  <a:srgbClr val="FF0000"/>
                </a:solidFill>
              </a:rPr>
              <a:t>δεν</a:t>
            </a:r>
            <a:r>
              <a:rPr lang="el-GR" sz="2000" dirty="0" smtClean="0"/>
              <a:t> μπορεί να είναι πιο </a:t>
            </a:r>
            <a:r>
              <a:rPr lang="el-GR" sz="2000" u="sng" dirty="0" smtClean="0">
                <a:solidFill>
                  <a:srgbClr val="FF0000"/>
                </a:solidFill>
              </a:rPr>
              <a:t>χαμηλή</a:t>
            </a:r>
            <a:r>
              <a:rPr lang="el-GR" sz="2000" dirty="0" smtClean="0"/>
              <a:t> από το κόστος του.</a:t>
            </a:r>
          </a:p>
          <a:p>
            <a:pPr>
              <a:buNone/>
            </a:pPr>
            <a:r>
              <a:rPr lang="el-GR" sz="2000" dirty="0" smtClean="0"/>
              <a:t>   </a:t>
            </a:r>
          </a:p>
          <a:p>
            <a:pPr>
              <a:buNone/>
            </a:pPr>
            <a:r>
              <a:rPr lang="el-GR" sz="2000" dirty="0" smtClean="0"/>
              <a:t>    Όταν λέμε </a:t>
            </a:r>
            <a:r>
              <a:rPr lang="el-GR" sz="2000" dirty="0" smtClean="0">
                <a:solidFill>
                  <a:srgbClr val="FF0000"/>
                </a:solidFill>
              </a:rPr>
              <a:t>κόστος</a:t>
            </a:r>
            <a:r>
              <a:rPr lang="el-GR" sz="2000" dirty="0" smtClean="0"/>
              <a:t>, εννοούμε </a:t>
            </a:r>
            <a:r>
              <a:rPr lang="el-GR" sz="2000" dirty="0" smtClean="0">
                <a:solidFill>
                  <a:srgbClr val="FF0000"/>
                </a:solidFill>
              </a:rPr>
              <a:t>οτιδήποτε πληρώνει</a:t>
            </a:r>
            <a:r>
              <a:rPr lang="el-GR" sz="2000" dirty="0" smtClean="0"/>
              <a:t> η επιχείρηση από τη στιγμή της παραγωγής του προϊόντος μέχρι να φτάσει στον τελικό καταναλωτή (πρώτες ύλες, ενοίκια, έξοδα διανομής, έξοδα διαφήμισης κ.λπ.).</a:t>
            </a: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7.3.1 Με βάση το κόστος</a:t>
            </a:r>
            <a:br>
              <a:rPr lang="el-GR" dirty="0" smtClean="0"/>
            </a:br>
            <a:endParaRPr lang="el-GR" dirty="0"/>
          </a:p>
        </p:txBody>
      </p:sp>
      <p:sp>
        <p:nvSpPr>
          <p:cNvPr id="3" name="2 - Θέση περιεχομένου"/>
          <p:cNvSpPr>
            <a:spLocks noGrp="1"/>
          </p:cNvSpPr>
          <p:nvPr>
            <p:ph sz="quarter" idx="1"/>
          </p:nvPr>
        </p:nvSpPr>
        <p:spPr>
          <a:xfrm>
            <a:off x="301752" y="1527048"/>
            <a:ext cx="8503920" cy="4045092"/>
          </a:xfrm>
        </p:spPr>
        <p:txBody>
          <a:bodyPr>
            <a:normAutofit/>
          </a:bodyPr>
          <a:lstStyle/>
          <a:p>
            <a:pPr>
              <a:buNone/>
            </a:pPr>
            <a:r>
              <a:rPr lang="el-GR" dirty="0" smtClean="0"/>
              <a:t>   Ένας </a:t>
            </a:r>
            <a:r>
              <a:rPr lang="el-GR" dirty="0" smtClean="0"/>
              <a:t>συνηθισμένος απλός </a:t>
            </a:r>
            <a:r>
              <a:rPr lang="el-GR" b="1" u="sng" dirty="0" smtClean="0"/>
              <a:t>τρόπος τιμολόγησης </a:t>
            </a:r>
            <a:r>
              <a:rPr lang="el-GR" dirty="0" smtClean="0"/>
              <a:t>είναι αυτός της </a:t>
            </a:r>
            <a:r>
              <a:rPr lang="el-GR" dirty="0" smtClean="0">
                <a:solidFill>
                  <a:srgbClr val="FF0000"/>
                </a:solidFill>
              </a:rPr>
              <a:t>πρόσθεσης ενός ποσοστού κέρδους στο κόστος.</a:t>
            </a:r>
            <a:r>
              <a:rPr lang="el-GR" dirty="0" smtClean="0"/>
              <a:t> Το άθροισμα είναι η τιμή πώλησης του προϊόντος π.χ.</a:t>
            </a:r>
          </a:p>
          <a:p>
            <a:pPr>
              <a:buNone/>
            </a:pPr>
            <a:endParaRPr lang="el-GR" dirty="0" smtClean="0"/>
          </a:p>
          <a:p>
            <a:pPr>
              <a:buNone/>
            </a:pPr>
            <a:r>
              <a:rPr lang="el-GR" dirty="0" smtClean="0"/>
              <a:t>Κόστος:                                        500 €</a:t>
            </a:r>
          </a:p>
          <a:p>
            <a:pPr>
              <a:buNone/>
            </a:pPr>
            <a:r>
              <a:rPr lang="el-GR" dirty="0" smtClean="0"/>
              <a:t>Ποσοστό Κέρδους: 500*10%=50   €</a:t>
            </a:r>
          </a:p>
          <a:p>
            <a:pPr>
              <a:buNone/>
            </a:pPr>
            <a:r>
              <a:rPr lang="el-GR" dirty="0" smtClean="0"/>
              <a:t>Τιμή πώλησης:                            550 €</a:t>
            </a:r>
          </a:p>
          <a:p>
            <a:pPr>
              <a:buNone/>
            </a:pP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168</TotalTime>
  <Words>591</Words>
  <Application>Microsoft Office PowerPoint</Application>
  <PresentationFormat>Προβολή στην οθόνη (4:3)</PresentationFormat>
  <Paragraphs>66</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Δημοτικός</vt:lpstr>
      <vt:lpstr>7.1 Η ΕΝΝΟΙΑ ΤΗΣ ΤΙΜΗΣ</vt:lpstr>
      <vt:lpstr>7.1 Η ΕΝΝΟΙΑ ΤΗΣ ΤΙΜΗΣ</vt:lpstr>
      <vt:lpstr>Τιμολογιακή πολιτική</vt:lpstr>
      <vt:lpstr>Ορισμός τιμής</vt:lpstr>
      <vt:lpstr>7.2 ΚΑΘΟΡΙΣΜΟΣ ΤΙΜΗΣ ΠΩΛΗΣΗΣ</vt:lpstr>
      <vt:lpstr> Παράγοντες που επηρεάζουν την επιχείρηση ως προς τον καθορισμό της τιμής πώλησης.   </vt:lpstr>
      <vt:lpstr>ΣΤΟΧΟΙ ΕΠΙΧΕΙΡΗΣΗΣ</vt:lpstr>
      <vt:lpstr>7.3 ΚΑΘΟΡΙΣΜΟΣ ΤΙΜΩΝ ΒΑΣΕΙ ΤΟΥ ΚΟΣΤΟΥΣ ΚΑΙ ΤΗΣ ΖΗΤΗΣΗΣ</vt:lpstr>
      <vt:lpstr>    7.3.1 Με βάση το κόστος </vt:lpstr>
      <vt:lpstr>7.3.2 Με βάση τη ζήτηση</vt:lpstr>
      <vt:lpstr>7.3.3 Με βάση τον ανταγωνισμό</vt:lpstr>
      <vt:lpstr>7.3.3 Με βάση τον ανταγωνισμό</vt:lpstr>
      <vt:lpstr>7.3.3 Με βάση τον ανταγωνισμό</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7.1 Η ΕΝΝΟΙΑ ΤΗΣ ΤΙΜΗΣ</dc:title>
  <dc:creator>Maria Stamatiou</dc:creator>
  <cp:lastModifiedBy>Maria Stamatiou</cp:lastModifiedBy>
  <cp:revision>19</cp:revision>
  <dcterms:created xsi:type="dcterms:W3CDTF">2024-01-28T13:11:14Z</dcterms:created>
  <dcterms:modified xsi:type="dcterms:W3CDTF">2024-02-04T21:01:20Z</dcterms:modified>
</cp:coreProperties>
</file>