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65" r:id="rId13"/>
    <p:sldId id="266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8" autoAdjust="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F8EC-B5AD-40ED-BB24-9AD095750D1E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5B6544-B3E9-444B-A1AD-97479DC771D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F8EC-B5AD-40ED-BB24-9AD095750D1E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6544-B3E9-444B-A1AD-97479DC771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5B6544-B3E9-444B-A1AD-97479DC771D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F8EC-B5AD-40ED-BB24-9AD095750D1E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F8EC-B5AD-40ED-BB24-9AD095750D1E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5B6544-B3E9-444B-A1AD-97479DC771D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F8EC-B5AD-40ED-BB24-9AD095750D1E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5B6544-B3E9-444B-A1AD-97479DC771D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A4F8EC-B5AD-40ED-BB24-9AD095750D1E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6544-B3E9-444B-A1AD-97479DC771D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F8EC-B5AD-40ED-BB24-9AD095750D1E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5B6544-B3E9-444B-A1AD-97479DC771D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F8EC-B5AD-40ED-BB24-9AD095750D1E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5B6544-B3E9-444B-A1AD-97479DC771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F8EC-B5AD-40ED-BB24-9AD095750D1E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5B6544-B3E9-444B-A1AD-97479DC771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5B6544-B3E9-444B-A1AD-97479DC771D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F8EC-B5AD-40ED-BB24-9AD095750D1E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5B6544-B3E9-444B-A1AD-97479DC771D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EA4F8EC-B5AD-40ED-BB24-9AD095750D1E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EA4F8EC-B5AD-40ED-BB24-9AD095750D1E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5B6544-B3E9-444B-A1AD-97479DC771D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6.5 ΤΟ ΟΝΟΜΑ ΤΟΥ ΠΡΟΪΟΝΤΟΣ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68731" y="3195901"/>
            <a:ext cx="2370026" cy="123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Πρωτότυπες συσκευασίες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429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b="1" dirty="0" smtClean="0"/>
              <a:t>Μπισκοτάκια «ζεστά – ζεστά» του φούρνου!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3" y="2380824"/>
            <a:ext cx="6613543" cy="412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274786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Εσύ έχεις γκαρνταρόμπα… τσαγιών;</a:t>
            </a:r>
            <a:br>
              <a:rPr lang="el-GR" b="1" dirty="0" smtClean="0"/>
            </a:b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71612"/>
            <a:ext cx="4763999" cy="361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6.7 ΕΤΙΚΕΤΑ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451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  Η ετικέτα χρησιμοποιείται, συνήθως, για να δώσει περισσότερες </a:t>
            </a:r>
            <a:r>
              <a:rPr lang="el-GR" b="1" dirty="0" smtClean="0"/>
              <a:t>πληροφορίες </a:t>
            </a:r>
            <a:r>
              <a:rPr lang="el-GR" dirty="0" smtClean="0"/>
              <a:t>για το προϊόν. Στην ετικέτα μπαίνει: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το σήμα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αναφέρεται η ποιότητά του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</a:t>
            </a:r>
            <a:r>
              <a:rPr lang="el-GR" dirty="0" smtClean="0"/>
              <a:t>το βάρος του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ο τόπος προέλευσης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η διάρκειά του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τα συστατικά του 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357562"/>
            <a:ext cx="1781368" cy="215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Με ποιο  τρόπο η ετικέτα μετατρέπεται σε μέσο προώθησης για ένα προϊόν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</a:t>
            </a:r>
            <a:r>
              <a:rPr lang="el-GR" sz="2400" dirty="0" smtClean="0"/>
              <a:t>Σε πολλές περιπτώσεις η ετικέτα είναι το </a:t>
            </a:r>
            <a:r>
              <a:rPr lang="el-GR" sz="2400" dirty="0" smtClean="0">
                <a:solidFill>
                  <a:srgbClr val="FF0000"/>
                </a:solidFill>
              </a:rPr>
              <a:t>επιπλέον μήνυμα </a:t>
            </a:r>
            <a:r>
              <a:rPr lang="el-GR" sz="2400" dirty="0" smtClean="0"/>
              <a:t>το οποίο θέλει να δώσει ο κατασκευαστής για το προϊόν του στους πελάτες του και δεν μπορεί να το μεταδώσει διαφορετικά. 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Για παράδειγμα, στα αγροτικά προϊόντα με αυτοκόλλητη ετικέτα πάνω στα ίδια ενημερώνεται ο καταναλωτής για τον τόπο προέλευσής τους. Η ετικέτα, λοιπόν, μπορεί να γίνει ένα μέσο προώθησης.</a:t>
            </a:r>
            <a:endParaRPr lang="el-G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6.5 ΤΟ ΟΝΟΜΑ ΤΟΥ ΠΡΟΪΟΝΤΟΣ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   </a:t>
            </a:r>
            <a:r>
              <a:rPr lang="el-GR" sz="2400" dirty="0" smtClean="0"/>
              <a:t>Οι επιχειρηματίες θέλουν οι καταναλωτές να μπορούν να </a:t>
            </a:r>
            <a:r>
              <a:rPr lang="el-GR" sz="2400" dirty="0" smtClean="0">
                <a:solidFill>
                  <a:srgbClr val="FF0000"/>
                </a:solidFill>
              </a:rPr>
              <a:t>αναγνωρίζουν</a:t>
            </a:r>
            <a:r>
              <a:rPr lang="el-GR" sz="2400" dirty="0" smtClean="0"/>
              <a:t> το δικό τους προϊόν από αυτό του ανταγωνιστή και να μένουν </a:t>
            </a:r>
            <a:r>
              <a:rPr lang="el-GR" sz="2400" dirty="0" smtClean="0">
                <a:solidFill>
                  <a:srgbClr val="FF0000"/>
                </a:solidFill>
              </a:rPr>
              <a:t>πιστοί</a:t>
            </a:r>
            <a:r>
              <a:rPr lang="el-GR" sz="2400" dirty="0" smtClean="0"/>
              <a:t> σε αυτό. </a:t>
            </a:r>
          </a:p>
          <a:p>
            <a:pPr>
              <a:buNone/>
            </a:pPr>
            <a:r>
              <a:rPr lang="el-GR" sz="2400" dirty="0"/>
              <a:t> </a:t>
            </a:r>
            <a:r>
              <a:rPr lang="el-GR" sz="2400" dirty="0" smtClean="0"/>
              <a:t>    Γι’ αυτό, ένα από τα στοιχεία που προσθέτουν στο προϊόν και το κάνουν να ξεχωρίζει από τα άλλα και να διακρίνεται είναι το </a:t>
            </a:r>
            <a:r>
              <a:rPr lang="el-GR" sz="2400" dirty="0" smtClean="0">
                <a:solidFill>
                  <a:srgbClr val="FF0000"/>
                </a:solidFill>
              </a:rPr>
              <a:t>εμπορικό του όνομα</a:t>
            </a:r>
            <a:r>
              <a:rPr lang="el-GR" sz="2400" dirty="0" smtClean="0"/>
              <a:t>. </a:t>
            </a:r>
          </a:p>
          <a:p>
            <a:pPr>
              <a:buNone/>
            </a:pPr>
            <a:r>
              <a:rPr lang="el-GR" sz="2400" dirty="0"/>
              <a:t> </a:t>
            </a:r>
            <a:r>
              <a:rPr lang="el-GR" sz="2400" dirty="0" smtClean="0"/>
              <a:t>   Το εμπορικό όνομα αναφέρεται σε </a:t>
            </a:r>
            <a:r>
              <a:rPr lang="el-GR" sz="2400" dirty="0" smtClean="0">
                <a:solidFill>
                  <a:srgbClr val="FF0000"/>
                </a:solidFill>
              </a:rPr>
              <a:t>λέξεις</a:t>
            </a:r>
            <a:r>
              <a:rPr lang="el-GR" sz="2400" dirty="0" smtClean="0"/>
              <a:t>, </a:t>
            </a:r>
            <a:r>
              <a:rPr lang="el-GR" sz="2400" dirty="0" smtClean="0">
                <a:solidFill>
                  <a:srgbClr val="FF0000"/>
                </a:solidFill>
              </a:rPr>
              <a:t>γράμματα</a:t>
            </a:r>
            <a:r>
              <a:rPr lang="el-GR" sz="2400" dirty="0" smtClean="0"/>
              <a:t>, </a:t>
            </a:r>
            <a:r>
              <a:rPr lang="el-GR" sz="2400" dirty="0" smtClean="0">
                <a:solidFill>
                  <a:srgbClr val="FF0000"/>
                </a:solidFill>
              </a:rPr>
              <a:t>σύμβολα</a:t>
            </a:r>
            <a:r>
              <a:rPr lang="el-GR" sz="2400" dirty="0" smtClean="0"/>
              <a:t> ή ένα </a:t>
            </a:r>
            <a:r>
              <a:rPr lang="el-GR" sz="2400" dirty="0" smtClean="0">
                <a:solidFill>
                  <a:srgbClr val="FF0000"/>
                </a:solidFill>
              </a:rPr>
              <a:t>συνδυασμό αυτών</a:t>
            </a:r>
            <a:r>
              <a:rPr lang="el-GR" sz="2400" dirty="0" smtClean="0"/>
              <a:t>. </a:t>
            </a:r>
          </a:p>
          <a:p>
            <a:pPr>
              <a:buNone/>
            </a:pPr>
            <a:r>
              <a:rPr lang="el-GR" sz="2400" dirty="0"/>
              <a:t> </a:t>
            </a:r>
            <a:r>
              <a:rPr lang="el-GR" sz="2400" dirty="0" smtClean="0"/>
              <a:t>   Το εμπορικό όνομα λέγεται και «μάρκα» ή «σήμα κατατεθέν» ή «εμπορικό σήμα». </a:t>
            </a:r>
            <a:endParaRPr lang="el-G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εμπορικού ονόματος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278608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500562" y="1928803"/>
            <a:ext cx="357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Τ</a:t>
            </a:r>
            <a:r>
              <a:rPr lang="el-GR" sz="2800" dirty="0" smtClean="0"/>
              <a:t>ο </a:t>
            </a:r>
            <a:r>
              <a:rPr lang="el-GR" sz="2800" dirty="0"/>
              <a:t>σήμα απεικονίζει ένα αστέρι με τρεις κορυφές, κάτι που δείχνει τη δύναμη και την επικράτηση των κινητήρων </a:t>
            </a:r>
            <a:r>
              <a:rPr lang="el-GR" sz="2800" dirty="0" err="1"/>
              <a:t>Daimler</a:t>
            </a:r>
            <a:r>
              <a:rPr lang="el-GR" sz="2800" dirty="0"/>
              <a:t> στην ξηρά, στη θάλασσα και στον αέρα.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Προστασία ονόματος προϊόντος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Το όνομα του προϊόντος </a:t>
            </a:r>
            <a:r>
              <a:rPr lang="el-GR" sz="2400" u="sng" dirty="0" smtClean="0"/>
              <a:t>προστατεύεται από το νόμο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Η προστασία του είναι αναγκαία σε κάθε </a:t>
            </a:r>
            <a:r>
              <a:rPr lang="el-GR" sz="2400" u="sng" dirty="0" smtClean="0"/>
              <a:t>ανταγωνιστική αγορά</a:t>
            </a:r>
            <a:r>
              <a:rPr lang="el-GR" sz="2400" dirty="0" smtClean="0"/>
              <a:t> και αποβλέπει στην </a:t>
            </a:r>
            <a:r>
              <a:rPr lang="el-GR" sz="2400" u="sng" dirty="0" smtClean="0"/>
              <a:t>προστασία της επιχείρησης </a:t>
            </a:r>
            <a:r>
              <a:rPr lang="el-GR" sz="2400" dirty="0" smtClean="0"/>
              <a:t>στην οποία ανήκει.</a:t>
            </a:r>
          </a:p>
          <a:p>
            <a:r>
              <a:rPr lang="el-GR" sz="2400" dirty="0" smtClean="0"/>
              <a:t> Παράλληλα, όμως, </a:t>
            </a:r>
            <a:r>
              <a:rPr lang="el-GR" sz="2400" u="sng" dirty="0" smtClean="0"/>
              <a:t>προστατεύεται και ο καταναλωτής</a:t>
            </a:r>
            <a:r>
              <a:rPr lang="el-GR" sz="2400" dirty="0" smtClean="0"/>
              <a:t>, γιατί με αυτό επιτυγχάνεται η διάκριση του συγκεκριμένου προϊόντος και αποτελεί </a:t>
            </a:r>
            <a:r>
              <a:rPr lang="el-GR" sz="2400" u="sng" dirty="0" smtClean="0"/>
              <a:t>εγγύηση</a:t>
            </a:r>
            <a:r>
              <a:rPr lang="el-GR" sz="2400" dirty="0" smtClean="0"/>
              <a:t> για την </a:t>
            </a:r>
            <a:r>
              <a:rPr lang="el-GR" sz="2400" u="sng" dirty="0" smtClean="0"/>
              <a:t>ποιότητα</a:t>
            </a:r>
            <a:r>
              <a:rPr lang="el-GR" sz="2400" dirty="0" smtClean="0"/>
              <a:t> και τις ιδιότητές του.</a:t>
            </a:r>
            <a:endParaRPr lang="el-G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Χαρακτηριστικά </a:t>
            </a:r>
            <a:r>
              <a:rPr lang="el-GR" dirty="0" err="1" smtClean="0"/>
              <a:t>τoυ</a:t>
            </a:r>
            <a:r>
              <a:rPr lang="el-GR" dirty="0" smtClean="0"/>
              <a:t> εμπορικού σήματος (ονόματος)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Είναι αποτέλεσμα τέτοιας επιλογής, ώστε να </a:t>
            </a:r>
            <a:r>
              <a:rPr lang="el-GR" b="1" dirty="0" smtClean="0"/>
              <a:t>συγκρατείται εύκολα στη μνήμη</a:t>
            </a:r>
            <a:r>
              <a:rPr lang="el-GR" dirty="0" smtClean="0"/>
              <a:t>. Πρέπει να είναι </a:t>
            </a:r>
            <a:r>
              <a:rPr lang="el-GR" b="1" dirty="0" smtClean="0"/>
              <a:t>μικρό</a:t>
            </a:r>
            <a:r>
              <a:rPr lang="el-GR" dirty="0" smtClean="0"/>
              <a:t>, </a:t>
            </a:r>
            <a:r>
              <a:rPr lang="el-GR" b="1" dirty="0" smtClean="0"/>
              <a:t>απλό</a:t>
            </a:r>
            <a:r>
              <a:rPr lang="el-GR" dirty="0" smtClean="0"/>
              <a:t>, </a:t>
            </a:r>
            <a:r>
              <a:rPr lang="el-GR" b="1" dirty="0" smtClean="0"/>
              <a:t>εύκολο στην ανάγνωση </a:t>
            </a:r>
            <a:r>
              <a:rPr lang="el-GR" dirty="0" smtClean="0"/>
              <a:t>και να </a:t>
            </a:r>
            <a:r>
              <a:rPr lang="el-GR" b="1" dirty="0" smtClean="0"/>
              <a:t>προφέρεται εύκολα σε όλες τις γλώσσες</a:t>
            </a:r>
            <a:r>
              <a:rPr lang="el-GR" dirty="0" smtClean="0"/>
              <a:t>. Με αυτόν τον τρόπο θα μπορεί να χρησιμοποιηθεί εύκολα και από τα διαφημιστικά μέσα. 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Μπορεί να προσαρμόζεται στη συσκευασία και να εκτυπώνεται εξίσου καλά. </a:t>
            </a:r>
          </a:p>
          <a:p>
            <a:endParaRPr lang="el-GR" dirty="0"/>
          </a:p>
          <a:p>
            <a:r>
              <a:rPr lang="el-GR" dirty="0" smtClean="0"/>
              <a:t> Δεν ενοχλεί, δηλαδή, δεν αφήνει υπονοούμενα που ενοχλούν ή είναι αντίθετα με την ηθική και δε συνδέεται με θρησκευτικές και πολιτικές διαφωνίες. Δεν είναι θρησκευτικό ή εθνικό σύμβολο. 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Οι παραστάσεις του ή το κείμενό του ανταποκρίνονται στην αλήθεια και δε δημιουργείται σύγχυση όσον αφορά στην ποιότητα, το βάρος, την αξία, τις ιδιότητες, τον τόπο προέλευσης κ.λπ. 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 Δεν μπερδεύεται με τα σήματα των άλλων επιχειρήσεων και, μάλιστα, των ανταγωνιστών.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6.6 Συσκευασία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  Η συσκευασία είναι ένα μέρος του συνολικού προϊόντος. </a:t>
            </a:r>
          </a:p>
          <a:p>
            <a:pPr>
              <a:buNone/>
            </a:pPr>
            <a:r>
              <a:rPr lang="el-GR" dirty="0" smtClean="0"/>
              <a:t>   Η λειτουργία της είναι, </a:t>
            </a:r>
            <a:r>
              <a:rPr lang="el-GR" b="1" dirty="0" smtClean="0"/>
              <a:t>κατά κύριο λόγο</a:t>
            </a:r>
            <a:r>
              <a:rPr lang="el-GR" dirty="0" smtClean="0"/>
              <a:t>, η </a:t>
            </a:r>
            <a:r>
              <a:rPr lang="el-GR" dirty="0" smtClean="0">
                <a:solidFill>
                  <a:srgbClr val="FF0000"/>
                </a:solidFill>
              </a:rPr>
              <a:t>προστασία</a:t>
            </a:r>
            <a:r>
              <a:rPr lang="el-GR" dirty="0" smtClean="0"/>
              <a:t> και η </a:t>
            </a:r>
            <a:r>
              <a:rPr lang="el-GR" dirty="0" smtClean="0">
                <a:solidFill>
                  <a:srgbClr val="FF0000"/>
                </a:solidFill>
              </a:rPr>
              <a:t>διατήρηση</a:t>
            </a:r>
            <a:r>
              <a:rPr lang="el-GR" dirty="0" smtClean="0"/>
              <a:t> των προϊόντων για συγκεκριμένο χρονικό διάστημα από την κατασκευή τους μέχρι την πώλησή τους στον τελικό καταναλωτή. 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143380"/>
            <a:ext cx="1847852" cy="215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Συσκευασία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Άλλες λειτουργίες της είναι: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η </a:t>
            </a:r>
            <a:r>
              <a:rPr lang="el-GR" b="1" dirty="0" smtClean="0"/>
              <a:t>προώθηση</a:t>
            </a:r>
            <a:r>
              <a:rPr lang="el-GR" dirty="0" smtClean="0"/>
              <a:t> του προϊόντος 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η </a:t>
            </a:r>
            <a:r>
              <a:rPr lang="el-GR" b="1" dirty="0" smtClean="0"/>
              <a:t>διαφοροποίηση</a:t>
            </a:r>
            <a:r>
              <a:rPr lang="el-GR" dirty="0" smtClean="0"/>
              <a:t> του προϊόντος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η </a:t>
            </a:r>
            <a:r>
              <a:rPr lang="el-GR" b="1" dirty="0" smtClean="0"/>
              <a:t>πληροφόρηση</a:t>
            </a:r>
            <a:r>
              <a:rPr lang="el-GR" dirty="0" smtClean="0"/>
              <a:t>  για την ποιότητά του προϊόντος 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ο καταναλωτής συνδέει το </a:t>
            </a:r>
            <a:r>
              <a:rPr lang="el-GR" dirty="0" smtClean="0">
                <a:solidFill>
                  <a:srgbClr val="FF0000"/>
                </a:solidFill>
              </a:rPr>
              <a:t>φυσικό προϊόν </a:t>
            </a:r>
            <a:r>
              <a:rPr lang="el-GR" dirty="0" smtClean="0"/>
              <a:t>με τη </a:t>
            </a:r>
            <a:r>
              <a:rPr lang="el-GR" dirty="0" smtClean="0">
                <a:solidFill>
                  <a:srgbClr val="FF0000"/>
                </a:solidFill>
              </a:rPr>
              <a:t>συσκευασία</a:t>
            </a:r>
            <a:r>
              <a:rPr lang="el-GR" dirty="0" smtClean="0"/>
              <a:t> του, το </a:t>
            </a:r>
            <a:r>
              <a:rPr lang="el-GR" b="1" dirty="0" smtClean="0"/>
              <a:t>αναγνωρίζει </a:t>
            </a:r>
            <a:r>
              <a:rPr lang="el-GR" dirty="0" smtClean="0"/>
              <a:t>και το </a:t>
            </a:r>
            <a:r>
              <a:rPr lang="el-GR" b="1" dirty="0" smtClean="0"/>
              <a:t>επιλέγει.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el-GR" sz="1300" dirty="0" smtClean="0"/>
              <a:t>Π</a:t>
            </a:r>
            <a:br>
              <a:rPr lang="el-GR" sz="1300" dirty="0" smtClean="0"/>
            </a:br>
            <a:r>
              <a:rPr lang="el-GR" sz="1300" dirty="0" smtClean="0"/>
              <a:t/>
            </a:r>
            <a:br>
              <a:rPr lang="el-GR" sz="1300" dirty="0" smtClean="0"/>
            </a:br>
            <a:r>
              <a:rPr lang="el-GR" sz="1300" dirty="0" smtClean="0"/>
              <a:t/>
            </a:r>
            <a:br>
              <a:rPr lang="el-GR" sz="1300" dirty="0" smtClean="0"/>
            </a:br>
            <a:r>
              <a:rPr lang="el-GR" sz="1300" dirty="0" smtClean="0"/>
              <a:t/>
            </a:r>
            <a:br>
              <a:rPr lang="el-GR" sz="1300" dirty="0" smtClean="0"/>
            </a:br>
            <a:r>
              <a:rPr lang="el-GR" sz="1300" dirty="0" smtClean="0"/>
              <a:t/>
            </a:r>
            <a:br>
              <a:rPr lang="el-GR" sz="1300" dirty="0" smtClean="0"/>
            </a:br>
            <a:r>
              <a:rPr lang="el-GR" sz="1300" dirty="0" smtClean="0"/>
              <a:t/>
            </a:r>
            <a:br>
              <a:rPr lang="el-GR" sz="1300" dirty="0" smtClean="0"/>
            </a:br>
            <a:r>
              <a:rPr lang="el-GR" sz="1300" dirty="0" smtClean="0"/>
              <a:t/>
            </a:r>
            <a:br>
              <a:rPr lang="el-GR" sz="1300" dirty="0" smtClean="0"/>
            </a:br>
            <a:r>
              <a:rPr lang="el-GR" sz="1300" dirty="0" smtClean="0"/>
              <a:t/>
            </a:r>
            <a:br>
              <a:rPr lang="el-GR" sz="1300" dirty="0" smtClean="0"/>
            </a:br>
            <a:r>
              <a:rPr lang="el-GR" sz="1300" dirty="0" smtClean="0"/>
              <a:t/>
            </a:r>
            <a:br>
              <a:rPr lang="el-GR" sz="1300" dirty="0" smtClean="0"/>
            </a:br>
            <a:r>
              <a:rPr lang="el-GR" sz="2700" dirty="0" smtClean="0"/>
              <a:t>Προβλήματα που έχουν δημιουργηθεί τα τελευταία χρόνια από την υπερβολική χρήση της συσκευασίας</a:t>
            </a:r>
            <a:br>
              <a:rPr lang="el-GR" sz="2700" dirty="0" smtClean="0"/>
            </a:br>
            <a:endParaRPr lang="el-GR" sz="27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   Η υπερβολική χρήση της συσκευασίας δημιούργησε </a:t>
            </a:r>
            <a:r>
              <a:rPr lang="el-GR" sz="2400" b="1" dirty="0" smtClean="0"/>
              <a:t>περιβαλλοντολογικά προβλήματα</a:t>
            </a:r>
            <a:r>
              <a:rPr lang="el-GR" sz="2400" dirty="0" smtClean="0"/>
              <a:t>, οπότε και διαδόθηκε αρκετά η </a:t>
            </a:r>
            <a:r>
              <a:rPr lang="el-GR" sz="2400" dirty="0" smtClean="0">
                <a:solidFill>
                  <a:srgbClr val="FF0000"/>
                </a:solidFill>
              </a:rPr>
              <a:t>οικολογική συνείδηση </a:t>
            </a:r>
            <a:r>
              <a:rPr lang="el-GR" sz="2400" dirty="0" smtClean="0"/>
              <a:t>και το ενδιαφέρον των καταναλωτών για το περιβάλλον και την προστασία του είναι μεγάλο. Αυτό έχει ως συνέπεια την </a:t>
            </a:r>
            <a:r>
              <a:rPr lang="el-GR" sz="2400" dirty="0" smtClean="0">
                <a:solidFill>
                  <a:srgbClr val="FF0000"/>
                </a:solidFill>
              </a:rPr>
              <a:t>έκδοση σχετικής νομοθεσίας </a:t>
            </a:r>
            <a:r>
              <a:rPr lang="el-GR" sz="2400" dirty="0" smtClean="0"/>
              <a:t>την οποία οι κατασκευαστές των προϊόντων και οι υπεύθυνοι του Μάρκετινγκ πρέπει να τηρούν. </a:t>
            </a:r>
            <a:endParaRPr lang="el-G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Πρωτότυπες συσκευασίες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614354"/>
          </a:xfrm>
        </p:spPr>
        <p:txBody>
          <a:bodyPr/>
          <a:lstStyle/>
          <a:p>
            <a:pPr>
              <a:buNone/>
            </a:pPr>
            <a:r>
              <a:rPr lang="el-GR" b="1" dirty="0" smtClean="0"/>
              <a:t>Ακόμα απορείς τι γεύση έχει ο χυμός;</a:t>
            </a:r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357430"/>
            <a:ext cx="5572163" cy="392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172</TotalTime>
  <Words>621</Words>
  <Application>Microsoft Office PowerPoint</Application>
  <PresentationFormat>Προβολή στην οθόνη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Δημοτικός</vt:lpstr>
      <vt:lpstr>6.5 ΤΟ ΟΝΟΜΑ ΤΟΥ ΠΡΟΪΟΝΤΟΣ</vt:lpstr>
      <vt:lpstr>6.5 ΤΟ ΟΝΟΜΑ ΤΟΥ ΠΡΟΪΟΝΤΟΣ</vt:lpstr>
      <vt:lpstr>Παράδειγμα εμπορικού ονόματος</vt:lpstr>
      <vt:lpstr>Προστασία ονόματος προϊόντος </vt:lpstr>
      <vt:lpstr>   Χαρακτηριστικά τoυ εμπορικού σήματος (ονόματος)</vt:lpstr>
      <vt:lpstr>6.6 Συσκευασία</vt:lpstr>
      <vt:lpstr>Συσκευασία</vt:lpstr>
      <vt:lpstr>Π         Προβλήματα που έχουν δημιουργηθεί τα τελευταία χρόνια από την υπερβολική χρήση της συσκευασίας </vt:lpstr>
      <vt:lpstr>Πρωτότυπες συσκευασίες</vt:lpstr>
      <vt:lpstr>Πρωτότυπες συσκευασίες</vt:lpstr>
      <vt:lpstr>         Εσύ έχεις γκαρνταρόμπα… τσαγιών; </vt:lpstr>
      <vt:lpstr>6.7 ΕΤΙΚΕΤΑ</vt:lpstr>
      <vt:lpstr>Με ποιο  τρόπο η ετικέτα μετατρέπεται σε μέσο προώθησης για ένα προϊόν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Stamatiou</dc:creator>
  <cp:lastModifiedBy>Maria Stamatiou</cp:lastModifiedBy>
  <cp:revision>16</cp:revision>
  <dcterms:created xsi:type="dcterms:W3CDTF">2024-01-18T21:23:57Z</dcterms:created>
  <dcterms:modified xsi:type="dcterms:W3CDTF">2024-01-23T21:15:49Z</dcterms:modified>
</cp:coreProperties>
</file>