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1" r:id="rId4"/>
    <p:sldId id="262" r:id="rId5"/>
    <p:sldId id="260" r:id="rId6"/>
    <p:sldId id="263" r:id="rId7"/>
    <p:sldId id="264" r:id="rId8"/>
    <p:sldId id="265" r:id="rId9"/>
    <p:sldId id="266" r:id="rId10"/>
    <p:sldId id="267"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E18F8C1-A03C-42D3-BA9C-87548E117646}" type="datetimeFigureOut">
              <a:rPr lang="el-GR" smtClean="0"/>
              <a:pPr/>
              <a:t>18/12/2023</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30A7595A-BF84-47AF-BA30-8C6A7BD51FF7}"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E18F8C1-A03C-42D3-BA9C-87548E117646}" type="datetimeFigureOut">
              <a:rPr lang="el-GR" smtClean="0"/>
              <a:pPr/>
              <a:t>18/12/2023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0A7595A-BF84-47AF-BA30-8C6A7BD51FF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1E18F8C1-A03C-42D3-BA9C-87548E117646}" type="datetimeFigureOut">
              <a:rPr lang="el-GR" smtClean="0"/>
              <a:pPr/>
              <a:t>18/12/2023</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30A7595A-BF84-47AF-BA30-8C6A7BD51FF7}"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1E18F8C1-A03C-42D3-BA9C-87548E117646}" type="datetimeFigureOut">
              <a:rPr lang="el-GR" smtClean="0"/>
              <a:pPr/>
              <a:t>18/12/2023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30A7595A-BF84-47AF-BA30-8C6A7BD51FF7}"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1E18F8C1-A03C-42D3-BA9C-87548E117646}" type="datetimeFigureOut">
              <a:rPr lang="el-GR" smtClean="0"/>
              <a:pPr/>
              <a:t>18/12/2023</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0A7595A-BF84-47AF-BA30-8C6A7BD51FF7}"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1E18F8C1-A03C-42D3-BA9C-87548E117646}" type="datetimeFigureOut">
              <a:rPr lang="el-GR" smtClean="0"/>
              <a:pPr/>
              <a:t>18/12/2023</a:t>
            </a:fld>
            <a:endParaRPr lang="el-GR"/>
          </a:p>
        </p:txBody>
      </p:sp>
      <p:sp>
        <p:nvSpPr>
          <p:cNvPr id="10" name="9 - Θέση αριθμού διαφάνειας"/>
          <p:cNvSpPr>
            <a:spLocks noGrp="1"/>
          </p:cNvSpPr>
          <p:nvPr>
            <p:ph type="sldNum" sz="quarter" idx="16"/>
          </p:nvPr>
        </p:nvSpPr>
        <p:spPr/>
        <p:txBody>
          <a:bodyPr rtlCol="0"/>
          <a:lstStyle/>
          <a:p>
            <a:fld id="{30A7595A-BF84-47AF-BA30-8C6A7BD51FF7}"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1E18F8C1-A03C-42D3-BA9C-87548E117646}" type="datetimeFigureOut">
              <a:rPr lang="el-GR" smtClean="0"/>
              <a:pPr/>
              <a:t>18/12/2023</a:t>
            </a:fld>
            <a:endParaRPr lang="el-GR"/>
          </a:p>
        </p:txBody>
      </p:sp>
      <p:sp>
        <p:nvSpPr>
          <p:cNvPr id="12" name="11 - Θέση αριθμού διαφάνειας"/>
          <p:cNvSpPr>
            <a:spLocks noGrp="1"/>
          </p:cNvSpPr>
          <p:nvPr>
            <p:ph type="sldNum" sz="quarter" idx="16"/>
          </p:nvPr>
        </p:nvSpPr>
        <p:spPr/>
        <p:txBody>
          <a:bodyPr rtlCol="0"/>
          <a:lstStyle/>
          <a:p>
            <a:fld id="{30A7595A-BF84-47AF-BA30-8C6A7BD51FF7}"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E18F8C1-A03C-42D3-BA9C-87548E117646}" type="datetimeFigureOut">
              <a:rPr lang="el-GR" smtClean="0"/>
              <a:pPr/>
              <a:t>18/12/2023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30A7595A-BF84-47AF-BA30-8C6A7BD51FF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E18F8C1-A03C-42D3-BA9C-87548E117646}" type="datetimeFigureOut">
              <a:rPr lang="el-GR" smtClean="0"/>
              <a:pPr/>
              <a:t>18/12/2023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30A7595A-BF84-47AF-BA30-8C6A7BD51FF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1E18F8C1-A03C-42D3-BA9C-87548E117646}" type="datetimeFigureOut">
              <a:rPr lang="el-GR" smtClean="0"/>
              <a:pPr/>
              <a:t>18/12/2023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30A7595A-BF84-47AF-BA30-8C6A7BD51FF7}"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1E18F8C1-A03C-42D3-BA9C-87548E117646}" type="datetimeFigureOut">
              <a:rPr lang="el-GR" smtClean="0"/>
              <a:pPr/>
              <a:t>18/12/2023</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30A7595A-BF84-47AF-BA30-8C6A7BD51FF7}"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E18F8C1-A03C-42D3-BA9C-87548E117646}" type="datetimeFigureOut">
              <a:rPr lang="el-GR" smtClean="0"/>
              <a:pPr/>
              <a:t>18/12/2023</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0A7595A-BF84-47AF-BA30-8C6A7BD51FF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6.1 Η ΕΝΝΟΙΑ ΤΟΥ ΠΡΟΪΟΝΤΟΣ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a:buNone/>
            </a:pPr>
            <a:r>
              <a:rPr lang="el-GR" dirty="0"/>
              <a:t> </a:t>
            </a:r>
            <a:r>
              <a:rPr lang="el-GR" dirty="0" smtClean="0"/>
              <a:t>   Από τη σκοπιά του Μάρκετινγκ, ως προϊόν πρέπει να θεωρηθεί το συνολικό προϊόν το οποίο αποτελείται από:</a:t>
            </a:r>
          </a:p>
          <a:p>
            <a:pPr>
              <a:buFont typeface="Wingdings" pitchFamily="2" charset="2"/>
              <a:buChar char="v"/>
            </a:pPr>
            <a:r>
              <a:rPr lang="el-GR" dirty="0"/>
              <a:t> </a:t>
            </a:r>
            <a:r>
              <a:rPr lang="el-GR" dirty="0" smtClean="0"/>
              <a:t>   το φυσικό προϊόν</a:t>
            </a:r>
          </a:p>
          <a:p>
            <a:pPr>
              <a:buFont typeface="Wingdings" pitchFamily="2" charset="2"/>
              <a:buChar char="v"/>
            </a:pPr>
            <a:r>
              <a:rPr lang="el-GR" dirty="0"/>
              <a:t> </a:t>
            </a:r>
            <a:r>
              <a:rPr lang="el-GR" dirty="0" smtClean="0"/>
              <a:t>   την εγγύηση</a:t>
            </a:r>
          </a:p>
          <a:p>
            <a:pPr>
              <a:buFont typeface="Wingdings" pitchFamily="2" charset="2"/>
              <a:buChar char="v"/>
            </a:pPr>
            <a:r>
              <a:rPr lang="el-GR" dirty="0"/>
              <a:t> </a:t>
            </a:r>
            <a:r>
              <a:rPr lang="el-GR" dirty="0" smtClean="0"/>
              <a:t>   την εγκατάστασή του (όταν χρειάζεται)</a:t>
            </a:r>
          </a:p>
          <a:p>
            <a:pPr>
              <a:buFont typeface="Wingdings" pitchFamily="2" charset="2"/>
              <a:buChar char="v"/>
            </a:pPr>
            <a:r>
              <a:rPr lang="el-GR" dirty="0"/>
              <a:t> </a:t>
            </a:r>
            <a:r>
              <a:rPr lang="el-GR" dirty="0" smtClean="0"/>
              <a:t>   τις οδηγίες χρήσης</a:t>
            </a:r>
          </a:p>
          <a:p>
            <a:pPr>
              <a:buFont typeface="Wingdings" pitchFamily="2" charset="2"/>
              <a:buChar char="v"/>
            </a:pPr>
            <a:r>
              <a:rPr lang="el-GR" dirty="0"/>
              <a:t> </a:t>
            </a:r>
            <a:r>
              <a:rPr lang="el-GR" dirty="0" smtClean="0"/>
              <a:t>   το όνομα</a:t>
            </a:r>
          </a:p>
          <a:p>
            <a:pPr>
              <a:buFont typeface="Wingdings" pitchFamily="2" charset="2"/>
              <a:buChar char="v"/>
            </a:pPr>
            <a:r>
              <a:rPr lang="el-GR" dirty="0"/>
              <a:t> </a:t>
            </a:r>
            <a:r>
              <a:rPr lang="el-GR" dirty="0" smtClean="0"/>
              <a:t>   τη συσκευασία</a:t>
            </a:r>
          </a:p>
          <a:p>
            <a:pPr>
              <a:buFont typeface="Wingdings" pitchFamily="2" charset="2"/>
              <a:buChar char="v"/>
            </a:pPr>
            <a:r>
              <a:rPr lang="el-GR" dirty="0"/>
              <a:t> </a:t>
            </a:r>
            <a:r>
              <a:rPr lang="el-GR" dirty="0" smtClean="0"/>
              <a:t>   την υπηρεσία συντήρησης και εξυπηρέτησης πελατών</a:t>
            </a:r>
          </a:p>
          <a:p>
            <a:pPr>
              <a:buNone/>
            </a:pPr>
            <a:endParaRPr lang="el-GR" dirty="0"/>
          </a:p>
          <a:p>
            <a:pPr>
              <a:buNone/>
            </a:pPr>
            <a:r>
              <a:rPr lang="el-GR" dirty="0" smtClean="0"/>
              <a:t>     αφού συνεκτιμηθούν οι ψυχολογικές και άλλες ανάγκες τις οποίες καλύπτει.</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Βιομηχανικά </a:t>
            </a:r>
            <a:r>
              <a:rPr lang="el-GR" dirty="0" smtClean="0"/>
              <a:t>προϊόντα</a:t>
            </a:r>
            <a:endParaRPr lang="el-GR" dirty="0"/>
          </a:p>
        </p:txBody>
      </p:sp>
      <p:sp>
        <p:nvSpPr>
          <p:cNvPr id="3" name="2 - Θέση περιεχομένου"/>
          <p:cNvSpPr>
            <a:spLocks noGrp="1"/>
          </p:cNvSpPr>
          <p:nvPr>
            <p:ph sz="quarter" idx="1"/>
          </p:nvPr>
        </p:nvSpPr>
        <p:spPr/>
        <p:txBody>
          <a:bodyPr>
            <a:normAutofit fontScale="70000" lnSpcReduction="20000"/>
          </a:bodyPr>
          <a:lstStyle/>
          <a:p>
            <a:pPr>
              <a:buNone/>
            </a:pPr>
            <a:r>
              <a:rPr lang="el-GR" b="1" dirty="0" smtClean="0"/>
              <a:t>α) Εγκαταστάσεις και εξοπλισμός</a:t>
            </a:r>
            <a:r>
              <a:rPr lang="el-GR" dirty="0" smtClean="0"/>
              <a:t>. Στην κατηγορία αυτή περιλαμβάνονται κτιριακές εγκαταστάσεις, μηχανήματα, επιπλώσεις, γραφεία, εργαλεία, μεταφορικά μέσα κ.λπ. (</a:t>
            </a:r>
            <a:r>
              <a:rPr lang="el-GR" dirty="0" err="1" smtClean="0"/>
              <a:t>ό,τι</a:t>
            </a:r>
            <a:r>
              <a:rPr lang="el-GR" dirty="0" smtClean="0"/>
              <a:t> αναφέρεται, συνήθως, με τον όρο «κεφαλαιουχικά»). </a:t>
            </a:r>
            <a:endParaRPr lang="el-GR" dirty="0" smtClean="0"/>
          </a:p>
          <a:p>
            <a:pPr>
              <a:buNone/>
            </a:pPr>
            <a:r>
              <a:rPr lang="el-GR" b="1" dirty="0" smtClean="0"/>
              <a:t>β</a:t>
            </a:r>
            <a:r>
              <a:rPr lang="el-GR" b="1" dirty="0" smtClean="0"/>
              <a:t>) Πρώτες ύλες και βοηθητικές πρώτες ύλες</a:t>
            </a:r>
            <a:r>
              <a:rPr lang="el-GR" dirty="0" smtClean="0"/>
              <a:t>. Οι πρώτες ύλες προέρχονται από την πρωτογενή παραγωγή ή τη δευτερογενή, όπως αγροτικά είδη, κτηνοτροφικά προϊόντα, σιδηρομεταλλεύματα, πετρέλαιο, δέρματα, πλάκες μαρμάρου κ.λπ. Οι βοηθητικές πρώτες ύλες είναι υλικά που απαιτούνται για την παραγωγή ενός τελικού προϊόντος όπως, π.χ., οι βίδες για την παραγωγή μηχανημάτων </a:t>
            </a:r>
            <a:r>
              <a:rPr lang="el-GR" dirty="0" err="1" smtClean="0"/>
              <a:t>κ.ο.κ</a:t>
            </a:r>
            <a:r>
              <a:rPr lang="el-GR" dirty="0" smtClean="0"/>
              <a:t>. </a:t>
            </a:r>
            <a:endParaRPr lang="el-GR" dirty="0" smtClean="0"/>
          </a:p>
          <a:p>
            <a:pPr>
              <a:buNone/>
            </a:pPr>
            <a:r>
              <a:rPr lang="el-GR" b="1" dirty="0" smtClean="0"/>
              <a:t>γ</a:t>
            </a:r>
            <a:r>
              <a:rPr lang="el-GR" b="1" dirty="0" smtClean="0"/>
              <a:t>) Πρόσθετος εξοπλισμός και υπηρεσίες. </a:t>
            </a:r>
            <a:r>
              <a:rPr lang="el-GR" dirty="0" smtClean="0"/>
              <a:t>Σε αυτήν την κατηγορία ανήκουν προϊόντα που δεν επηρεάζουν τη λειτουργία του τελικού προϊόντος, αλλά αυξάνουν την τελική του αξία. Ακόμη, σε αυτήν την κατηγορία εντάσσονται οι διευκολύνσεις που απαιτούνται για τη γενικότερη λειτουργία μιας επιχείρησης όπως οι νομικές, οι τεχνικές, οι υπηρεσίες Μάρκετινγκ κ.λπ.</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Ταξινόμηση των προϊόντων</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a:buNone/>
            </a:pPr>
            <a:r>
              <a:rPr lang="el-GR" dirty="0" smtClean="0"/>
              <a:t>    Ανάλογα με το </a:t>
            </a:r>
            <a:r>
              <a:rPr lang="el-GR" b="1" dirty="0" smtClean="0"/>
              <a:t>κριτήριο</a:t>
            </a:r>
            <a:r>
              <a:rPr lang="el-GR" dirty="0" smtClean="0"/>
              <a:t> που θα χρησιμοποιήσουμε, μπορούμε να κατατάξουμε τα προϊόντα σε διάφορες κατηγορίες: </a:t>
            </a:r>
          </a:p>
          <a:p>
            <a:pPr>
              <a:buNone/>
            </a:pPr>
            <a:r>
              <a:rPr lang="el-GR" dirty="0" smtClean="0"/>
              <a:t>• Ανάλογα με τη φύση τους, σε </a:t>
            </a:r>
            <a:r>
              <a:rPr lang="el-GR" b="1" dirty="0" smtClean="0"/>
              <a:t>υλικά</a:t>
            </a:r>
            <a:r>
              <a:rPr lang="el-GR" dirty="0" smtClean="0"/>
              <a:t> και </a:t>
            </a:r>
            <a:r>
              <a:rPr lang="el-GR" b="1" dirty="0" smtClean="0"/>
              <a:t>άυλα</a:t>
            </a:r>
            <a:r>
              <a:rPr lang="el-GR" dirty="0" smtClean="0"/>
              <a:t>. </a:t>
            </a:r>
          </a:p>
          <a:p>
            <a:pPr>
              <a:buNone/>
            </a:pPr>
            <a:r>
              <a:rPr lang="el-GR" dirty="0" smtClean="0"/>
              <a:t>• Ανάλογα με το βαθμό επεξεργασίας που έχουν υποστεί, σε </a:t>
            </a:r>
            <a:r>
              <a:rPr lang="el-GR" b="1" dirty="0" smtClean="0"/>
              <a:t>ενδιάμεσα</a:t>
            </a:r>
            <a:r>
              <a:rPr lang="el-GR" dirty="0" smtClean="0"/>
              <a:t> και </a:t>
            </a:r>
            <a:r>
              <a:rPr lang="el-GR" b="1" dirty="0" smtClean="0"/>
              <a:t>τελικά</a:t>
            </a:r>
            <a:r>
              <a:rPr lang="el-GR" dirty="0" smtClean="0"/>
              <a:t>.</a:t>
            </a:r>
          </a:p>
          <a:p>
            <a:pPr>
              <a:buNone/>
            </a:pPr>
            <a:r>
              <a:rPr lang="el-GR" dirty="0" smtClean="0"/>
              <a:t> • Ανάλογα με τη δυνατότητά τους να χρησιμοποιούνται κατ’ επανάληψη ή μία μόνο φορά, σε </a:t>
            </a:r>
            <a:r>
              <a:rPr lang="el-GR" b="1" dirty="0" smtClean="0"/>
              <a:t>διαρκή</a:t>
            </a:r>
            <a:r>
              <a:rPr lang="el-GR" dirty="0" smtClean="0"/>
              <a:t> και </a:t>
            </a:r>
            <a:r>
              <a:rPr lang="el-GR" b="1" dirty="0" err="1" smtClean="0"/>
              <a:t>καταναλωτά</a:t>
            </a:r>
            <a:r>
              <a:rPr lang="el-GR" dirty="0" smtClean="0"/>
              <a:t> ή </a:t>
            </a:r>
            <a:r>
              <a:rPr lang="el-GR" b="1" dirty="0" smtClean="0"/>
              <a:t>αναλώσιμα</a:t>
            </a:r>
            <a:r>
              <a:rPr lang="el-GR" dirty="0" smtClean="0"/>
              <a:t>.</a:t>
            </a:r>
          </a:p>
          <a:p>
            <a:pPr>
              <a:buNone/>
            </a:pPr>
            <a:r>
              <a:rPr lang="el-GR" dirty="0" smtClean="0"/>
              <a:t> • Ανάλογα με τον προορισμό τους, σε </a:t>
            </a:r>
            <a:r>
              <a:rPr lang="el-GR" b="1" dirty="0" smtClean="0"/>
              <a:t>καταναλωτικά</a:t>
            </a:r>
            <a:r>
              <a:rPr lang="el-GR" dirty="0" smtClean="0"/>
              <a:t> και </a:t>
            </a:r>
            <a:r>
              <a:rPr lang="el-GR" b="1" dirty="0" smtClean="0"/>
              <a:t>βιομηχανικά</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Τράπεζα θεμάτων (34657)</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a:buNone/>
            </a:pPr>
            <a:r>
              <a:rPr lang="el-GR" b="1" dirty="0"/>
              <a:t>4.1 </a:t>
            </a:r>
            <a:r>
              <a:rPr lang="el-GR" dirty="0"/>
              <a:t>Ένας φούρνος αγοράζει αλεύρι για να φτιάξει το ψωμί που πουλάει. Σε ποια κατηγορία κατατάσσεται το συγκεκριμένο προϊόν:</a:t>
            </a:r>
          </a:p>
          <a:p>
            <a:pPr>
              <a:buNone/>
            </a:pPr>
            <a:r>
              <a:rPr lang="el-GR" b="1" dirty="0"/>
              <a:t>α)</a:t>
            </a:r>
            <a:r>
              <a:rPr lang="el-GR" dirty="0"/>
              <a:t> ανάλογα με τη φύση του;</a:t>
            </a:r>
          </a:p>
          <a:p>
            <a:pPr>
              <a:buNone/>
            </a:pPr>
            <a:r>
              <a:rPr lang="el-GR" b="1" dirty="0"/>
              <a:t>β)</a:t>
            </a:r>
            <a:r>
              <a:rPr lang="el-GR" dirty="0"/>
              <a:t> ανάλογα με το βαθμό επεξεργασίας που έχει υποστεί;</a:t>
            </a:r>
          </a:p>
          <a:p>
            <a:pPr>
              <a:buNone/>
            </a:pPr>
            <a:r>
              <a:rPr lang="el-GR" b="1" dirty="0"/>
              <a:t>γ)</a:t>
            </a:r>
            <a:r>
              <a:rPr lang="el-GR" dirty="0"/>
              <a:t> ανάλογα με τη δυνατότητά του να χρησιμοποιείται κατ’ επανάληψη ή μια μόνο φορά;</a:t>
            </a:r>
          </a:p>
          <a:p>
            <a:pPr>
              <a:buNone/>
            </a:pPr>
            <a:r>
              <a:rPr lang="el-GR" b="1" dirty="0"/>
              <a:t>δ)</a:t>
            </a:r>
            <a:r>
              <a:rPr lang="el-GR" dirty="0"/>
              <a:t> Ανάλογα με τον προορισμό του;</a:t>
            </a:r>
          </a:p>
          <a:p>
            <a:pPr>
              <a:buNone/>
            </a:pPr>
            <a:endParaRPr lang="el-GR" dirty="0"/>
          </a:p>
          <a:p>
            <a:pPr>
              <a:buNone/>
            </a:pPr>
            <a:r>
              <a:rPr lang="el-GR" dirty="0"/>
              <a:t> </a:t>
            </a:r>
          </a:p>
          <a:p>
            <a:pPr>
              <a:buNone/>
            </a:pPr>
            <a:r>
              <a:rPr lang="el-GR" b="1" dirty="0"/>
              <a:t>4.2 </a:t>
            </a:r>
            <a:r>
              <a:rPr lang="el-GR" dirty="0"/>
              <a:t>Κατά την ταξινόμηση των προϊόντων ανάλογα με τον προορισμό τους, το αλεύρι που αγοράζουμε για να κάνουμε ψωμί στο σπίτι μας και στο αλεύρι που αγοράζει ο φούρνος για να κάνει το ψωμί που πουλάει, ανήκουν στην ίδια κατηγορία;</a:t>
            </a:r>
          </a:p>
          <a:p>
            <a:pPr>
              <a:buNone/>
            </a:pPr>
            <a:endParaRPr lang="el-GR"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ΕΝΔΕΙΚΤΙΚΕΣ ΑΠΑΝΤΗΣΕΙΣ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pPr>
              <a:buNone/>
            </a:pPr>
            <a:r>
              <a:rPr lang="el-GR" dirty="0" smtClean="0"/>
              <a:t>4.1 Το αλεύρι που αγοράζει ο φούρνος για να φτιάξει το ψωμί που κατατάσσεται:</a:t>
            </a:r>
          </a:p>
          <a:p>
            <a:pPr>
              <a:buNone/>
            </a:pPr>
            <a:r>
              <a:rPr lang="el-GR" dirty="0" smtClean="0"/>
              <a:t> α) ανάλογα με τη φύση του στα υλικά αγαθά.</a:t>
            </a:r>
          </a:p>
          <a:p>
            <a:pPr>
              <a:buNone/>
            </a:pPr>
            <a:r>
              <a:rPr lang="el-GR" dirty="0" smtClean="0"/>
              <a:t> β) ανάλογα με το βαθμό επεξεργασίας που έχει υποστεί στα ενδιάμεσα αγαθά. </a:t>
            </a:r>
          </a:p>
          <a:p>
            <a:pPr>
              <a:buNone/>
            </a:pPr>
            <a:r>
              <a:rPr lang="el-GR" dirty="0" smtClean="0"/>
              <a:t>γ) ανάλογα με τη δυνατότητά του να χρησιμοποιείται κατ’ επανάληψη ή μια μόνο φορά στα </a:t>
            </a:r>
            <a:r>
              <a:rPr lang="el-GR" dirty="0" err="1" smtClean="0"/>
              <a:t>καταναλωτά</a:t>
            </a:r>
            <a:r>
              <a:rPr lang="el-GR" dirty="0" smtClean="0"/>
              <a:t> ή αναλώσιμα αγαθά. </a:t>
            </a:r>
          </a:p>
          <a:p>
            <a:pPr>
              <a:buNone/>
            </a:pPr>
            <a:r>
              <a:rPr lang="el-GR" dirty="0" smtClean="0"/>
              <a:t>δ) Ανάλογα με τον προορισμό του στα βιομηχανικά αγαθά. </a:t>
            </a:r>
          </a:p>
          <a:p>
            <a:pPr>
              <a:buNone/>
            </a:pPr>
            <a:endParaRPr lang="el-GR" dirty="0"/>
          </a:p>
          <a:p>
            <a:pPr>
              <a:buNone/>
            </a:pPr>
            <a:r>
              <a:rPr lang="el-GR" dirty="0" smtClean="0"/>
              <a:t>4.2 Ένα προϊόν, κάτω από ορισμένες προϋποθέσεις, μπορεί να είναι καταναλωτικό προϊόν και, κάτω από άλλες, να είναι βιομηχανικό. Για παράδειγμα, το αλεύρι που αγοράζει ο φούρναρης για να φτιάξει ψωμί και, μετά, να το πουλήσει είναι βιομηχανικό προϊόν, ενώ, όταν το αγοράζουμε εμείς για να φτιάξουμε το δικό μας ψωμί, χαρακτηρίζεται ως καταναλωτικό προϊόν.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καταναλωτικά προϊόντα</a:t>
            </a:r>
            <a:endParaRPr lang="el-GR" dirty="0"/>
          </a:p>
        </p:txBody>
      </p:sp>
      <p:sp>
        <p:nvSpPr>
          <p:cNvPr id="3" name="2 - Θέση περιεχομένου"/>
          <p:cNvSpPr>
            <a:spLocks noGrp="1"/>
          </p:cNvSpPr>
          <p:nvPr>
            <p:ph sz="quarter" idx="1"/>
          </p:nvPr>
        </p:nvSpPr>
        <p:spPr>
          <a:xfrm>
            <a:off x="500034" y="1714488"/>
            <a:ext cx="8229600" cy="4525963"/>
          </a:xfrm>
        </p:spPr>
        <p:txBody>
          <a:bodyPr/>
          <a:lstStyle/>
          <a:p>
            <a:pPr>
              <a:buNone/>
            </a:pPr>
            <a:r>
              <a:rPr lang="el-GR" dirty="0" smtClean="0"/>
              <a:t>• προϊόντα ευρείας </a:t>
            </a:r>
            <a:r>
              <a:rPr lang="el-GR" dirty="0" smtClean="0"/>
              <a:t>κατανάλωσης </a:t>
            </a:r>
            <a:endParaRPr lang="el-GR" dirty="0" smtClean="0"/>
          </a:p>
          <a:p>
            <a:pPr>
              <a:buNone/>
            </a:pPr>
            <a:r>
              <a:rPr lang="el-GR" dirty="0" smtClean="0"/>
              <a:t>• επιλεγόμενα </a:t>
            </a:r>
            <a:r>
              <a:rPr lang="el-GR" dirty="0" smtClean="0"/>
              <a:t>προϊόντα</a:t>
            </a:r>
            <a:endParaRPr lang="el-GR" dirty="0" smtClean="0"/>
          </a:p>
          <a:p>
            <a:pPr>
              <a:buNone/>
            </a:pPr>
            <a:r>
              <a:rPr lang="el-GR" dirty="0" smtClean="0"/>
              <a:t>• </a:t>
            </a:r>
            <a:r>
              <a:rPr lang="el-GR" dirty="0" smtClean="0"/>
              <a:t>ειδικά προϊόντα</a:t>
            </a:r>
            <a:endParaRPr lang="el-GR" dirty="0"/>
          </a:p>
        </p:txBody>
      </p:sp>
      <p:pic>
        <p:nvPicPr>
          <p:cNvPr id="6146" name="Picture 2" descr="C:\Users\stama\Desktop\anoigma-sokolata-1-575x513.jpg"/>
          <p:cNvPicPr>
            <a:picLocks noChangeAspect="1" noChangeArrowheads="1"/>
          </p:cNvPicPr>
          <p:nvPr/>
        </p:nvPicPr>
        <p:blipFill>
          <a:blip r:embed="rId2" cstate="print"/>
          <a:srcRect/>
          <a:stretch>
            <a:fillRect/>
          </a:stretch>
        </p:blipFill>
        <p:spPr bwMode="auto">
          <a:xfrm>
            <a:off x="6699585" y="2571744"/>
            <a:ext cx="2143327" cy="1912220"/>
          </a:xfrm>
          <a:prstGeom prst="rect">
            <a:avLst/>
          </a:prstGeom>
          <a:noFill/>
        </p:spPr>
      </p:pic>
      <p:pic>
        <p:nvPicPr>
          <p:cNvPr id="6148" name="Picture 4" descr="C:\Users\stama\Desktop\TOGG.jpg"/>
          <p:cNvPicPr>
            <a:picLocks noChangeAspect="1" noChangeArrowheads="1"/>
          </p:cNvPicPr>
          <p:nvPr/>
        </p:nvPicPr>
        <p:blipFill>
          <a:blip r:embed="rId3" cstate="print"/>
          <a:srcRect/>
          <a:stretch>
            <a:fillRect/>
          </a:stretch>
        </p:blipFill>
        <p:spPr bwMode="auto">
          <a:xfrm>
            <a:off x="221704" y="4191503"/>
            <a:ext cx="3071834" cy="2357453"/>
          </a:xfrm>
          <a:prstGeom prst="rect">
            <a:avLst/>
          </a:prstGeom>
          <a:noFill/>
        </p:spPr>
      </p:pic>
      <p:pic>
        <p:nvPicPr>
          <p:cNvPr id="6150" name="Picture 6" descr="C:\Users\stama\Desktop\images.jpg"/>
          <p:cNvPicPr>
            <a:picLocks noChangeAspect="1" noChangeArrowheads="1"/>
          </p:cNvPicPr>
          <p:nvPr/>
        </p:nvPicPr>
        <p:blipFill>
          <a:blip r:embed="rId4" cstate="print"/>
          <a:srcRect/>
          <a:stretch>
            <a:fillRect/>
          </a:stretch>
        </p:blipFill>
        <p:spPr bwMode="auto">
          <a:xfrm>
            <a:off x="4000496" y="4786322"/>
            <a:ext cx="2695575" cy="169545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Τράπεζα θεμάτων </a:t>
            </a:r>
            <a:r>
              <a:rPr lang="el-GR" sz="3600" dirty="0" smtClean="0"/>
              <a:t>34656</a:t>
            </a:r>
            <a:endParaRPr lang="el-GR" sz="3600" dirty="0"/>
          </a:p>
        </p:txBody>
      </p:sp>
      <p:sp>
        <p:nvSpPr>
          <p:cNvPr id="3" name="2 - Θέση περιεχομένου"/>
          <p:cNvSpPr>
            <a:spLocks noGrp="1"/>
          </p:cNvSpPr>
          <p:nvPr>
            <p:ph sz="quarter" idx="1"/>
          </p:nvPr>
        </p:nvSpPr>
        <p:spPr/>
        <p:txBody>
          <a:bodyPr>
            <a:normAutofit fontScale="70000" lnSpcReduction="20000"/>
          </a:bodyPr>
          <a:lstStyle/>
          <a:p>
            <a:pPr>
              <a:buNone/>
            </a:pPr>
            <a:r>
              <a:rPr lang="el-GR" b="1" dirty="0" smtClean="0"/>
              <a:t>ΘΕΜΑ 4</a:t>
            </a:r>
            <a:r>
              <a:rPr lang="el-GR" b="1" baseline="30000" dirty="0" smtClean="0"/>
              <a:t>ο</a:t>
            </a:r>
            <a:endParaRPr lang="el-GR" dirty="0" smtClean="0"/>
          </a:p>
          <a:p>
            <a:pPr>
              <a:buNone/>
            </a:pPr>
            <a:r>
              <a:rPr lang="el-GR" b="1" dirty="0" smtClean="0"/>
              <a:t>4.1 </a:t>
            </a:r>
            <a:r>
              <a:rPr lang="el-GR" dirty="0" smtClean="0"/>
              <a:t>Αγοράζετε έναν ηλεκτρονικό υπολογιστή για να μπορείτε να κάνετε τις εργασίες για το σχολείο σας. Σε ποια κατηγορία κατατάσσεται το συγκεκριμένο προϊόν:</a:t>
            </a:r>
          </a:p>
          <a:p>
            <a:pPr>
              <a:buNone/>
            </a:pPr>
            <a:r>
              <a:rPr lang="el-GR" b="1" dirty="0" smtClean="0"/>
              <a:t>α)</a:t>
            </a:r>
            <a:r>
              <a:rPr lang="el-GR" dirty="0" smtClean="0"/>
              <a:t> ανάλογα με τη φύση του;</a:t>
            </a:r>
          </a:p>
          <a:p>
            <a:pPr>
              <a:buNone/>
            </a:pPr>
            <a:r>
              <a:rPr lang="el-GR" b="1" dirty="0" smtClean="0"/>
              <a:t>β)</a:t>
            </a:r>
            <a:r>
              <a:rPr lang="el-GR" dirty="0" smtClean="0"/>
              <a:t> ανάλογα με το βαθμό επεξεργασίας που έχει υποστεί;</a:t>
            </a:r>
          </a:p>
          <a:p>
            <a:pPr>
              <a:buNone/>
            </a:pPr>
            <a:r>
              <a:rPr lang="el-GR" b="1" dirty="0" smtClean="0"/>
              <a:t>γ)</a:t>
            </a:r>
            <a:r>
              <a:rPr lang="el-GR" dirty="0" smtClean="0"/>
              <a:t> ανάλογα με τη δυνατότητά του να χρησιμοποιείται κατ’ επανάληψη ή μια μόνο φορά;</a:t>
            </a:r>
          </a:p>
          <a:p>
            <a:pPr>
              <a:buNone/>
            </a:pPr>
            <a:r>
              <a:rPr lang="el-GR" b="1" dirty="0" smtClean="0"/>
              <a:t>δ)</a:t>
            </a:r>
            <a:r>
              <a:rPr lang="el-GR" dirty="0" smtClean="0"/>
              <a:t> Ανάλογα με τον προορισμό του</a:t>
            </a:r>
            <a:r>
              <a:rPr lang="el-GR" dirty="0" smtClean="0"/>
              <a:t>;</a:t>
            </a:r>
          </a:p>
          <a:p>
            <a:pPr>
              <a:buNone/>
            </a:pPr>
            <a:endParaRPr lang="el-GR" dirty="0" smtClean="0"/>
          </a:p>
          <a:p>
            <a:pPr>
              <a:buNone/>
            </a:pPr>
            <a:r>
              <a:rPr lang="el-GR" dirty="0" smtClean="0"/>
              <a:t> </a:t>
            </a:r>
          </a:p>
          <a:p>
            <a:pPr>
              <a:buNone/>
            </a:pPr>
            <a:r>
              <a:rPr lang="el-GR" b="1" dirty="0" smtClean="0"/>
              <a:t>4.2 </a:t>
            </a:r>
            <a:r>
              <a:rPr lang="el-GR" dirty="0" smtClean="0"/>
              <a:t>Ο ηλεκτρονικός υπολογιστής που αγοράζετε για να κάνετε τις εργασίες για το σχολείο σας, ανήκει στα προϊόντα ευρείας κατανάλωσης, στα επιλεγόμενα προϊόντα ή στα ειδικά προϊόντα; Να αιτιολογήσετε την άποψή σας.</a:t>
            </a:r>
          </a:p>
          <a:p>
            <a:pPr>
              <a:buNone/>
            </a:pPr>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Απάντηση</a:t>
            </a:r>
            <a:endParaRPr lang="el-GR" dirty="0"/>
          </a:p>
        </p:txBody>
      </p:sp>
      <p:sp>
        <p:nvSpPr>
          <p:cNvPr id="3" name="2 - Θέση περιεχομένου"/>
          <p:cNvSpPr>
            <a:spLocks noGrp="1"/>
          </p:cNvSpPr>
          <p:nvPr>
            <p:ph sz="quarter" idx="1"/>
          </p:nvPr>
        </p:nvSpPr>
        <p:spPr/>
        <p:txBody>
          <a:bodyPr>
            <a:normAutofit fontScale="62500" lnSpcReduction="20000"/>
          </a:bodyPr>
          <a:lstStyle/>
          <a:p>
            <a:pPr>
              <a:buNone/>
            </a:pPr>
            <a:r>
              <a:rPr lang="el-GR" dirty="0" smtClean="0"/>
              <a:t>4.1 Ο ηλεκτρονικός υπολογιστής που αγοράζετε για να μπορείτε να κάνετε τις εργασίες για το σχολείο σας κατατάσσεται: </a:t>
            </a:r>
            <a:endParaRPr lang="el-GR" dirty="0" smtClean="0"/>
          </a:p>
          <a:p>
            <a:pPr>
              <a:buNone/>
            </a:pPr>
            <a:r>
              <a:rPr lang="el-GR" dirty="0" smtClean="0"/>
              <a:t>α</a:t>
            </a:r>
            <a:r>
              <a:rPr lang="el-GR" dirty="0" smtClean="0"/>
              <a:t>) ανάλογα με τη φύση του στα υλικά αγαθά. </a:t>
            </a:r>
            <a:endParaRPr lang="el-GR" dirty="0" smtClean="0"/>
          </a:p>
          <a:p>
            <a:pPr>
              <a:buNone/>
            </a:pPr>
            <a:r>
              <a:rPr lang="el-GR" dirty="0" smtClean="0"/>
              <a:t>β</a:t>
            </a:r>
            <a:r>
              <a:rPr lang="el-GR" dirty="0" smtClean="0"/>
              <a:t>) ανάλογα με το βαθμό επεξεργασίας που έχει υποστεί στα τελικά αγαθά. </a:t>
            </a:r>
            <a:endParaRPr lang="el-GR" dirty="0" smtClean="0"/>
          </a:p>
          <a:p>
            <a:pPr>
              <a:buNone/>
            </a:pPr>
            <a:r>
              <a:rPr lang="el-GR" dirty="0" smtClean="0"/>
              <a:t>γ</a:t>
            </a:r>
            <a:r>
              <a:rPr lang="el-GR" dirty="0" smtClean="0"/>
              <a:t>) ανάλογα με τη δυνατότητά του να χρησιμοποιείται κατ’ επανάληψη ή μια μόνο φορά στα διαρκή αγαθά. </a:t>
            </a:r>
            <a:endParaRPr lang="el-GR" dirty="0" smtClean="0"/>
          </a:p>
          <a:p>
            <a:pPr>
              <a:buNone/>
            </a:pPr>
            <a:r>
              <a:rPr lang="el-GR" dirty="0" smtClean="0"/>
              <a:t>δ</a:t>
            </a:r>
            <a:r>
              <a:rPr lang="el-GR" dirty="0" smtClean="0"/>
              <a:t>) Ανάλογα με τον προορισμό του στα καταναλωτικά αγαθά. </a:t>
            </a:r>
            <a:endParaRPr lang="el-GR" dirty="0" smtClean="0"/>
          </a:p>
          <a:p>
            <a:pPr>
              <a:buNone/>
            </a:pPr>
            <a:endParaRPr lang="el-GR" dirty="0" smtClean="0"/>
          </a:p>
          <a:p>
            <a:pPr>
              <a:buNone/>
            </a:pPr>
            <a:r>
              <a:rPr lang="el-GR" dirty="0" smtClean="0"/>
              <a:t>4.2 </a:t>
            </a:r>
            <a:r>
              <a:rPr lang="el-GR" dirty="0" smtClean="0"/>
              <a:t>Ο ηλεκτρονικός υπολογιστής που αγοράζουμε για να μπορούμε να κάνουμε τις εργασίες για το σχολείο μας ανήκει στα επιλεγόμενα προϊόντα. Επιλεγόμενα προϊόντα είναι αυτά που, συνήθως, αγοράζονται μετά από σύγκριση της ποιότητας και της τιμής τους. Συνήθως, η αγορά αυτών των ειδών απαιτεί σημαντική δαπάνη και ο καταναλωτής δεν τα αγοράζει τόσο συχνά όσο αγοράζει τα είδη μεγάλης κατανάλωσης. Πολλές φορές, μάλιστα, η αγορά τους πραγματοποιείται αργότερα από τη στιγμή που αποφασίστηκε.</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Τράπεζα θεμάτων 34655</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a:buNone/>
            </a:pPr>
            <a:r>
              <a:rPr lang="el-GR" b="1" dirty="0" smtClean="0"/>
              <a:t>4.1 </a:t>
            </a:r>
            <a:r>
              <a:rPr lang="el-GR" dirty="0" smtClean="0"/>
              <a:t>Αγοράζετε για να φάτε μία σοκολάτα από το περίπτερο. Σε ποια κατηγορία κατατάσσεται το συγκεκριμένο προϊόν:</a:t>
            </a:r>
          </a:p>
          <a:p>
            <a:pPr>
              <a:buNone/>
            </a:pPr>
            <a:r>
              <a:rPr lang="el-GR" b="1" dirty="0" smtClean="0"/>
              <a:t>α)</a:t>
            </a:r>
            <a:r>
              <a:rPr lang="el-GR" dirty="0" smtClean="0"/>
              <a:t> ανάλογα με τη φύση του;</a:t>
            </a:r>
          </a:p>
          <a:p>
            <a:pPr>
              <a:buNone/>
            </a:pPr>
            <a:r>
              <a:rPr lang="el-GR" b="1" dirty="0" smtClean="0"/>
              <a:t>β)</a:t>
            </a:r>
            <a:r>
              <a:rPr lang="el-GR" dirty="0" smtClean="0"/>
              <a:t> ανάλογα με το βαθμό επεξεργασίας που έχει υποστεί;</a:t>
            </a:r>
          </a:p>
          <a:p>
            <a:pPr>
              <a:buNone/>
            </a:pPr>
            <a:r>
              <a:rPr lang="el-GR" b="1" dirty="0" smtClean="0"/>
              <a:t>γ)</a:t>
            </a:r>
            <a:r>
              <a:rPr lang="el-GR" dirty="0" smtClean="0"/>
              <a:t> ανάλογα με τη δυνατότητά του να χρησιμοποιείται κατ’ επανάληψη ή μια μόνο φορά;</a:t>
            </a:r>
          </a:p>
          <a:p>
            <a:pPr>
              <a:buNone/>
            </a:pPr>
            <a:r>
              <a:rPr lang="el-GR" b="1" dirty="0" smtClean="0"/>
              <a:t>δ)</a:t>
            </a:r>
            <a:r>
              <a:rPr lang="el-GR" dirty="0" smtClean="0"/>
              <a:t> Ανάλογα με τον προορισμό του</a:t>
            </a:r>
            <a:r>
              <a:rPr lang="el-GR" dirty="0" smtClean="0"/>
              <a:t>;</a:t>
            </a:r>
            <a:endParaRPr lang="el-GR" dirty="0" smtClean="0"/>
          </a:p>
          <a:p>
            <a:pPr>
              <a:buNone/>
            </a:pPr>
            <a:endParaRPr lang="el-GR" dirty="0" smtClean="0"/>
          </a:p>
          <a:p>
            <a:pPr>
              <a:buNone/>
            </a:pPr>
            <a:r>
              <a:rPr lang="el-GR" b="1" dirty="0" smtClean="0"/>
              <a:t>4.2 </a:t>
            </a:r>
            <a:r>
              <a:rPr lang="el-GR" dirty="0" smtClean="0"/>
              <a:t>Η σοκολάτα που αγοράζετε για να φάτε από το περίπτερο ανήκει στα προϊόντα ευρείας κατανάλωσης, στα επιλεγόμενα προϊόντα ή στα ειδικά προϊόντα; Να αιτιολογήσετε την άποψή σας.</a:t>
            </a:r>
          </a:p>
          <a:p>
            <a:pPr>
              <a:buNone/>
            </a:pPr>
            <a:endParaRPr lang="el-GR" dirty="0" smtClean="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Απάντηση</a:t>
            </a:r>
            <a:endParaRPr lang="el-GR" dirty="0"/>
          </a:p>
        </p:txBody>
      </p:sp>
      <p:sp>
        <p:nvSpPr>
          <p:cNvPr id="3" name="2 - Θέση περιεχομένου"/>
          <p:cNvSpPr>
            <a:spLocks noGrp="1"/>
          </p:cNvSpPr>
          <p:nvPr>
            <p:ph sz="quarter" idx="1"/>
          </p:nvPr>
        </p:nvSpPr>
        <p:spPr/>
        <p:txBody>
          <a:bodyPr>
            <a:normAutofit fontScale="70000" lnSpcReduction="20000"/>
          </a:bodyPr>
          <a:lstStyle/>
          <a:p>
            <a:pPr>
              <a:buNone/>
            </a:pPr>
            <a:r>
              <a:rPr lang="el-GR" dirty="0" smtClean="0"/>
              <a:t>     4.1 </a:t>
            </a:r>
            <a:r>
              <a:rPr lang="el-GR" dirty="0" smtClean="0"/>
              <a:t>Η σοκολάτα που αγοράζετε για να φάτε από το περίπτερο κατατάσσεται: </a:t>
            </a:r>
            <a:endParaRPr lang="el-GR" dirty="0" smtClean="0"/>
          </a:p>
          <a:p>
            <a:pPr>
              <a:buNone/>
            </a:pPr>
            <a:r>
              <a:rPr lang="el-GR" dirty="0" smtClean="0"/>
              <a:t>α</a:t>
            </a:r>
            <a:r>
              <a:rPr lang="el-GR" dirty="0" smtClean="0"/>
              <a:t>) ανάλογα με τη φύση της στα υλικά αγαθά. </a:t>
            </a:r>
            <a:endParaRPr lang="el-GR" dirty="0" smtClean="0"/>
          </a:p>
          <a:p>
            <a:pPr>
              <a:buNone/>
            </a:pPr>
            <a:r>
              <a:rPr lang="el-GR" dirty="0" smtClean="0"/>
              <a:t>β</a:t>
            </a:r>
            <a:r>
              <a:rPr lang="el-GR" dirty="0" smtClean="0"/>
              <a:t>) ανάλογα με το βαθμό επεξεργασίας που έχει υποστεί στα τελικά αγαθά</a:t>
            </a:r>
            <a:r>
              <a:rPr lang="el-GR" dirty="0" smtClean="0"/>
              <a:t>.</a:t>
            </a:r>
          </a:p>
          <a:p>
            <a:pPr>
              <a:buNone/>
            </a:pPr>
            <a:r>
              <a:rPr lang="el-GR" dirty="0" smtClean="0"/>
              <a:t> </a:t>
            </a:r>
            <a:r>
              <a:rPr lang="el-GR" dirty="0" smtClean="0"/>
              <a:t>γ) ανάλογα με τη δυνατότητά της να χρησιμοποιείται κατ’ επανάληψη ή μια μόνο φορά στα </a:t>
            </a:r>
            <a:r>
              <a:rPr lang="el-GR" dirty="0" err="1" smtClean="0"/>
              <a:t>καταναλωτά</a:t>
            </a:r>
            <a:r>
              <a:rPr lang="el-GR" dirty="0" smtClean="0"/>
              <a:t> ή αναλώσιμα αγαθά. </a:t>
            </a:r>
            <a:endParaRPr lang="el-GR" dirty="0" smtClean="0"/>
          </a:p>
          <a:p>
            <a:pPr>
              <a:buNone/>
            </a:pPr>
            <a:r>
              <a:rPr lang="el-GR" dirty="0" smtClean="0"/>
              <a:t>δ</a:t>
            </a:r>
            <a:r>
              <a:rPr lang="el-GR" dirty="0" smtClean="0"/>
              <a:t>) Ανάλογα με τον προορισμό της στα καταναλωτικά αγαθά. </a:t>
            </a:r>
            <a:endParaRPr lang="el-GR" dirty="0" smtClean="0"/>
          </a:p>
          <a:p>
            <a:pPr>
              <a:buNone/>
            </a:pPr>
            <a:endParaRPr lang="el-GR" dirty="0" smtClean="0"/>
          </a:p>
          <a:p>
            <a:pPr>
              <a:buNone/>
            </a:pPr>
            <a:r>
              <a:rPr lang="el-GR" dirty="0" smtClean="0"/>
              <a:t>4.2 </a:t>
            </a:r>
            <a:r>
              <a:rPr lang="el-GR" dirty="0" smtClean="0"/>
              <a:t>Η σοκολάτα που αγοράζουμε για να φάμε από το περίπτερο ανήκει στα προϊόντα ευρείας κατανάλωσης τα οποία χρησιμοποιούνται συχνά, σε μικρές ποσότητες και αγοράζονται γρήγορα χωρίς ιδιαίτερη σκέψη, καθημερινά από το κατάστημα που εξυπηρετεί καλύτερα τον καταναλωτή.</a:t>
            </a: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256</TotalTime>
  <Words>986</Words>
  <Application>Microsoft Office PowerPoint</Application>
  <PresentationFormat>Προβολή στην οθόνη (4:3)</PresentationFormat>
  <Paragraphs>76</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Διάμεσος</vt:lpstr>
      <vt:lpstr>6.1 Η ΕΝΝΟΙΑ ΤΟΥ ΠΡΟΪΟΝΤΟΣ</vt:lpstr>
      <vt:lpstr>Ταξινόμηση των προϊόντων</vt:lpstr>
      <vt:lpstr>Τράπεζα θεμάτων (34657)</vt:lpstr>
      <vt:lpstr>ΕΝΔΕΙΚΤΙΚΕΣ ΑΠΑΝΤΗΣΕΙΣ</vt:lpstr>
      <vt:lpstr>Τα καταναλωτικά προϊόντα</vt:lpstr>
      <vt:lpstr>Τράπεζα θεμάτων 34656</vt:lpstr>
      <vt:lpstr>Απάντηση</vt:lpstr>
      <vt:lpstr>Τράπεζα θεμάτων 34655</vt:lpstr>
      <vt:lpstr>Απάντηση</vt:lpstr>
      <vt:lpstr>Βιομηχανικά προϊόντα</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6.1 Η ΕΝΝΟΙΑ ΤΟΥ ΠΡΟΪΟΝΤΟΣ</dc:title>
  <dc:creator>Maria Stamatiou</dc:creator>
  <cp:lastModifiedBy>Maria Stamatiou</cp:lastModifiedBy>
  <cp:revision>15</cp:revision>
  <dcterms:created xsi:type="dcterms:W3CDTF">2023-12-14T18:42:03Z</dcterms:created>
  <dcterms:modified xsi:type="dcterms:W3CDTF">2023-12-18T23:00:34Z</dcterms:modified>
</cp:coreProperties>
</file>