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644F17C-C502-491C-B23E-4E3003B85651}" type="datetimeFigureOut">
              <a:rPr lang="el-GR" smtClean="0"/>
              <a:pPr/>
              <a:t>27/11/2023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1C08CC-ED22-41CA-8965-ABB3F19754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3.3 ΥΠΟΔΕΙΓΜΑΤΑ ΚΑΤΑΝΑΛΩΤΙΚΗΣ ΣΥΜΠΕΡΙΦΟΡΑΣ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1666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</a:t>
            </a:r>
            <a:r>
              <a:rPr lang="el-GR" sz="2400" dirty="0" smtClean="0"/>
              <a:t>Οι </a:t>
            </a:r>
            <a:r>
              <a:rPr lang="el-GR" sz="2400" dirty="0" smtClean="0"/>
              <a:t>παράγοντες που επηρεάζουν τη συμπεριφορά του καταναλωτή μπορούν να ομαδοποιηθούν σε δύο κατηγορίες: </a:t>
            </a:r>
            <a:endParaRPr lang="el-GR" sz="2400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 εσωτερικούς παράγοντες (ατομικοί παράγοντες)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</a:t>
            </a:r>
          </a:p>
          <a:p>
            <a:pPr>
              <a:buNone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 εξωτερικούς παράγοντες</a:t>
            </a:r>
          </a:p>
          <a:p>
            <a:pPr>
              <a:buNone/>
            </a:pPr>
            <a:r>
              <a:rPr lang="el-GR" dirty="0" smtClean="0"/>
              <a:t>                                            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1000100" y="3714752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Φυσιολογικοί παράγοντες  - Ψυχολογικοί παράγοντες</a:t>
            </a:r>
            <a:endParaRPr lang="el-GR" dirty="0"/>
          </a:p>
        </p:txBody>
      </p:sp>
      <p:sp>
        <p:nvSpPr>
          <p:cNvPr id="13" name="12 - Βέλος προς τα κάτω"/>
          <p:cNvSpPr/>
          <p:nvPr/>
        </p:nvSpPr>
        <p:spPr>
          <a:xfrm>
            <a:off x="3929058" y="3429000"/>
            <a:ext cx="42862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Βέλος προς τα κάτω"/>
          <p:cNvSpPr/>
          <p:nvPr/>
        </p:nvSpPr>
        <p:spPr>
          <a:xfrm>
            <a:off x="4000496" y="4857760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Ορθογώνιο"/>
          <p:cNvSpPr/>
          <p:nvPr/>
        </p:nvSpPr>
        <p:spPr>
          <a:xfrm>
            <a:off x="785786" y="5214950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• Φυσικούς παράγοντες (φυσικό περιβάλλον). </a:t>
            </a:r>
            <a:endParaRPr lang="el-GR" dirty="0" smtClean="0"/>
          </a:p>
          <a:p>
            <a:r>
              <a:rPr lang="el-GR" dirty="0" smtClean="0"/>
              <a:t>• </a:t>
            </a:r>
            <a:r>
              <a:rPr lang="el-GR" dirty="0" smtClean="0"/>
              <a:t>Κοινωνικούς παράγοντες (επιρροή οικογένειας, καθοδηγητές γνώμης κ.λπ.). </a:t>
            </a:r>
            <a:endParaRPr lang="el-GR" dirty="0" smtClean="0"/>
          </a:p>
          <a:p>
            <a:r>
              <a:rPr lang="el-GR" dirty="0" smtClean="0"/>
              <a:t>• </a:t>
            </a:r>
            <a:r>
              <a:rPr lang="el-GR" dirty="0" smtClean="0"/>
              <a:t>Πολιτιστικούς παράγοντες (πολιτισμός, ήθη και έθιμα κ.λπ.).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3.3.2 Το οικονομικό υπόδειγμα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     Η κατανάλωση αγαθών από μια οικογένεια επηρεάζεται ακόμη και από το εάν </a:t>
            </a:r>
            <a:r>
              <a:rPr lang="el-GR" u="sng" dirty="0" smtClean="0"/>
              <a:t>εργάζεται και η γυναίκα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Η αναβάθμιση, σε μεγάλο βαθμό, του ρόλου της γυναίκας στην κοινωνία είχε ως αποτέλεσμα την </a:t>
            </a:r>
            <a:r>
              <a:rPr lang="el-GR" u="sng" dirty="0" smtClean="0"/>
              <a:t>αύξηση του εργατικού δυναμικού </a:t>
            </a:r>
            <a:r>
              <a:rPr lang="el-GR" dirty="0" smtClean="0"/>
              <a:t>και τη δυνατότητα της γυναίκας να </a:t>
            </a:r>
            <a:r>
              <a:rPr lang="el-GR" u="sng" dirty="0" smtClean="0"/>
              <a:t>αποκτά εισόδημα</a:t>
            </a:r>
            <a:r>
              <a:rPr lang="el-GR" dirty="0" smtClean="0"/>
              <a:t>.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Δημιουργήθηκε, επιπλέον, μια νέα κατάσταση στην αγορά με </a:t>
            </a:r>
            <a:r>
              <a:rPr lang="el-GR" u="sng" dirty="0" smtClean="0"/>
              <a:t>νέα προϊόντα και υπηρεσίες</a:t>
            </a:r>
            <a:r>
              <a:rPr lang="el-GR" dirty="0" smtClean="0"/>
              <a:t>. Έτσι, έχει αναπτυχθεί ο κλάδος των γυναικείων ενδυμάτων, των καλλυντικών, των έτοιμων φαγητών, καθώς, επίσης, και πολλές υπηρεσίες για την εξυπηρέτηση των εργαζομένων γυναικών.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Αλλά και ο άνδρας επηρεάζεται στις αγορές του, γιατί, όταν εργάζεται η γυναίκα, φροντίζει και αυτός το νοικοκυριό και αγοράζει ο ίδιος προϊόντα για το σπίτι.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3.3.1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οικογένεια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85786" y="928670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Ο</a:t>
            </a:r>
            <a:r>
              <a:rPr lang="el-GR" dirty="0" smtClean="0"/>
              <a:t>ικογένεια αποτελεί  τη μεγαλύτερη δύναμη επιρροής στην αγοραστική συμπεριφορά. Υπάρχουν πολλά παραδείγματα για το πώς η οικογένεια επηρεάζει τη   συμπεριφορά των μελών της.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857224" y="2551837"/>
            <a:ext cx="7429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Είναι χρήσιμο οι υπεύθυνοι του Μάρκετινγκ να κατανοούν τον </a:t>
            </a:r>
            <a:r>
              <a:rPr lang="el-GR" b="1" dirty="0" smtClean="0"/>
              <a:t>τρόπο </a:t>
            </a:r>
            <a:r>
              <a:rPr lang="el-GR" dirty="0" smtClean="0"/>
              <a:t>με τον οποίο η οικογένεια </a:t>
            </a:r>
            <a:r>
              <a:rPr lang="el-GR" b="1" dirty="0" smtClean="0"/>
              <a:t>παίρνει τις αποφάσεις </a:t>
            </a:r>
            <a:r>
              <a:rPr lang="el-GR" dirty="0" smtClean="0"/>
              <a:t>της για αγορές κάποιων αγαθών και πώς η οικογένεια </a:t>
            </a:r>
            <a:r>
              <a:rPr lang="el-GR" b="1" dirty="0" smtClean="0"/>
              <a:t>επηρεάζει την αγοραστική συμπεριφορά </a:t>
            </a:r>
            <a:r>
              <a:rPr lang="el-GR" dirty="0" smtClean="0"/>
              <a:t>των μελών της.</a:t>
            </a:r>
          </a:p>
          <a:p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928662" y="4286256"/>
            <a:ext cx="70009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Βασικός παράγοντας </a:t>
            </a:r>
            <a:r>
              <a:rPr lang="el-GR" dirty="0" smtClean="0"/>
              <a:t>που επηρεάζει την αγοραστική συμπεριφορά είναι η θέση του ατόμου μέσα στην </a:t>
            </a:r>
            <a:r>
              <a:rPr lang="el-GR" b="1" dirty="0" smtClean="0"/>
              <a:t>οικογένεια καταγωγής </a:t>
            </a:r>
            <a:r>
              <a:rPr lang="el-GR" dirty="0" smtClean="0"/>
              <a:t>και στην </a:t>
            </a:r>
            <a:r>
              <a:rPr lang="el-GR" b="1" dirty="0" smtClean="0"/>
              <a:t>οικογένεια δημιουργίας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οικογένεια της καταγωγής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 </a:t>
            </a:r>
            <a:r>
              <a:rPr lang="el-GR" sz="2400" dirty="0" smtClean="0"/>
              <a:t>Η οικογένεια της καταγωγής αποτελείται από τους γονείς και τα παιδιά και πιθανόν και τον παππού και τη γιαγιά. </a:t>
            </a:r>
          </a:p>
          <a:p>
            <a:pPr>
              <a:buNone/>
            </a:pPr>
            <a:r>
              <a:rPr lang="el-GR" sz="2400" dirty="0"/>
              <a:t> </a:t>
            </a:r>
            <a:r>
              <a:rPr lang="el-GR" sz="2400" dirty="0" smtClean="0"/>
              <a:t>   Η καταναλωτική συμπεριφορά της οικογένειας εξαρτάται από: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 smtClean="0"/>
              <a:t>   τη δομή της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 smtClean="0"/>
              <a:t>   το βαθμό και το είδος απασχόλησης των μελών της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 </a:t>
            </a:r>
            <a:r>
              <a:rPr lang="el-GR" sz="2400" dirty="0" smtClean="0"/>
              <a:t>   από τις πολιτιστικές της αξίες κ.λπ.</a:t>
            </a:r>
            <a:endParaRPr lang="el-G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οικογένεια της καταγωγής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</a:t>
            </a:r>
            <a:r>
              <a:rPr lang="el-GR" sz="2400" dirty="0" smtClean="0"/>
              <a:t>Αν παρατηρήσουμε τον τρόπο με τον οποίο αρκετοί άνθρωποι ενεργούν ως καταναλωτές, θα διαπιστώσουμε ότι και όταν ζουν μόνοι τους, </a:t>
            </a:r>
            <a:r>
              <a:rPr lang="el-GR" sz="2400" i="1" dirty="0" smtClean="0"/>
              <a:t>καταναλώνουν σε πολλές περιπτώσεις τις </a:t>
            </a:r>
            <a:r>
              <a:rPr lang="el-GR" sz="2400" i="1" u="sng" dirty="0" smtClean="0"/>
              <a:t>ίδιες μάρκες </a:t>
            </a:r>
            <a:r>
              <a:rPr lang="el-GR" sz="2400" i="1" dirty="0" smtClean="0"/>
              <a:t>προϊόντων που κατανάλωναν είτε στην παιδική τους ηλικία είτε όταν ζούσαν με τους γονείς τους</a:t>
            </a:r>
            <a:r>
              <a:rPr lang="el-GR" sz="2400" dirty="0" smtClean="0"/>
              <a:t>. Αυτός είναι ένας λόγος που πολλά προϊόντα διατηρούν για πολλά χρόνια το όνομά τους.</a:t>
            </a:r>
            <a:endParaRPr lang="el-G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</a:t>
            </a:r>
            <a:r>
              <a:rPr lang="el-GR" dirty="0" smtClean="0"/>
              <a:t>ικογένεια δημιουργίας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Η οικογένεια δημιουργίας συγκροτείται συνήθως με το γάμο. Έχει άμεση επιρροή στην καθημερινή αγοραστική συμπεριφορά  γιατί από τη δημιουργία της, </a:t>
            </a:r>
            <a:r>
              <a:rPr lang="el-GR" b="1" dirty="0" smtClean="0"/>
              <a:t>αρχίζουν νέες ανάγκες </a:t>
            </a:r>
            <a:r>
              <a:rPr lang="el-GR" dirty="0" smtClean="0"/>
              <a:t>που πρέπει να ικανοποιηθούν· καινούργιο σπίτι, έπιπλα, ηλεκτρικά είδη κ.λπ.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κύκλος ζωής της οικογένειας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9001156" cy="51149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000" dirty="0" smtClean="0"/>
              <a:t>Ο κύκλος ζωής ξεκινά με τη γέννηση και τελειώνει με το θάνατο των ατόμων ή τη διάλυση της οικογένειας.</a:t>
            </a:r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Τα </a:t>
            </a:r>
            <a:r>
              <a:rPr lang="el-GR" sz="2000" i="1" u="sng" dirty="0" smtClean="0"/>
              <a:t>στάδια στη ζωή </a:t>
            </a:r>
            <a:r>
              <a:rPr lang="el-GR" sz="2000" dirty="0" smtClean="0"/>
              <a:t>της οικογένειας που αναφέρονται συχνότερα είναι: 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Το στάδιο του άγαμου. Νέοι άγαμοι που ζουν σε δικά τους σπίτια. 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Τα νιόπαντρα ζευγάρια. Ζευγάρια χωρίς παιδιά. 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Νεαρά ζευγάρια με παιδιά κάτω από 6 χρόνων.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Νεαρά ζευγάρια με παιδιά από 6 χρόνων και πάνω. 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Μεγαλύτερα σε ηλικία ζευγάρια με παιδιά που ζουν μαζί τους ή που εξαρτώνται από αυτούς. 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Ηλικιωμένα ζευγάρια χωρίς παιδιά και που ο σύζυγος, ή και οι δύο, εργάζονται. 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Ηλικιωμένα ζευγάρια που βρίσκονται σε σύνταξη.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 Άτομα ηλικιωμένα που εργάζονται και μένουν μόνα. </a:t>
            </a:r>
          </a:p>
          <a:p>
            <a:pPr marL="457200" indent="-457200">
              <a:buAutoNum type="arabicPeriod"/>
            </a:pPr>
            <a:r>
              <a:rPr lang="el-GR" sz="2000" dirty="0" smtClean="0"/>
              <a:t> Άτομα ηλικιωμένα που δεν εργάζονται και μένουν μόνα.</a:t>
            </a:r>
            <a:endParaRPr lang="el-G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πληροφορίες για τον τρόπο ζωής της οικογένειας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 Οι πληροφορίες για τον τρόπο ζωής της οικογένειας είναι εξαιρετικά χρήσιμες για τον υπεύθυνο του Μάρκετινγκ </a:t>
            </a:r>
            <a:r>
              <a:rPr lang="el-GR" u="sng" dirty="0" smtClean="0"/>
              <a:t>στη χάραξη της στρατηγικής </a:t>
            </a:r>
            <a:r>
              <a:rPr lang="el-GR" dirty="0" smtClean="0"/>
              <a:t>για την </a:t>
            </a:r>
            <a:r>
              <a:rPr lang="el-GR" u="sng" dirty="0" smtClean="0"/>
              <a:t>προώθηση</a:t>
            </a:r>
            <a:r>
              <a:rPr lang="el-GR" dirty="0" smtClean="0"/>
              <a:t> των προϊόντων του.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Οι ιδιαίτερες ανάγκες και επιθυμίες των μελών μιας οικογένειας σε κάθε στάδιο του κύκλου ζωής τους δίνουν </a:t>
            </a:r>
            <a:r>
              <a:rPr lang="el-GR" u="sng" dirty="0" smtClean="0"/>
              <a:t>ευκαιρίες για τμηματοποίηση </a:t>
            </a:r>
            <a:r>
              <a:rPr lang="el-GR" dirty="0" smtClean="0"/>
              <a:t>της αγοράς και δυνατότητα για </a:t>
            </a:r>
            <a:r>
              <a:rPr lang="el-GR" u="sng" dirty="0" smtClean="0"/>
              <a:t>πρόβλεψη της ζήτησης </a:t>
            </a:r>
            <a:r>
              <a:rPr lang="el-GR" dirty="0" smtClean="0"/>
              <a:t>συγκεκριμένων προϊόντων και υπηρεσιών.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3.3.2 Το οικονομικό υπόδειγμα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</a:t>
            </a:r>
            <a:r>
              <a:rPr lang="el-GR" sz="2400" dirty="0" smtClean="0"/>
              <a:t>Η οικονομική κατάσταση του καταναλωτή έχει πολύ μεγάλη επίδραση στον τρόπο που κάνει τις αγορές του. Η οικονομική κατάσταση των ανθρώπων εξαρτάται από τα χρήματα που διαθέτουν για αγορές και αποταμίευση, τη δυνατότητα που έχουν για δανεισμό.</a:t>
            </a:r>
            <a:endParaRPr lang="el-GR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96</TotalTime>
  <Words>692</Words>
  <Application>Microsoft Office PowerPoint</Application>
  <PresentationFormat>Προβολή στην οθόνη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Δημοτικός</vt:lpstr>
      <vt:lpstr>3.3 ΥΠΟΔΕΙΓΜΑΤΑ ΚΑΤΑΝΑΛΩΤΙΚΗΣ ΣΥΜΠΕΡΙΦΟΡΑΣ</vt:lpstr>
      <vt:lpstr>Η οικογένεια</vt:lpstr>
      <vt:lpstr>Διαφάνεια 3</vt:lpstr>
      <vt:lpstr>οικογένεια της καταγωγής</vt:lpstr>
      <vt:lpstr>οικογένεια της καταγωγής</vt:lpstr>
      <vt:lpstr>Οικογένεια δημιουργίας</vt:lpstr>
      <vt:lpstr>Ο κύκλος ζωής της οικογένειας</vt:lpstr>
      <vt:lpstr>πληροφορίες για τον τρόπο ζωής της οικογένειας</vt:lpstr>
      <vt:lpstr>3.3.2 Το οικονομικό υπόδειγμα</vt:lpstr>
      <vt:lpstr>3.3.2 Το οικονομικό υπόδειγμα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οικογένεια</dc:title>
  <dc:creator>Maria Stamatiou</dc:creator>
  <cp:lastModifiedBy>Maria Stamatiou</cp:lastModifiedBy>
  <cp:revision>9</cp:revision>
  <dcterms:created xsi:type="dcterms:W3CDTF">2023-11-26T20:41:35Z</dcterms:created>
  <dcterms:modified xsi:type="dcterms:W3CDTF">2023-11-27T21:30:28Z</dcterms:modified>
</cp:coreProperties>
</file>