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67" r:id="rId15"/>
    <p:sldId id="268" r:id="rId16"/>
    <p:sldId id="269" r:id="rId17"/>
    <p:sldId id="270" r:id="rId18"/>
    <p:sldId id="278" r:id="rId19"/>
    <p:sldId id="271" r:id="rId20"/>
    <p:sldId id="272" r:id="rId21"/>
    <p:sldId id="273" r:id="rId22"/>
    <p:sldId id="274" r:id="rId23"/>
    <p:sldId id="281" r:id="rId24"/>
    <p:sldId id="282" r:id="rId25"/>
    <p:sldId id="279" r:id="rId26"/>
    <p:sldId id="28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AC8051-14C6-4D5B-8C93-B5315A53CC5A}" type="datetimeFigureOut">
              <a:rPr lang="el-GR" smtClean="0"/>
              <a:pPr/>
              <a:t>12/11/2024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5489DEF-6E4E-4DDA-A5C1-FBED19BFC1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2.1 ΕΝΝΟΙΑ ΚΑΙ ΧΡΗΣΙΜΟΤΗΤΑ ΤΟΥ ΠΡΟΓΡΑΜΜΑΤΙΣΜΟΥ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Κεφάλαιο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1) Ανάλυση της αγοράς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Γίνεται μία ανασκόπηση της υπάρχουσας κατάστασης στην αγορά και, πιο συγκεκριμένα, στον κλάδο στον οποίο ανήκει η επιχείρηση.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Οι πληροφορίες αυτές περιλαμβάνουν ποσοτικά στοιχεία αλλά, κυρίως, είναι ποιοτικές.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Ποσοτική πληροφορία είναι η εκτίμηση του μεγέθους της αγοράς. Δηλαδή, ποια είναι η κατανάλωση μιας συγκεκριμένης κατηγορίας προϊόντος σε όλη την αγορά.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Το μέγεθος της αγοράς μπορεί να μετρηθεί σε ποσότητα προϊόντος ή σε αξία.</a:t>
            </a:r>
          </a:p>
          <a:p>
            <a:pPr>
              <a:buNone/>
            </a:pP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  Συνολική ετήσια κατανάλωση οδοντόκρεμας στην Ελλάδα είναι :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</a:t>
            </a:r>
            <a:r>
              <a:rPr lang="el-GR" sz="3000" dirty="0" smtClean="0"/>
              <a:t>2 εκατομμύρια σωληνάρια της συσκευασίας των 150 γραμμαρίων </a:t>
            </a:r>
          </a:p>
          <a:p>
            <a:pPr>
              <a:buNone/>
            </a:pPr>
            <a:r>
              <a:rPr lang="el-GR" sz="3000" dirty="0"/>
              <a:t> </a:t>
            </a:r>
            <a:r>
              <a:rPr lang="el-GR" sz="3000" dirty="0" smtClean="0"/>
              <a:t>  10 εκατομμύρια σωληνάρια της συσκευασίας των 100 γραμμαρίων </a:t>
            </a:r>
          </a:p>
          <a:p>
            <a:pPr>
              <a:buNone/>
            </a:pPr>
            <a:r>
              <a:rPr lang="el-GR" sz="3000" dirty="0"/>
              <a:t> </a:t>
            </a:r>
            <a:r>
              <a:rPr lang="el-GR" sz="3000" dirty="0" smtClean="0"/>
              <a:t>   6 εκατομμύρια σωληνάρια της συσκευασίας των 75 γραμμαρίων </a:t>
            </a:r>
          </a:p>
          <a:p>
            <a:pPr>
              <a:buNone/>
            </a:pPr>
            <a:r>
              <a:rPr lang="el-GR" sz="3000" dirty="0"/>
              <a:t> </a:t>
            </a:r>
            <a:r>
              <a:rPr lang="el-GR" sz="3000" dirty="0" smtClean="0"/>
              <a:t>   5 εκατομμύρια σωληνάρια της συσκευασίας των 50 γραμμαρίων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Παράδειγμα/άσκηση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Ο όγκος αγοράς της οδοντόκρεμας κατανέμεται σε:</a:t>
            </a:r>
          </a:p>
          <a:p>
            <a:pPr lvl="0"/>
            <a:r>
              <a:rPr lang="el-GR" dirty="0" smtClean="0"/>
              <a:t>2 εκατομμύρια σωληνάρια των 150 γραμμαρίων αξίας 2,5 ευρώ το σωληνάριο.</a:t>
            </a:r>
          </a:p>
          <a:p>
            <a:pPr lvl="0"/>
            <a:r>
              <a:rPr lang="el-GR" dirty="0" smtClean="0"/>
              <a:t>10 εκατομμύρια σωληνάρια των 100 γραμμαρίων αξίας 2 ευρώ το σωληνάριο.</a:t>
            </a:r>
          </a:p>
          <a:p>
            <a:pPr lvl="0"/>
            <a:r>
              <a:rPr lang="el-GR" dirty="0" smtClean="0"/>
              <a:t>6 εκατομμύρια σωληνάρια των 75 γραμμαρίων αξίας 1,5 ευρώ το σωληνάριο.</a:t>
            </a:r>
          </a:p>
          <a:p>
            <a:pPr lvl="0"/>
            <a:r>
              <a:rPr lang="el-GR" dirty="0" smtClean="0"/>
              <a:t>5 εκατομμύρια σωληνάρια των 50 γραμμαρίων αξίας 1 ευρώ το σωληνάριο.</a:t>
            </a:r>
          </a:p>
          <a:p>
            <a:pPr>
              <a:buNone/>
            </a:pPr>
            <a:r>
              <a:rPr lang="el-GR" b="1" dirty="0" smtClean="0"/>
              <a:t>   </a:t>
            </a:r>
          </a:p>
          <a:p>
            <a:pPr>
              <a:buNone/>
            </a:pPr>
            <a:r>
              <a:rPr lang="el-GR" b="1" dirty="0" smtClean="0"/>
              <a:t>    </a:t>
            </a:r>
            <a:r>
              <a:rPr lang="el-GR" dirty="0" smtClean="0"/>
              <a:t> </a:t>
            </a:r>
            <a:r>
              <a:rPr lang="el-GR" b="1" dirty="0" smtClean="0"/>
              <a:t>Να βρεθεί το μέγεθος αγοράς ως προς την αξία της οδοντόκρεμας.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απάντηση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2152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της αγοράς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000" dirty="0" smtClean="0"/>
              <a:t>Άλλη χρήσιμη και ευρέως χρησιμοποιούμενη ποσοτική πληροφορία είναι το </a:t>
            </a:r>
            <a:r>
              <a:rPr lang="el-GR" sz="2000" u="sng" dirty="0" smtClean="0"/>
              <a:t>μερίδιο της αγοράς </a:t>
            </a:r>
            <a:r>
              <a:rPr lang="el-GR" sz="2000" dirty="0" smtClean="0"/>
              <a:t>του προϊόντος μίας συγκεκριμένης επιχείρησης. Τα μερίδια αγοράς συνήθως </a:t>
            </a:r>
            <a:r>
              <a:rPr lang="el-GR" sz="2000" u="sng" dirty="0" smtClean="0"/>
              <a:t>εκφράζονται σε ποσοστά</a:t>
            </a:r>
            <a:r>
              <a:rPr lang="el-GR" sz="2800" dirty="0" smtClean="0"/>
              <a:t>.</a:t>
            </a:r>
          </a:p>
          <a:p>
            <a:pPr>
              <a:buNone/>
            </a:pPr>
            <a:r>
              <a:rPr lang="el-GR" sz="2800" dirty="0" smtClean="0"/>
              <a:t>Παράδειγμα:</a:t>
            </a:r>
          </a:p>
          <a:p>
            <a:pPr>
              <a:buNone/>
            </a:pPr>
            <a:r>
              <a:rPr lang="el-GR" sz="2800" dirty="0"/>
              <a:t> </a:t>
            </a:r>
            <a:r>
              <a:rPr lang="el-GR" sz="2800" dirty="0" smtClean="0"/>
              <a:t>    η συνολική ετήσια κατανάλωση οδοντόκρεμας στην Ελλάδα είναι 2.000 τόνοι. Η </a:t>
            </a:r>
            <a:r>
              <a:rPr lang="en-US" sz="2800" dirty="0" smtClean="0"/>
              <a:t>Colgate </a:t>
            </a:r>
            <a:r>
              <a:rPr lang="el-GR" sz="2800" dirty="0" smtClean="0"/>
              <a:t>το </a:t>
            </a:r>
            <a:r>
              <a:rPr lang="en-US" sz="2800" dirty="0" smtClean="0"/>
              <a:t>2022</a:t>
            </a:r>
            <a:r>
              <a:rPr lang="el-GR" sz="2800" dirty="0" smtClean="0"/>
              <a:t> πέτυχε πωλήσεις 250 τόνων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l-GR" sz="2800" dirty="0" smtClean="0"/>
              <a:t>Μερίδιο αγοράς=250/2000*100=12,5%</a:t>
            </a:r>
            <a:endParaRPr lang="el-GR" sz="2800" dirty="0"/>
          </a:p>
          <a:p>
            <a:pPr>
              <a:buNone/>
            </a:pP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της αγοράς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000" dirty="0" smtClean="0"/>
              <a:t>Ένας άλλος </a:t>
            </a:r>
            <a:r>
              <a:rPr lang="el-GR" sz="2000" u="sng" dirty="0" smtClean="0"/>
              <a:t>ποσοτικός δείκτης </a:t>
            </a:r>
            <a:r>
              <a:rPr lang="el-GR" sz="2000" dirty="0" smtClean="0"/>
              <a:t>είναι η </a:t>
            </a:r>
            <a:r>
              <a:rPr lang="el-GR" sz="2000" b="1" u="sng" dirty="0" smtClean="0"/>
              <a:t>μέση ετήσια κατανάλωση</a:t>
            </a:r>
            <a:r>
              <a:rPr lang="el-GR" sz="2000" dirty="0" smtClean="0"/>
              <a:t>. Η μέση ετήσια κατανάλωση υπολογίζεται, αν διαιρέσουμε το μέγεθος της αγοράς με το συνολικό πληθυσμό.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Παράδειγμα:</a:t>
            </a:r>
          </a:p>
          <a:p>
            <a:pPr>
              <a:buNone/>
            </a:pPr>
            <a:r>
              <a:rPr lang="el-GR" sz="2000" dirty="0" smtClean="0"/>
              <a:t>Συνολική ετήσια κατανάλωση σοκολάτας ΙΟΝ=65.000.000 τεμάχια</a:t>
            </a:r>
          </a:p>
          <a:p>
            <a:pPr>
              <a:buNone/>
            </a:pPr>
            <a:r>
              <a:rPr lang="el-GR" sz="2000" dirty="0" smtClean="0"/>
              <a:t>Πληθυσμός: 10.000.000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Μέση ετήσια κατανάλωση=65.000.000/ 10.000.000=6,5 τεμάχια/άτομο</a:t>
            </a:r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της αγοράς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800" dirty="0" smtClean="0"/>
              <a:t>Οι </a:t>
            </a:r>
            <a:r>
              <a:rPr lang="el-GR" sz="2800" b="1" dirty="0" smtClean="0"/>
              <a:t>τάσεις της αγοράς </a:t>
            </a:r>
            <a:r>
              <a:rPr lang="el-GR" sz="2800" dirty="0" smtClean="0"/>
              <a:t>είναι, επίσης, ένα βασικό στοιχείο που προσδιορίζει την πορεία της επιχείρησης. </a:t>
            </a:r>
          </a:p>
          <a:p>
            <a:pPr>
              <a:buNone/>
            </a:pPr>
            <a:r>
              <a:rPr lang="el-GR" sz="2800" dirty="0" smtClean="0"/>
              <a:t>     Οι τάσεις της αγοράς μπορεί να είναι </a:t>
            </a:r>
            <a:r>
              <a:rPr lang="el-GR" sz="2800" b="1" dirty="0" smtClean="0"/>
              <a:t>αυξητικές</a:t>
            </a:r>
            <a:r>
              <a:rPr lang="el-GR" sz="2800" dirty="0" smtClean="0"/>
              <a:t>, δηλαδή το μέγεθος της αγοράς να αυξάνει συνεχώς και να υπάρχουν περιθώρια αύξησης των πωλήσεων ή και το αντίθετο.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της αγοράς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sz="2800" dirty="0" smtClean="0"/>
              <a:t>Η </a:t>
            </a:r>
            <a:r>
              <a:rPr lang="el-GR" sz="2800" b="1" dirty="0" smtClean="0"/>
              <a:t>συχνότητα χρήσης του προϊόντος </a:t>
            </a:r>
            <a:r>
              <a:rPr lang="el-GR" sz="2800" dirty="0" smtClean="0"/>
              <a:t>είναι ο μέσος όρος αγορών του προϊόντος από αυτούς που το χρησιμοποιούν.</a:t>
            </a:r>
          </a:p>
          <a:p>
            <a:pPr>
              <a:buNone/>
            </a:pPr>
            <a:r>
              <a:rPr lang="el-GR" sz="2800" dirty="0"/>
              <a:t> </a:t>
            </a:r>
            <a:r>
              <a:rPr lang="el-GR" sz="2800" dirty="0" smtClean="0"/>
              <a:t>   Δηλαδή, κατά μέσο όρο, </a:t>
            </a:r>
            <a:r>
              <a:rPr lang="el-GR" sz="2800" dirty="0" smtClean="0">
                <a:solidFill>
                  <a:srgbClr val="FF0000"/>
                </a:solidFill>
              </a:rPr>
              <a:t>κάθε πότε αγοράζουν το προϊόν όλοι όσοι το χρησιμοποιούν</a:t>
            </a:r>
            <a:r>
              <a:rPr lang="el-GR" sz="2800" dirty="0" smtClean="0"/>
              <a:t>. </a:t>
            </a:r>
          </a:p>
          <a:p>
            <a:pPr>
              <a:buNone/>
            </a:pPr>
            <a:r>
              <a:rPr lang="el-GR" sz="2800" dirty="0"/>
              <a:t> </a:t>
            </a:r>
            <a:r>
              <a:rPr lang="el-GR" sz="2800" dirty="0" smtClean="0"/>
              <a:t>   </a:t>
            </a:r>
          </a:p>
          <a:p>
            <a:pPr>
              <a:buNone/>
            </a:pPr>
            <a:r>
              <a:rPr lang="el-GR" sz="2800" dirty="0" smtClean="0"/>
              <a:t>    Πχ: κάθε νοικοκυριό στην Ελλάδα που χρησιμοποιεί οδοντόκρεμα αγοράζει κατά μέσο όρο ένα σωληνάριο κάθε μήνα.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ποσοτικές πληροφορίες (σύνοψη)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εκτίμηση του </a:t>
            </a:r>
            <a:r>
              <a:rPr lang="el-GR" b="1" dirty="0" smtClean="0"/>
              <a:t>μεγέθους της αγοράς</a:t>
            </a:r>
            <a:r>
              <a:rPr lang="el-GR" dirty="0" smtClean="0"/>
              <a:t>, δηλαδή, </a:t>
            </a:r>
            <a:r>
              <a:rPr lang="el-GR" dirty="0" smtClean="0">
                <a:solidFill>
                  <a:srgbClr val="FF0000"/>
                </a:solidFill>
              </a:rPr>
              <a:t>ποια είναι η κατανάλωση</a:t>
            </a:r>
            <a:r>
              <a:rPr lang="el-GR" dirty="0" smtClean="0"/>
              <a:t> μιας συγκεκριμένης κατηγορίας προϊόντος σε όλη την αγορά. Το μέγεθος της αγοράς μπορεί να </a:t>
            </a:r>
            <a:r>
              <a:rPr lang="el-GR" dirty="0" smtClean="0">
                <a:solidFill>
                  <a:srgbClr val="FF0000"/>
                </a:solidFill>
              </a:rPr>
              <a:t>μετρηθεί σε ποσότητα προϊόντος ή σε αξία</a:t>
            </a:r>
            <a:r>
              <a:rPr lang="el-GR" dirty="0" smtClean="0"/>
              <a:t>. </a:t>
            </a:r>
          </a:p>
          <a:p>
            <a:r>
              <a:rPr lang="el-GR" b="1" dirty="0" smtClean="0"/>
              <a:t>μερίδιο της αγοράς </a:t>
            </a:r>
            <a:r>
              <a:rPr lang="el-GR" dirty="0" smtClean="0"/>
              <a:t>του προϊόντος μίας συγκεκριμένης επιχείρησης.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μέση ετήσια κατανάλωση</a:t>
            </a:r>
            <a:r>
              <a:rPr lang="el-GR" dirty="0" smtClean="0"/>
              <a:t>. Η μέση ετήσια κατανάλωση υπολογίζεται, αν διαιρέσουμε το μέγεθος της αγοράς με το συνολικό πληθυσμό. 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2) Πληροφορίες για τα τμήματα της αγοράς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  Πληροφορίες για τα τμήματα της αγοράς που παρουσιάζουν ενδιαφέρον για την επιχείρηση και επιλογή των τμημάτων στα οποία θα απευθυνθεί η επιχείρηση. </a:t>
            </a:r>
          </a:p>
          <a:p>
            <a:pPr>
              <a:buNone/>
            </a:pPr>
            <a:r>
              <a:rPr lang="el-GR" sz="2000" dirty="0" smtClean="0"/>
              <a:t>       Η αναζήτηση και ο εντοπισμός διαφορετικών τμημάτων στην αγορά ενός προϊόντος είναι μία πρωτότυπη δημιουργική εργασία, η οποία βασίζεται σε στοιχεία έρευνας και ανάλυσης της αγοράς.</a:t>
            </a:r>
            <a:endParaRPr lang="el-G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14818"/>
            <a:ext cx="283684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ΕΝΝΟΙΑ ΚΑΙ ΧΡΗΣΙΜΟΤΗΤΑ ΤΟΥ ΠΡΟΓΡΑΜΜΑΤΙΣΜΟΥ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  Ο προγραμματισμός είναι μια λειτουργία της ανθρώπινης ζωής, η οποία εμφανίζεται σε όλες τις φάσεις και σε όλους τους τομείς της.</a:t>
            </a:r>
          </a:p>
          <a:p>
            <a:pPr>
              <a:buNone/>
            </a:pPr>
            <a:r>
              <a:rPr lang="el-GR" dirty="0" smtClean="0"/>
              <a:t>Παράδειγμα: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  </a:t>
            </a:r>
            <a:r>
              <a:rPr lang="el-GR" sz="2600" dirty="0" smtClean="0"/>
              <a:t>Στη φύση μπορούμε να παρατηρήσουμε την κοινωνία των μυρμηγκιών, τα οποία συλλέγουν σπόρους όλο το καλοκαίρι, για να αντιμετωπίσουν τις ανάγκες τους το χειμώνα. </a:t>
            </a:r>
          </a:p>
          <a:p>
            <a:pPr>
              <a:buFont typeface="Wingdings" pitchFamily="2" charset="2"/>
              <a:buChar char="Ø"/>
            </a:pPr>
            <a:r>
              <a:rPr lang="el-GR" sz="2600" dirty="0"/>
              <a:t> </a:t>
            </a:r>
            <a:r>
              <a:rPr lang="el-GR" sz="2600" dirty="0" smtClean="0"/>
              <a:t>   Οι αγρότες της ελληνικής υπαίθρου μαζεύουν ξύλα το καλοκαίρι, για να εξασφαλίσουν θέρμανση το χειμώνα.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3) Η στρατηγική του μίγματος του Μάρκετινγκ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67046" y="1447800"/>
            <a:ext cx="466710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57158" y="1571612"/>
            <a:ext cx="178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Σκοπός της επιχείρησης είναι να παράγει αυτό που θα πωληθεί και όχι να προσπαθεί να πωλήσει αυτό που παράγει.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929454" y="1928802"/>
            <a:ext cx="17859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στρατηγική του μίγματος Μάρκετινγκ είναι η κατάλληλη επιλογή των στοιχείων των τεσσάρων μεταβλητών, με την οποία η επιχείρηση θα απευθυνθεί στην αγορά που την ενδιαφέρει.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4) Ο χρονικός ορίζοντας υλοποίησης και οι προϋπολογισμοί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800" dirty="0" smtClean="0"/>
              <a:t>Ο χρονικός προσδιορισμός, δηλαδή το χρονοδιάγραμμα, είναι απαραίτητος, γιατί πρέπει να γνωρίζουμε εκ των προτέρων πότε θα αρχίσει και πότε θα τελειώσει μια συγκεκριμένη ενέργεια.</a:t>
            </a:r>
          </a:p>
          <a:p>
            <a:r>
              <a:rPr lang="el-GR" sz="1800" dirty="0" smtClean="0"/>
              <a:t>Ο προϋπολογισμός του κόστους όλων των απαραίτητων ενεργειών είναι αναγκαίος, διότι πρέπει να γνωρίζουμε από πριν το ποσό που θα πρέπει να διαθέσουμε και έτσι να φροντίσουμε να το εξασφαλίσουμε.</a:t>
            </a:r>
          </a:p>
          <a:p>
            <a:r>
              <a:rPr lang="el-GR" sz="1800" dirty="0" smtClean="0"/>
              <a:t>Τα ποσά που περιλαμβάνονται στους προϋπολογισμούς αυτούς δίνονται, φυσικά, κατ’ εκτίμηση.</a:t>
            </a:r>
          </a:p>
          <a:p>
            <a:r>
              <a:rPr lang="el-GR" sz="1800" dirty="0" smtClean="0"/>
              <a:t>Είναι φυσικό ότι τα ποσά αυτά υπόκεινται στον περιορισμό των οικονομικών δυνατοτήτων της επιχείρησης.</a:t>
            </a:r>
          </a:p>
          <a:p>
            <a:r>
              <a:rPr lang="el-GR" sz="1800" dirty="0" smtClean="0"/>
              <a:t>Τα χρονοδιαγράμματα καταρτίζονται με τέτοιο τρόπο, ώστε να αποφεύγεται η σπατάλη του χρόνου και να υπάρχει μια λογική συνέχεια όλων των δραστηριοτήτων.</a:t>
            </a:r>
          </a:p>
          <a:p>
            <a:r>
              <a:rPr lang="el-GR" sz="1800" u="sng" dirty="0" smtClean="0"/>
              <a:t>Ο συνολικός προϋπολογισμός μπορεί να αναλυθεί και σε επιμέρους προϋπολογισμούς</a:t>
            </a:r>
            <a:r>
              <a:rPr lang="el-GR" sz="1800" dirty="0" smtClean="0"/>
              <a:t>. Δηλαδή για προώθηση πωλήσεων, για έρευνα αγοράς κ.λπ.</a:t>
            </a:r>
            <a:endParaRPr lang="el-GR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5) Η έκθεση κερδών και ζημιών.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25729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000" dirty="0" smtClean="0"/>
              <a:t>Η έκθεση κερδών και ζημιών (</a:t>
            </a:r>
            <a:r>
              <a:rPr lang="el-GR" sz="2000" dirty="0" err="1" smtClean="0"/>
              <a:t>Profit</a:t>
            </a:r>
            <a:r>
              <a:rPr lang="el-GR" sz="2000" dirty="0" smtClean="0"/>
              <a:t> </a:t>
            </a:r>
            <a:r>
              <a:rPr lang="el-GR" sz="2000" dirty="0" err="1" smtClean="0"/>
              <a:t>and</a:t>
            </a:r>
            <a:r>
              <a:rPr lang="el-GR" sz="2000" dirty="0" smtClean="0"/>
              <a:t> </a:t>
            </a:r>
            <a:r>
              <a:rPr lang="el-GR" sz="2000" dirty="0" err="1" smtClean="0"/>
              <a:t>Loss</a:t>
            </a:r>
            <a:r>
              <a:rPr lang="el-GR" sz="2000" dirty="0" smtClean="0"/>
              <a:t> </a:t>
            </a:r>
            <a:r>
              <a:rPr lang="el-GR" sz="2000" dirty="0" err="1" smtClean="0"/>
              <a:t>Statement</a:t>
            </a:r>
            <a:r>
              <a:rPr lang="el-GR" sz="2000" dirty="0" smtClean="0"/>
              <a:t> - PLS) είναι ένας αριθμητικός υπολογισμός των μεγεθών, τα οποία προσδιορίζουν την οικονομική κατάσταση της επιχείρησης. </a:t>
            </a:r>
          </a:p>
          <a:p>
            <a:pPr>
              <a:buNone/>
            </a:pPr>
            <a:r>
              <a:rPr lang="el-GR" sz="2000" dirty="0" smtClean="0"/>
              <a:t>      Με την έκθεση κερδών και ζημιών υπολογίζουμε το καθαρό κέρδος του προϊόντος.</a:t>
            </a:r>
          </a:p>
          <a:p>
            <a:pPr>
              <a:buNone/>
            </a:pPr>
            <a:endParaRPr lang="el-G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5"/>
            <a:ext cx="614366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17612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     Ως  </a:t>
            </a:r>
            <a:r>
              <a:rPr lang="el-GR" dirty="0" smtClean="0"/>
              <a:t>στέλεχος  Μάρκετινγκ στην  εταιρεία «Ψ»  πρέπει να καταρτίσετε την έκθεση κερδών και ζημιών της συγκεκριμένης επιχείρησης . Έχετε στην διάθεση σας τα παρακάτω στοιχεία:</a:t>
            </a:r>
          </a:p>
          <a:p>
            <a:pPr lvl="0">
              <a:buNone/>
            </a:pPr>
            <a:r>
              <a:rPr lang="el-GR" dirty="0" smtClean="0"/>
              <a:t>Πωλήσεις : 500.000.000 €</a:t>
            </a:r>
          </a:p>
          <a:p>
            <a:pPr lvl="0">
              <a:buNone/>
            </a:pPr>
            <a:r>
              <a:rPr lang="el-GR" dirty="0" smtClean="0"/>
              <a:t>Κόστος πωληθέντων : 350.000.000 €</a:t>
            </a:r>
          </a:p>
          <a:p>
            <a:pPr lvl="0">
              <a:buNone/>
            </a:pPr>
            <a:r>
              <a:rPr lang="el-GR" dirty="0" smtClean="0"/>
              <a:t>Έξοδα Μάρκετινγκ : 50.000.000 €</a:t>
            </a:r>
          </a:p>
          <a:p>
            <a:pPr lvl="0">
              <a:buNone/>
            </a:pPr>
            <a:r>
              <a:rPr lang="el-GR" dirty="0" smtClean="0"/>
              <a:t>Διοικητικά έξοδα: 35.000.000 €</a:t>
            </a:r>
          </a:p>
          <a:p>
            <a:pPr>
              <a:buNone/>
            </a:pPr>
            <a:r>
              <a:rPr lang="el-GR" b="1" dirty="0" smtClean="0"/>
              <a:t>α)</a:t>
            </a:r>
            <a:r>
              <a:rPr lang="el-GR" dirty="0" smtClean="0"/>
              <a:t>  Να προσδιοριστεί το μικτό κέρδος της επιχείρησης καθώς και το σύνολο των δαπανών της. </a:t>
            </a:r>
          </a:p>
          <a:p>
            <a:pPr>
              <a:buNone/>
            </a:pPr>
            <a:r>
              <a:rPr lang="el-GR" b="1" dirty="0" smtClean="0"/>
              <a:t>β)  </a:t>
            </a:r>
            <a:r>
              <a:rPr lang="en-US" b="1" dirty="0" err="1" smtClean="0"/>
              <a:t>i</a:t>
            </a:r>
            <a:r>
              <a:rPr lang="el-GR" b="1" dirty="0" smtClean="0"/>
              <a:t>.</a:t>
            </a:r>
            <a:r>
              <a:rPr lang="el-GR" dirty="0" smtClean="0"/>
              <a:t> Να καταρτίσετε την έκθεση κερδών – ζημιών του προϊόντος της επιχείρησης</a:t>
            </a:r>
          </a:p>
          <a:p>
            <a:pPr>
              <a:buNone/>
            </a:pPr>
            <a:r>
              <a:rPr lang="el-GR" b="1" dirty="0" smtClean="0"/>
              <a:t>     </a:t>
            </a:r>
            <a:r>
              <a:rPr lang="en-US" b="1" dirty="0" smtClean="0"/>
              <a:t>ii</a:t>
            </a:r>
            <a:r>
              <a:rPr lang="el-GR" b="1" dirty="0" smtClean="0"/>
              <a:t>.</a:t>
            </a:r>
            <a:r>
              <a:rPr lang="el-GR" dirty="0" smtClean="0"/>
              <a:t> Να υπολογίσετε το καθαρό κέρδος ή τη ζημία της επιχείρησης.  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38300"/>
            <a:ext cx="6756108" cy="500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 16507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    Είστε </a:t>
            </a:r>
            <a:r>
              <a:rPr lang="el-GR" dirty="0" smtClean="0"/>
              <a:t>στέλεχος  Μάρκετινγκ στην εταιρεία «Ζ» και πρέπει να καταρτίσετε την έκθεση κερδών - ζημιών της συγκεκριμένης επιχείρησης. Έχετε στη διάθεση σας τα παρακάτω στοιχεία:</a:t>
            </a:r>
          </a:p>
          <a:p>
            <a:pPr lvl="0">
              <a:buNone/>
            </a:pPr>
            <a:r>
              <a:rPr lang="el-GR" dirty="0" smtClean="0"/>
              <a:t>Πωλήσεις : 600.000.000 €</a:t>
            </a:r>
          </a:p>
          <a:p>
            <a:pPr lvl="0">
              <a:buNone/>
            </a:pPr>
            <a:r>
              <a:rPr lang="el-GR" dirty="0" smtClean="0"/>
              <a:t>Μικτό κέρδος: 300.000.000 €</a:t>
            </a:r>
          </a:p>
          <a:p>
            <a:pPr lvl="0">
              <a:buNone/>
            </a:pPr>
            <a:r>
              <a:rPr lang="el-GR" dirty="0" smtClean="0"/>
              <a:t>Διοικητικά έξοδα : 120.000.000 €</a:t>
            </a:r>
          </a:p>
          <a:p>
            <a:pPr lvl="0">
              <a:buNone/>
            </a:pPr>
            <a:r>
              <a:rPr lang="el-GR" dirty="0" smtClean="0"/>
              <a:t>Σύνολο άλλων δαπανών180.000.000 €</a:t>
            </a:r>
          </a:p>
          <a:p>
            <a:pPr>
              <a:buNone/>
            </a:pPr>
            <a:r>
              <a:rPr lang="en-US" b="1" dirty="0" err="1" smtClean="0"/>
              <a:t>i</a:t>
            </a:r>
            <a:r>
              <a:rPr lang="el-GR" dirty="0" smtClean="0"/>
              <a:t>. Να προσδιορίσετε το κόστος πωληθέντων  της επιχείρησης καθώς και τα έξοδα Μάρκετινγκ.</a:t>
            </a:r>
          </a:p>
          <a:p>
            <a:pPr>
              <a:buNone/>
            </a:pPr>
            <a:r>
              <a:rPr lang="el-GR" b="1" dirty="0" smtClean="0"/>
              <a:t>                                                                                                                                         </a:t>
            </a:r>
            <a:endParaRPr lang="el-GR" dirty="0" smtClean="0"/>
          </a:p>
          <a:p>
            <a:pPr>
              <a:buNone/>
            </a:pPr>
            <a:r>
              <a:rPr lang="en-US" b="1" dirty="0" smtClean="0"/>
              <a:t>ii</a:t>
            </a:r>
            <a:r>
              <a:rPr lang="el-GR" b="1" dirty="0" smtClean="0"/>
              <a:t>.</a:t>
            </a:r>
            <a:r>
              <a:rPr lang="el-GR" dirty="0" smtClean="0"/>
              <a:t> Να καταρτίσετε την έκθεση κερδών – ζημιών του προϊόντος της επιχείρησης και να υπολογίσετε το καθαρό κέρδος ή τη ζημία της επιχείρησης. 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81" y="1447800"/>
            <a:ext cx="59816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ΕΝΝΟΙΑ ΚΑΙ ΧΡΗΣΙΜΟΤΗΤΑ ΤΟΥ ΠΡΟΓΡΑΜΜΑΤΙΣΜΟΥ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  Η έννοια του προγραμματισμού, γενικώς, σημαίνει ότι: </a:t>
            </a:r>
            <a:r>
              <a:rPr lang="el-GR" b="1" dirty="0" smtClean="0"/>
              <a:t>σχεδιάζω σήμερα τι θα κάνω στο μέλλον για ένα συγκεκριμένο θέμα</a:t>
            </a:r>
            <a:r>
              <a:rPr lang="el-GR" dirty="0" smtClean="0"/>
              <a:t>. Βέβαια, το «τι θα κάνω στο μέλλον» περιέχει πολλές διαστάσεις όπως: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• Ποιες ακριβώς ενέργειες θα κάνω.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• Με ποιο συγκεκριμένο τρόπο θα κάνω κάθε ενέργεια.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• Ποιοι θα κάνουν τι ακριβώς.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• Ποια μέσα θα χρησιμοποιηθούν και με ποιο τρόπο το κάθε ένα. </a:t>
            </a: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• Σε ποιο χρονικό ορίζοντα θα τα χρησιμοποιήσω όλα αυτά.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προγραμματισμός στις επιχειρήσεις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Ο επιχειρηματικός προγραμματισμός είναι: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 </a:t>
            </a:r>
            <a:r>
              <a:rPr lang="el-GR" dirty="0" smtClean="0"/>
              <a:t>   μια επιτελική λειτουργία, η οποία έχει ορισμένους κανόνες εκτέλεσης.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  μια φιλοσοφία διοίκησης που καλό είναι να διακατέχει όλα τα επίπεδα της διοίκησης, από τα ανώτερα διοικητικά στελέχη μέχρι τα κατώτερα.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5172075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προγραμματισμός στις επιχειρήσεις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400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    Ο προγραμματισμός για τις επιχειρήσεις </a:t>
            </a:r>
            <a:r>
              <a:rPr lang="el-GR" u="sng" dirty="0" smtClean="0"/>
              <a:t>δεν είναι αυτοσκοπός</a:t>
            </a:r>
            <a:r>
              <a:rPr lang="el-GR" dirty="0" smtClean="0"/>
              <a:t>. Οι επιχειρήσεις δεν είναι υποχρεωμένες να ασκούν τις δραστηριότητες του προγραμματισμού.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Αν όμως οι επιχειρήσεις επιδιώκουν </a:t>
            </a:r>
            <a:r>
              <a:rPr lang="el-GR" u="sng" dirty="0" smtClean="0"/>
              <a:t>ανάπτυξη</a:t>
            </a:r>
            <a:r>
              <a:rPr lang="el-GR" dirty="0" smtClean="0"/>
              <a:t> και </a:t>
            </a:r>
            <a:r>
              <a:rPr lang="el-GR" u="sng" dirty="0" smtClean="0"/>
              <a:t>επιβίωση</a:t>
            </a:r>
            <a:r>
              <a:rPr lang="el-GR" dirty="0" smtClean="0"/>
              <a:t> στο σημερινό ανταγωνιστικό περιβάλλον, ο προγραμματισμός είναι ένα </a:t>
            </a:r>
            <a:r>
              <a:rPr lang="el-GR" dirty="0" smtClean="0">
                <a:solidFill>
                  <a:srgbClr val="FF0000"/>
                </a:solidFill>
              </a:rPr>
              <a:t>χρήσιμο εργαλείο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256"/>
            <a:ext cx="3619472" cy="241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προγραμματισμός στις επιχειρήσεις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4003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     Ο προγραμματισμός είναι μια διαδικασία η οποία ασκείται, εάν και μόνο εάν είναι </a:t>
            </a:r>
            <a:r>
              <a:rPr lang="el-GR" u="sng" dirty="0" smtClean="0"/>
              <a:t>προσανατολισμένος στο αποτέλεσμα</a:t>
            </a:r>
            <a:r>
              <a:rPr lang="el-GR" dirty="0" smtClean="0"/>
              <a:t>. </a:t>
            </a:r>
            <a:endParaRPr lang="el-GR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Μια από τις χρησιμότητες του προγραμματισμού είναι η </a:t>
            </a:r>
            <a:r>
              <a:rPr lang="el-GR" u="sng" dirty="0" smtClean="0"/>
              <a:t>αντιμετώπιση των δυσμενών επιπτώσεων</a:t>
            </a:r>
            <a:r>
              <a:rPr lang="el-GR" dirty="0" smtClean="0"/>
              <a:t> από πιθανές, μη προβλεπόμενες εξελίξεις.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00504"/>
            <a:ext cx="555624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προγραμματισμός στις επιχειρήσεις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Με την εφαρμογή του προγραμματισμού </a:t>
            </a:r>
            <a:r>
              <a:rPr lang="el-GR" u="sng" dirty="0" smtClean="0"/>
              <a:t>δε σημαίνει ότι θα αντιμετωπιστούν όλα τα προβλήματα</a:t>
            </a:r>
            <a:r>
              <a:rPr lang="el-GR" dirty="0" smtClean="0"/>
              <a:t>, τα οποία, πιθανόν, η επιχείρηση αντιμετωπίζει· σημαίνει, όμως, ότι θα είναι καλύτερα προετοιμασμένη να τα αντιμετωπίσει.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14818"/>
            <a:ext cx="355759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2.5 ΚΑΤΑΡΤΙΣΗ ΠΡΟΓΡΑΜΜΑΤΩΝ ΜΑΡΚΕΤΙΝΓΚ ΚΑΙ ΕΛΕΓΧΟΣ ΕΦΑΡΜΟΓΗΣ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Κεφάλαιο 2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ΚΑΤΑΡΤΙΣΗ ΠΡΟΓΡΑΜΜΑΤΩΝ ΜΑΡΚΕΤΙΝΓΚ ΚΑΙ ΕΛΕΓΧΟΣ ΕΦΑΡΜΟΓΗΣ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Ένα πρόγραμμα Μάρκετινγκ περιλαμβάνει:</a:t>
            </a:r>
          </a:p>
          <a:p>
            <a:pPr>
              <a:buNone/>
            </a:pPr>
            <a:r>
              <a:rPr lang="el-GR" dirty="0" smtClean="0"/>
              <a:t> • Ανάλυση της αγοράς. </a:t>
            </a:r>
          </a:p>
          <a:p>
            <a:pPr>
              <a:buNone/>
            </a:pPr>
            <a:r>
              <a:rPr lang="el-GR" dirty="0" smtClean="0"/>
              <a:t>• Πληροφορίες για τα τμήματα της αγοράς που παρουσιάζουν ενδιαφέρον για την επιχείρηση. </a:t>
            </a:r>
          </a:p>
          <a:p>
            <a:pPr>
              <a:buNone/>
            </a:pPr>
            <a:r>
              <a:rPr lang="el-GR" dirty="0" smtClean="0"/>
              <a:t>• Τη στρατηγική του μίγματος Μάρκετινγκ. </a:t>
            </a:r>
          </a:p>
          <a:p>
            <a:pPr>
              <a:buNone/>
            </a:pPr>
            <a:r>
              <a:rPr lang="el-GR" dirty="0" smtClean="0"/>
              <a:t>• Το χρονικό ορίζοντα υλοποίησής του, τους προϋπολογισμούς  </a:t>
            </a:r>
          </a:p>
          <a:p>
            <a:pPr>
              <a:buNone/>
            </a:pPr>
            <a:r>
              <a:rPr lang="el-GR" dirty="0" smtClean="0"/>
              <a:t>• Την έκθεση κερδών και ζημιών.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600</TotalTime>
  <Words>1410</Words>
  <Application>Microsoft Office PowerPoint</Application>
  <PresentationFormat>Προβολή στην οθόνη (4:3)</PresentationFormat>
  <Paragraphs>122</Paragraphs>
  <Slides>26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Δικαιοσύνη</vt:lpstr>
      <vt:lpstr>Κεφάλαιο 2ο </vt:lpstr>
      <vt:lpstr>ΕΝΝΟΙΑ ΚΑΙ ΧΡΗΣΙΜΟΤΗΤΑ ΤΟΥ ΠΡΟΓΡΑΜΜΑΤΙΣΜΟΥ</vt:lpstr>
      <vt:lpstr>ΕΝΝΟΙΑ ΚΑΙ ΧΡΗΣΙΜΟΤΗΤΑ ΤΟΥ ΠΡΟΓΡΑΜΜΑΤΙΣΜΟΥ</vt:lpstr>
      <vt:lpstr>Ο προγραμματισμός στις επιχειρήσεις</vt:lpstr>
      <vt:lpstr>Ο προγραμματισμός στις επιχειρήσεις</vt:lpstr>
      <vt:lpstr>Ο προγραμματισμός στις επιχειρήσεις</vt:lpstr>
      <vt:lpstr>Ο προγραμματισμός στις επιχειρήσεις</vt:lpstr>
      <vt:lpstr>Κεφάλαιο 2ο </vt:lpstr>
      <vt:lpstr>ΚΑΤΑΡΤΙΣΗ ΠΡΟΓΡΑΜΜΑΤΩΝ ΜΑΡΚΕΤΙΝΓΚ ΚΑΙ ΕΛΕΓΧΟΣ ΕΦΑΡΜΟΓΗΣ</vt:lpstr>
      <vt:lpstr>1) Ανάλυση της αγοράς</vt:lpstr>
      <vt:lpstr>παράδειγμα</vt:lpstr>
      <vt:lpstr>Παράδειγμα/άσκηση</vt:lpstr>
      <vt:lpstr>απάντηση</vt:lpstr>
      <vt:lpstr>Ανάλυση της αγοράς</vt:lpstr>
      <vt:lpstr>Ανάλυση της αγοράς</vt:lpstr>
      <vt:lpstr>Ανάλυση της αγοράς</vt:lpstr>
      <vt:lpstr>Ανάλυση της αγοράς</vt:lpstr>
      <vt:lpstr>ποσοτικές πληροφορίες (σύνοψη)</vt:lpstr>
      <vt:lpstr>2) Πληροφορίες για τα τμήματα της αγοράς</vt:lpstr>
      <vt:lpstr>3) Η στρατηγική του μίγματος του Μάρκετινγκ</vt:lpstr>
      <vt:lpstr>4) Ο χρονικός ορίζοντας υλοποίησης και οι προϋπολογισμοί</vt:lpstr>
      <vt:lpstr>5) Η έκθεση κερδών και ζημιών.</vt:lpstr>
      <vt:lpstr>Άσκηση 17612</vt:lpstr>
      <vt:lpstr>λύση</vt:lpstr>
      <vt:lpstr>Άσκηση 16507</vt:lpstr>
      <vt:lpstr>λύση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2ο </dc:title>
  <dc:creator>Maria Stamatiou</dc:creator>
  <cp:lastModifiedBy>Maria Stamatiou</cp:lastModifiedBy>
  <cp:revision>43</cp:revision>
  <dcterms:created xsi:type="dcterms:W3CDTF">2023-10-22T17:22:30Z</dcterms:created>
  <dcterms:modified xsi:type="dcterms:W3CDTF">2024-11-12T21:06:39Z</dcterms:modified>
</cp:coreProperties>
</file>