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71" r:id="rId4"/>
    <p:sldId id="266" r:id="rId5"/>
    <p:sldId id="270" r:id="rId6"/>
    <p:sldId id="267" r:id="rId7"/>
    <p:sldId id="272" r:id="rId8"/>
    <p:sldId id="268" r:id="rId9"/>
    <p:sldId id="260" r:id="rId10"/>
    <p:sldId id="262" r:id="rId11"/>
    <p:sldId id="273" r:id="rId12"/>
    <p:sldId id="263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>
      <p:cViewPr varScale="1">
        <p:scale>
          <a:sx n="82" d="100"/>
          <a:sy n="82" d="100"/>
        </p:scale>
        <p:origin x="-1459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17AF-E2EA-41C1-97FC-1D6292CAADFF}" type="datetimeFigureOut">
              <a:rPr lang="el-GR" smtClean="0"/>
              <a:pPr/>
              <a:t>13/10/2024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1C43-9CC4-4002-82FB-41C29006927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17AF-E2EA-41C1-97FC-1D6292CAADFF}" type="datetimeFigureOut">
              <a:rPr lang="el-GR" smtClean="0"/>
              <a:pPr/>
              <a:t>13/10/2024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1C43-9CC4-4002-82FB-41C2900692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17AF-E2EA-41C1-97FC-1D6292CAADFF}" type="datetimeFigureOut">
              <a:rPr lang="el-GR" smtClean="0"/>
              <a:pPr/>
              <a:t>13/10/2024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1C43-9CC4-4002-82FB-41C2900692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17AF-E2EA-41C1-97FC-1D6292CAADFF}" type="datetimeFigureOut">
              <a:rPr lang="el-GR" smtClean="0"/>
              <a:pPr/>
              <a:t>13/10/2024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1C43-9CC4-4002-82FB-41C2900692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17AF-E2EA-41C1-97FC-1D6292CAADFF}" type="datetimeFigureOut">
              <a:rPr lang="el-GR" smtClean="0"/>
              <a:pPr/>
              <a:t>13/10/2024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1C43-9CC4-4002-82FB-41C2900692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17AF-E2EA-41C1-97FC-1D6292CAADFF}" type="datetimeFigureOut">
              <a:rPr lang="el-GR" smtClean="0"/>
              <a:pPr/>
              <a:t>13/10/2024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1C43-9CC4-4002-82FB-41C2900692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17AF-E2EA-41C1-97FC-1D6292CAADFF}" type="datetimeFigureOut">
              <a:rPr lang="el-GR" smtClean="0"/>
              <a:pPr/>
              <a:t>13/10/2024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1C43-9CC4-4002-82FB-41C2900692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17AF-E2EA-41C1-97FC-1D6292CAADFF}" type="datetimeFigureOut">
              <a:rPr lang="el-GR" smtClean="0"/>
              <a:pPr/>
              <a:t>13/10/2024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1C43-9CC4-4002-82FB-41C2900692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17AF-E2EA-41C1-97FC-1D6292CAADFF}" type="datetimeFigureOut">
              <a:rPr lang="el-GR" smtClean="0"/>
              <a:pPr/>
              <a:t>13/10/2024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1C43-9CC4-4002-82FB-41C2900692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17AF-E2EA-41C1-97FC-1D6292CAADFF}" type="datetimeFigureOut">
              <a:rPr lang="el-GR" smtClean="0"/>
              <a:pPr/>
              <a:t>13/10/2024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1C43-9CC4-4002-82FB-41C29006927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Ορθογώνιο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7A117AF-E2EA-41C1-97FC-1D6292CAADFF}" type="datetimeFigureOut">
              <a:rPr lang="el-GR" smtClean="0"/>
              <a:pPr/>
              <a:t>13/10/2024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CB41C43-9CC4-4002-82FB-41C2900692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7A117AF-E2EA-41C1-97FC-1D6292CAADFF}" type="datetimeFigureOut">
              <a:rPr lang="el-GR" smtClean="0"/>
              <a:pPr/>
              <a:t>13/10/2024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CB41C43-9CC4-4002-82FB-41C29006927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1.4 οι κατηγορίες του μάρκετινγκ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Εισαγωγή στο μάρκετινγκ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Αντι</a:t>
            </a:r>
            <a:r>
              <a:rPr lang="el-GR" dirty="0" smtClean="0"/>
              <a:t>-Μάρκετινγκ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    </a:t>
            </a:r>
            <a:r>
              <a:rPr lang="el-GR" dirty="0" smtClean="0"/>
              <a:t>Σ</a:t>
            </a:r>
            <a:r>
              <a:rPr lang="el-GR" dirty="0" smtClean="0"/>
              <a:t>τοχεύει </a:t>
            </a:r>
            <a:r>
              <a:rPr lang="el-GR" dirty="0" smtClean="0"/>
              <a:t>στην </a:t>
            </a:r>
            <a:r>
              <a:rPr lang="el-GR" b="1" dirty="0" smtClean="0"/>
              <a:t>αποθάρρυνση </a:t>
            </a:r>
            <a:r>
              <a:rPr lang="el-GR" dirty="0" smtClean="0"/>
              <a:t>της κατανάλωσης και, συνεπώς, στη </a:t>
            </a:r>
            <a:r>
              <a:rPr lang="el-GR" b="1" dirty="0" smtClean="0"/>
              <a:t>μείωση της ζήτησης</a:t>
            </a:r>
            <a:r>
              <a:rPr lang="el-GR" dirty="0" smtClean="0"/>
              <a:t>. Τα εργαλεία που χρησιμοποιεί είναι ακριβώς τα ίδια με το μάρκετινγκ, δηλαδή τα 4</a:t>
            </a:r>
            <a:r>
              <a:rPr lang="en-US" dirty="0" smtClean="0"/>
              <a:t>P.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0912" y="3999042"/>
            <a:ext cx="5653088" cy="285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Αντι</a:t>
            </a:r>
            <a:r>
              <a:rPr lang="el-GR" dirty="0" smtClean="0"/>
              <a:t>-Μάρκετινγκ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75191"/>
            <a:ext cx="8686800" cy="462560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dirty="0" smtClean="0"/>
              <a:t>    Το </a:t>
            </a:r>
            <a:r>
              <a:rPr lang="el-GR" dirty="0" err="1" smtClean="0"/>
              <a:t>Αντι</a:t>
            </a:r>
            <a:r>
              <a:rPr lang="el-GR" dirty="0" smtClean="0"/>
              <a:t>-Μάρκετινγκ χρησιμοποιείται όταν: 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     η επιχείρηση δεν μπορεί να παράγει περισσότερη ποσότητα του προϊόντος της (όταν εξαντλούνται οι πρώτες ύλες από τις οποίες παράγεται αυτό ή αυξάνεται κατά πολύ η τιμή τους)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    θέλει να πουλά το προϊόν της στους πελάτες που θέλει η ίδια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    με το </a:t>
            </a:r>
            <a:r>
              <a:rPr lang="el-GR" dirty="0" err="1" smtClean="0"/>
              <a:t>Αντι</a:t>
            </a:r>
            <a:r>
              <a:rPr lang="el-GR" dirty="0" smtClean="0"/>
              <a:t>-Μάρκετινγκ, μπορεί να γίνει δυνατός ο περιορισμός της κατανάλωσης και η σωστή χρήση ενός αγαθού(πχ το πρόβλημα της λειψυδρίας)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     μπορεί να θέλουμε να αλλάξουμε μια κακή καταναλωτική συνήθεια και χρησιμοποιούμε το </a:t>
            </a:r>
            <a:r>
              <a:rPr lang="el-GR" dirty="0" err="1" smtClean="0"/>
              <a:t>Αντι</a:t>
            </a:r>
            <a:r>
              <a:rPr lang="el-GR" dirty="0" smtClean="0"/>
              <a:t>-Μάρκετινγκ, π.χ., για τη μείωση του καπνίσματος 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Περιορισμοί εφαρμογής του Μάρκετινγκ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Υπάρχουν περιπτώσεις στις οποίες η λογική επιβάλλει μια </a:t>
            </a:r>
            <a:r>
              <a:rPr lang="el-GR" u="sng" dirty="0" smtClean="0"/>
              <a:t>τροποποίηση στο προϊόν</a:t>
            </a:r>
            <a:r>
              <a:rPr lang="el-GR" dirty="0" smtClean="0"/>
              <a:t> η οποία </a:t>
            </a:r>
            <a:r>
              <a:rPr lang="el-GR" u="sng" dirty="0" smtClean="0"/>
              <a:t>όμως δεν αρέσει στον πελάτη.</a:t>
            </a:r>
          </a:p>
          <a:p>
            <a:r>
              <a:rPr lang="el-GR" dirty="0" smtClean="0"/>
              <a:t>Μια άλλη περίπτωση, από αυτές που συναντάμε πολύ συχνά, είναι η παραγωγή προϊόντων που θέλει ο πελάτης αλλά η κατασκευή τους συνεπάγεται </a:t>
            </a:r>
            <a:r>
              <a:rPr lang="el-GR" u="sng" dirty="0" smtClean="0"/>
              <a:t>χρήση σπάνιων πρώτων υλών και πόρων ή ακόμη προκαλούν καταστρεπτικές επιδράσεις στο περιβάλλον</a:t>
            </a:r>
            <a:r>
              <a:rPr lang="el-GR" dirty="0" smtClean="0"/>
              <a:t>.</a:t>
            </a:r>
          </a:p>
          <a:p>
            <a:r>
              <a:rPr lang="el-GR" dirty="0" smtClean="0"/>
              <a:t>Η φύση αυτών των προβλημάτων αντιμετωπίζεται, συνήθως, από το </a:t>
            </a:r>
            <a:r>
              <a:rPr lang="el-GR" u="sng" dirty="0" smtClean="0"/>
              <a:t>κράτος μέσω της νομοθεσίας </a:t>
            </a:r>
            <a:r>
              <a:rPr lang="el-GR" dirty="0" smtClean="0"/>
              <a:t>που προσδιορίζει τα όρια μέσα στα οποία πρέπει να κινείται η παραγωγή προϊόντων και υπηρεσιών</a:t>
            </a:r>
          </a:p>
          <a:p>
            <a:r>
              <a:rPr lang="el-GR" dirty="0" smtClean="0"/>
              <a:t>οι ασχολούμενοι με το Μάρκετινγκ, όταν αντιμετωπίζουν παρόμοιες καταστάσεις, </a:t>
            </a:r>
            <a:r>
              <a:rPr lang="el-GR" u="sng" dirty="0" smtClean="0"/>
              <a:t>πρέπει να προτάσσουν το συμφέρον της κοινωνίας.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ΚΑΤΗΓΟΡΙΕΣ ΤΟΥ ΜΑΡΚΕΤΙΝΓΚ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/>
              <a:t>1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κριτήριο: ανάλογα με το σκοπό που αυτό επιδιώκει </a:t>
            </a:r>
            <a:endParaRPr lang="el-GR" sz="2400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 rot="10800000" flipV="1">
            <a:off x="1714480" y="2214554"/>
            <a:ext cx="1857388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3571868" y="2214554"/>
            <a:ext cx="2500330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714348" y="3429000"/>
            <a:ext cx="2500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Εμπορικό ή κερδοσκοπικό</a:t>
            </a:r>
            <a:endParaRPr lang="el-GR" dirty="0"/>
          </a:p>
        </p:txBody>
      </p:sp>
      <p:sp>
        <p:nvSpPr>
          <p:cNvPr id="10" name="9 - TextBox"/>
          <p:cNvSpPr txBox="1"/>
          <p:nvPr/>
        </p:nvSpPr>
        <p:spPr>
          <a:xfrm>
            <a:off x="5500694" y="3429000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Κοινωνικό ή μη κερδοσκοπικό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ΚΑΤΗΓΟΡΙΕΣ ΤΟΥ ΜΑΡΚΕΤΙΝΓΚ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/>
              <a:t>1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κριτήριο: ανάλογα με το </a:t>
            </a:r>
            <a:r>
              <a:rPr lang="el-GR" sz="2400" b="1" i="1" u="sng" dirty="0" smtClean="0"/>
              <a:t>σκοπό</a:t>
            </a:r>
            <a:r>
              <a:rPr lang="el-GR" sz="2400" dirty="0" smtClean="0"/>
              <a:t> που αυτό επιδιώκει </a:t>
            </a:r>
            <a:endParaRPr lang="el-GR" sz="2400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 rot="10800000" flipV="1">
            <a:off x="1714480" y="2214554"/>
            <a:ext cx="1857388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3571868" y="2214554"/>
            <a:ext cx="2500330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714348" y="3429000"/>
            <a:ext cx="2500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Εμπορικό ή κερδοσκοπικό</a:t>
            </a:r>
            <a:endParaRPr lang="el-GR" dirty="0"/>
          </a:p>
        </p:txBody>
      </p:sp>
      <p:sp>
        <p:nvSpPr>
          <p:cNvPr id="10" name="9 - TextBox"/>
          <p:cNvSpPr txBox="1"/>
          <p:nvPr/>
        </p:nvSpPr>
        <p:spPr>
          <a:xfrm>
            <a:off x="5500694" y="3429000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Κοινωνικό ή μη κερδοσκοπικό</a:t>
            </a:r>
            <a:endParaRPr lang="el-GR" dirty="0"/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 rot="5400000">
            <a:off x="1214414" y="428625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785786" y="4643446"/>
            <a:ext cx="16430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Σκοπός το κέρδος, </a:t>
            </a:r>
            <a:r>
              <a:rPr lang="el-GR" dirty="0" err="1" smtClean="0"/>
              <a:t>π.χ</a:t>
            </a:r>
            <a:r>
              <a:rPr lang="el-GR" dirty="0" smtClean="0"/>
              <a:t> Σκλαβενίτης</a:t>
            </a:r>
            <a:endParaRPr lang="el-GR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5400000">
            <a:off x="6072992" y="435690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5429256" y="4643446"/>
            <a:ext cx="2714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Δεν επιδιώκει το κέρδος, π.χ. το Χαμόγελο του παιδιού 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5643578"/>
            <a:ext cx="1738313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5286388"/>
            <a:ext cx="1512660" cy="1443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ΚΑΤΗΓΟΡΙΕΣ ΤΟΥ ΜΑΡΚΕΤΙΝΓΚ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</a:t>
            </a:r>
            <a:r>
              <a:rPr lang="el-GR" sz="2400" dirty="0" smtClean="0"/>
              <a:t>2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κριτήριο:  σε ποια αγαθά αναφέρεται το Μάρκετινγκ</a:t>
            </a:r>
            <a:endParaRPr lang="el-GR" sz="2400" dirty="0"/>
          </a:p>
        </p:txBody>
      </p:sp>
      <p:cxnSp>
        <p:nvCxnSpPr>
          <p:cNvPr id="5" name="4 - Γωνιακή σύνδεση"/>
          <p:cNvCxnSpPr/>
          <p:nvPr/>
        </p:nvCxnSpPr>
        <p:spPr>
          <a:xfrm rot="5400000">
            <a:off x="1428728" y="2928934"/>
            <a:ext cx="928694" cy="64294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714348" y="407194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Γενικό μάρκετινγκ</a:t>
            </a:r>
            <a:endParaRPr lang="el-GR" dirty="0"/>
          </a:p>
        </p:txBody>
      </p:sp>
      <p:cxnSp>
        <p:nvCxnSpPr>
          <p:cNvPr id="11" name="10 - Γωνιακή σύνδεση"/>
          <p:cNvCxnSpPr/>
          <p:nvPr/>
        </p:nvCxnSpPr>
        <p:spPr>
          <a:xfrm>
            <a:off x="5357818" y="2786058"/>
            <a:ext cx="1071570" cy="100013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7000892" y="3571876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Ειδικό μάρκετινγκ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ΚΑΤΗΓΟΡΙΕΣ ΤΟΥ ΜΑΡΚΕΤΙΝΓΚ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</a:t>
            </a:r>
            <a:r>
              <a:rPr lang="el-GR" sz="2400" dirty="0" smtClean="0"/>
              <a:t>2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κριτήριο:  σε ποια αγαθά αναφέρεται το Μάρκετινγκ</a:t>
            </a:r>
            <a:endParaRPr lang="el-GR" sz="2400" dirty="0"/>
          </a:p>
        </p:txBody>
      </p:sp>
      <p:cxnSp>
        <p:nvCxnSpPr>
          <p:cNvPr id="5" name="4 - Γωνιακή σύνδεση"/>
          <p:cNvCxnSpPr/>
          <p:nvPr/>
        </p:nvCxnSpPr>
        <p:spPr>
          <a:xfrm rot="5400000">
            <a:off x="1214414" y="2571744"/>
            <a:ext cx="928694" cy="64294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428596" y="3571876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Γενικό μάρκετινγκ</a:t>
            </a:r>
            <a:endParaRPr lang="el-GR" dirty="0"/>
          </a:p>
        </p:txBody>
      </p:sp>
      <p:cxnSp>
        <p:nvCxnSpPr>
          <p:cNvPr id="11" name="10 - Γωνιακή σύνδεση"/>
          <p:cNvCxnSpPr/>
          <p:nvPr/>
        </p:nvCxnSpPr>
        <p:spPr>
          <a:xfrm rot="16200000" flipH="1">
            <a:off x="6429388" y="2714620"/>
            <a:ext cx="1071570" cy="50006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7000892" y="3571876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Ειδικό μάρκετινγκ</a:t>
            </a:r>
            <a:endParaRPr lang="el-GR" dirty="0"/>
          </a:p>
        </p:txBody>
      </p:sp>
      <p:sp>
        <p:nvSpPr>
          <p:cNvPr id="15" name="14 - Βέλος προς τα κάτω"/>
          <p:cNvSpPr/>
          <p:nvPr/>
        </p:nvSpPr>
        <p:spPr>
          <a:xfrm>
            <a:off x="1285852" y="4071942"/>
            <a:ext cx="28575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6" name="15 - TextBox"/>
          <p:cNvSpPr txBox="1"/>
          <p:nvPr/>
        </p:nvSpPr>
        <p:spPr>
          <a:xfrm>
            <a:off x="500034" y="4643446"/>
            <a:ext cx="1785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Γενικές αρχές που αφορούν όλα τα αγαθά</a:t>
            </a:r>
            <a:endParaRPr lang="el-GR" dirty="0"/>
          </a:p>
        </p:txBody>
      </p:sp>
      <p:sp>
        <p:nvSpPr>
          <p:cNvPr id="17" name="16 - Βέλος προς τα κάτω"/>
          <p:cNvSpPr/>
          <p:nvPr/>
        </p:nvSpPr>
        <p:spPr>
          <a:xfrm>
            <a:off x="7286644" y="4286256"/>
            <a:ext cx="28575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8" name="17 - TextBox"/>
          <p:cNvSpPr txBox="1"/>
          <p:nvPr/>
        </p:nvSpPr>
        <p:spPr>
          <a:xfrm>
            <a:off x="6072198" y="4786322"/>
            <a:ext cx="25717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Ειδικές αρχές για έναν συγκεκριμένο κλάδο, π.χ. αγροτικά προϊόντα, κλάδος τροφίμων,  υπηρεσιών τουρισμού , ψυχαγωγίας κτλ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ΚΑΤΗΓΟΡΙΕΣ ΤΟΥ ΜΑΡΚΕΤΙΝΓΚ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/>
              <a:t>3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κριτήριο: γεωγραφική διάσταση</a:t>
            </a:r>
            <a:endParaRPr lang="el-GR" sz="2400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 rot="10800000" flipV="1">
            <a:off x="1571604" y="2500306"/>
            <a:ext cx="2571768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4143372" y="2500306"/>
            <a:ext cx="2214578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1071538" y="385762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εγχώριο</a:t>
            </a:r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6357950" y="3857628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διεθνές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ΚΑΤΗΓΟΡΙΕΣ ΤΟΥ ΜΑΡΚΕΤΙΝΓΚ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/>
              <a:t>3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κριτήριο: γεωγραφική διάσταση</a:t>
            </a:r>
            <a:endParaRPr lang="el-GR" sz="2400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 rot="10800000" flipV="1">
            <a:off x="1571604" y="2500306"/>
            <a:ext cx="2571768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4143372" y="2500306"/>
            <a:ext cx="2214578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1071538" y="385762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εγχώριο</a:t>
            </a:r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6357950" y="3857628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διεθνές</a:t>
            </a:r>
            <a:endParaRPr lang="el-GR" dirty="0"/>
          </a:p>
        </p:txBody>
      </p:sp>
      <p:sp>
        <p:nvSpPr>
          <p:cNvPr id="12" name="11 - Βέλος προς τα κάτω"/>
          <p:cNvSpPr/>
          <p:nvPr/>
        </p:nvSpPr>
        <p:spPr>
          <a:xfrm>
            <a:off x="1357290" y="4286256"/>
            <a:ext cx="28575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3" name="12 - TextBox"/>
          <p:cNvSpPr txBox="1"/>
          <p:nvPr/>
        </p:nvSpPr>
        <p:spPr>
          <a:xfrm>
            <a:off x="714348" y="5000636"/>
            <a:ext cx="2000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Αναφέρεται στο μάρκετινγκ που αφορά μόνο μία χώρα, π.χ. Ελλάδα</a:t>
            </a:r>
            <a:endParaRPr lang="el-GR" dirty="0"/>
          </a:p>
        </p:txBody>
      </p:sp>
      <p:sp>
        <p:nvSpPr>
          <p:cNvPr id="14" name="13 - Βέλος προς τα κάτω"/>
          <p:cNvSpPr/>
          <p:nvPr/>
        </p:nvSpPr>
        <p:spPr>
          <a:xfrm>
            <a:off x="6572264" y="4357694"/>
            <a:ext cx="28575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5" name="14 - TextBox"/>
          <p:cNvSpPr txBox="1"/>
          <p:nvPr/>
        </p:nvSpPr>
        <p:spPr>
          <a:xfrm>
            <a:off x="5929322" y="5072074"/>
            <a:ext cx="23574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Αναφέρεται στο μάρκετινγκ που αφορά ταυτόχρονα πολλές χώρες, π.χ. Ευρωπαϊκή Ένωση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ΚΑΤΗΓΟΡΙΕΣ ΤΟΥ ΜΑΡΚΕΤΙΝΓΚ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600200"/>
            <a:ext cx="878687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/>
              <a:t>4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κριτήριο:  ποιος είναι ο αγοραστής του προϊόντος ή της υπηρεσίας</a:t>
            </a:r>
            <a:endParaRPr lang="el-GR" sz="2400" dirty="0"/>
          </a:p>
        </p:txBody>
      </p:sp>
      <p:cxnSp>
        <p:nvCxnSpPr>
          <p:cNvPr id="5" name="4 - Γωνιακή σύνδεση"/>
          <p:cNvCxnSpPr/>
          <p:nvPr/>
        </p:nvCxnSpPr>
        <p:spPr>
          <a:xfrm rot="5400000">
            <a:off x="785786" y="2500306"/>
            <a:ext cx="1357322" cy="107157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Γωνιακή σύνδεση"/>
          <p:cNvCxnSpPr/>
          <p:nvPr/>
        </p:nvCxnSpPr>
        <p:spPr>
          <a:xfrm rot="16200000" flipH="1">
            <a:off x="5929322" y="2500306"/>
            <a:ext cx="1357322" cy="121444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500034" y="4214818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καταναλωτικό</a:t>
            </a:r>
            <a:endParaRPr lang="el-GR" dirty="0"/>
          </a:p>
        </p:txBody>
      </p:sp>
      <p:sp>
        <p:nvSpPr>
          <p:cNvPr id="11" name="10 - TextBox"/>
          <p:cNvSpPr txBox="1"/>
          <p:nvPr/>
        </p:nvSpPr>
        <p:spPr>
          <a:xfrm>
            <a:off x="6286512" y="407194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βιομηχανικό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ΚΑΤΗΓΟΡΙΕΣ ΤΟΥ ΜΑΡΚΕΤΙΝΓΚ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600200"/>
            <a:ext cx="878687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/>
              <a:t>4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κριτήριο:  ποιος είναι ο αγοραστής του προϊόντος ή της υπηρεσίας</a:t>
            </a:r>
            <a:endParaRPr lang="el-GR" sz="2400" dirty="0"/>
          </a:p>
        </p:txBody>
      </p:sp>
      <p:cxnSp>
        <p:nvCxnSpPr>
          <p:cNvPr id="5" name="4 - Γωνιακή σύνδεση"/>
          <p:cNvCxnSpPr/>
          <p:nvPr/>
        </p:nvCxnSpPr>
        <p:spPr>
          <a:xfrm rot="5400000">
            <a:off x="785786" y="2500306"/>
            <a:ext cx="1357322" cy="107157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Γωνιακή σύνδεση"/>
          <p:cNvCxnSpPr/>
          <p:nvPr/>
        </p:nvCxnSpPr>
        <p:spPr>
          <a:xfrm rot="16200000" flipH="1">
            <a:off x="5929322" y="2500306"/>
            <a:ext cx="1357322" cy="121444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214282" y="3857628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καταναλωτικό</a:t>
            </a:r>
            <a:endParaRPr lang="el-GR" dirty="0"/>
          </a:p>
        </p:txBody>
      </p:sp>
      <p:sp>
        <p:nvSpPr>
          <p:cNvPr id="11" name="10 - TextBox"/>
          <p:cNvSpPr txBox="1"/>
          <p:nvPr/>
        </p:nvSpPr>
        <p:spPr>
          <a:xfrm>
            <a:off x="6572264" y="3929066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βιομηχανικό</a:t>
            </a:r>
            <a:endParaRPr lang="el-GR" dirty="0"/>
          </a:p>
        </p:txBody>
      </p:sp>
      <p:sp>
        <p:nvSpPr>
          <p:cNvPr id="9" name="8 - Βέλος προς τα κάτω"/>
          <p:cNvSpPr/>
          <p:nvPr/>
        </p:nvSpPr>
        <p:spPr>
          <a:xfrm>
            <a:off x="785786" y="4286256"/>
            <a:ext cx="28575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TextBox"/>
          <p:cNvSpPr txBox="1"/>
          <p:nvPr/>
        </p:nvSpPr>
        <p:spPr>
          <a:xfrm>
            <a:off x="0" y="4857760"/>
            <a:ext cx="32861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αγοραστής είναι ένας καταναλωτής που αγοράζει κάτι για δική του ανάγκη, πχ ένας έφηβος αγοράζει μια αθλητική φόρμα </a:t>
            </a:r>
            <a:endParaRPr lang="el-GR" dirty="0"/>
          </a:p>
        </p:txBody>
      </p:sp>
      <p:sp>
        <p:nvSpPr>
          <p:cNvPr id="12" name="11 - Βέλος προς τα κάτω"/>
          <p:cNvSpPr/>
          <p:nvPr/>
        </p:nvSpPr>
        <p:spPr>
          <a:xfrm>
            <a:off x="7072330" y="4286256"/>
            <a:ext cx="28575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13 - TextBox"/>
          <p:cNvSpPr txBox="1"/>
          <p:nvPr/>
        </p:nvSpPr>
        <p:spPr>
          <a:xfrm>
            <a:off x="5572132" y="4786322"/>
            <a:ext cx="33575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αγοραστής είναι ένας άλλος επιχειρηματίας που αγοράζει κάτι το οποίο θα χρησιμοποιήσει στη δική του επιχείρηση, π.χ. αγοράζει Η/Υ για την εταιρεία του.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Λειτουργική μονάδα">
  <a:themeElements>
    <a:clrScheme name="Λειτουργική μονάδα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Λειτουργική μονάδα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Λειτουργική μονάδ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48</TotalTime>
  <Words>500</Words>
  <Application>Microsoft Office PowerPoint</Application>
  <PresentationFormat>Προβολή στην οθόνη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Λειτουργική μονάδα</vt:lpstr>
      <vt:lpstr>1.4 οι κατηγορίες του μάρκετινγκ</vt:lpstr>
      <vt:lpstr>ΟΙ ΚΑΤΗΓΟΡΙΕΣ ΤΟΥ ΜΑΡΚΕΤΙΝΓΚ</vt:lpstr>
      <vt:lpstr>ΟΙ ΚΑΤΗΓΟΡΙΕΣ ΤΟΥ ΜΑΡΚΕΤΙΝΓΚ</vt:lpstr>
      <vt:lpstr>ΟΙ ΚΑΤΗΓΟΡΙΕΣ ΤΟΥ ΜΑΡΚΕΤΙΝΓΚ</vt:lpstr>
      <vt:lpstr>ΟΙ ΚΑΤΗΓΟΡΙΕΣ ΤΟΥ ΜΑΡΚΕΤΙΝΓΚ</vt:lpstr>
      <vt:lpstr>ΟΙ ΚΑΤΗΓΟΡΙΕΣ ΤΟΥ ΜΑΡΚΕΤΙΝΓΚ</vt:lpstr>
      <vt:lpstr>ΟΙ ΚΑΤΗΓΟΡΙΕΣ ΤΟΥ ΜΑΡΚΕΤΙΝΓΚ</vt:lpstr>
      <vt:lpstr>ΟΙ ΚΑΤΗΓΟΡΙΕΣ ΤΟΥ ΜΑΡΚΕΤΙΝΓΚ</vt:lpstr>
      <vt:lpstr>ΟΙ ΚΑΤΗΓΟΡΙΕΣ ΤΟΥ ΜΑΡΚΕΤΙΝΓΚ</vt:lpstr>
      <vt:lpstr>Αντι-Μάρκετινγκ</vt:lpstr>
      <vt:lpstr>Αντι-Μάρκετινγκ</vt:lpstr>
      <vt:lpstr>Περιορισμοί εφαρμογής του Μάρκετινγκ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1.4 οι κατηγορίες του μάρκετινγκ</dc:title>
  <dc:creator>Maria Stamatiou</dc:creator>
  <cp:lastModifiedBy>Maria Stamatiou</cp:lastModifiedBy>
  <cp:revision>7</cp:revision>
  <dcterms:created xsi:type="dcterms:W3CDTF">2024-09-29T12:52:01Z</dcterms:created>
  <dcterms:modified xsi:type="dcterms:W3CDTF">2024-10-13T08:29:40Z</dcterms:modified>
</cp:coreProperties>
</file>