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36D45-5FE6-45B0-91A8-0356D4C12FA6}"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l-GR"/>
        </a:p>
      </dgm:t>
    </dgm:pt>
    <dgm:pt modelId="{35844411-7D4C-4DAA-95DE-E1DEE2A2B6A4}">
      <dgm:prSet phldrT="[Κείμενο]"/>
      <dgm:spPr/>
      <dgm:t>
        <a:bodyPr/>
        <a:lstStyle/>
        <a:p>
          <a:r>
            <a:rPr lang="el-GR" dirty="0" smtClean="0"/>
            <a:t>ΣΤΡΑΤΗΓΙΚΟ ΕΠΙΠΕΔΟ</a:t>
          </a:r>
          <a:endParaRPr lang="el-GR" dirty="0"/>
        </a:p>
      </dgm:t>
    </dgm:pt>
    <dgm:pt modelId="{84DB8E6A-17B1-43DF-BCD0-5CE729A1126C}" type="parTrans" cxnId="{E7CCCE33-A950-44AA-B8CC-955477BE3C47}">
      <dgm:prSet/>
      <dgm:spPr/>
      <dgm:t>
        <a:bodyPr/>
        <a:lstStyle/>
        <a:p>
          <a:endParaRPr lang="el-GR"/>
        </a:p>
      </dgm:t>
    </dgm:pt>
    <dgm:pt modelId="{9CD59005-8128-4269-9B66-01CE42EA48A4}" type="sibTrans" cxnId="{E7CCCE33-A950-44AA-B8CC-955477BE3C47}">
      <dgm:prSet/>
      <dgm:spPr/>
      <dgm:t>
        <a:bodyPr/>
        <a:lstStyle/>
        <a:p>
          <a:endParaRPr lang="el-GR"/>
        </a:p>
      </dgm:t>
    </dgm:pt>
    <dgm:pt modelId="{6046864F-CA39-4119-ACAA-26041852D1D5}">
      <dgm:prSet phldrT="[Κείμενο]"/>
      <dgm:spPr/>
      <dgm:t>
        <a:bodyPr/>
        <a:lstStyle/>
        <a:p>
          <a:r>
            <a:rPr lang="el-GR" dirty="0" smtClean="0"/>
            <a:t>ΔΙΟΙΚΗΤΙΚΟ ΕΠΙΠΕΔΟ</a:t>
          </a:r>
          <a:endParaRPr lang="el-GR" dirty="0"/>
        </a:p>
      </dgm:t>
    </dgm:pt>
    <dgm:pt modelId="{1D1B8C72-7609-4C96-A3E7-650B43FE846F}" type="parTrans" cxnId="{8C7DC835-69B5-4F7C-BDEC-16F119E34435}">
      <dgm:prSet/>
      <dgm:spPr/>
      <dgm:t>
        <a:bodyPr/>
        <a:lstStyle/>
        <a:p>
          <a:endParaRPr lang="el-GR"/>
        </a:p>
      </dgm:t>
    </dgm:pt>
    <dgm:pt modelId="{1E4FDAB2-6FA7-4959-9C5E-2D8C7362774D}" type="sibTrans" cxnId="{8C7DC835-69B5-4F7C-BDEC-16F119E34435}">
      <dgm:prSet/>
      <dgm:spPr/>
      <dgm:t>
        <a:bodyPr/>
        <a:lstStyle/>
        <a:p>
          <a:endParaRPr lang="el-GR"/>
        </a:p>
      </dgm:t>
    </dgm:pt>
    <dgm:pt modelId="{A293DB7E-FF70-41D6-BA03-BB29F4C7B94B}">
      <dgm:prSet phldrT="[Κείμενο]"/>
      <dgm:spPr/>
      <dgm:t>
        <a:bodyPr/>
        <a:lstStyle/>
        <a:p>
          <a:r>
            <a:rPr lang="el-GR" dirty="0" smtClean="0"/>
            <a:t>ΓΝΩΣΤΙΚΟ ΕΠΙΠΕΔΟ</a:t>
          </a:r>
          <a:endParaRPr lang="el-GR" dirty="0"/>
        </a:p>
      </dgm:t>
    </dgm:pt>
    <dgm:pt modelId="{CD9BE59B-97B8-4AB3-A2FD-289AFC7B8C54}" type="parTrans" cxnId="{3B97167C-E9F8-4EE3-93B6-3ECC8053297B}">
      <dgm:prSet/>
      <dgm:spPr/>
      <dgm:t>
        <a:bodyPr/>
        <a:lstStyle/>
        <a:p>
          <a:endParaRPr lang="el-GR"/>
        </a:p>
      </dgm:t>
    </dgm:pt>
    <dgm:pt modelId="{360071C2-CD3F-4E60-8FD2-07A354A2BBB2}" type="sibTrans" cxnId="{3B97167C-E9F8-4EE3-93B6-3ECC8053297B}">
      <dgm:prSet/>
      <dgm:spPr/>
      <dgm:t>
        <a:bodyPr/>
        <a:lstStyle/>
        <a:p>
          <a:endParaRPr lang="el-GR"/>
        </a:p>
      </dgm:t>
    </dgm:pt>
    <dgm:pt modelId="{58C0853C-92F5-4826-AB22-A68C90781A29}">
      <dgm:prSet phldrT="[Κείμενο]"/>
      <dgm:spPr/>
      <dgm:t>
        <a:bodyPr/>
        <a:lstStyle/>
        <a:p>
          <a:r>
            <a:rPr lang="el-GR" dirty="0" smtClean="0"/>
            <a:t>ΛΕΙΤΟΥΡΓΙΚΟ ΕΠΙΠΕΔΟ</a:t>
          </a:r>
          <a:endParaRPr lang="el-GR" dirty="0"/>
        </a:p>
      </dgm:t>
    </dgm:pt>
    <dgm:pt modelId="{6B4C2F6D-605A-4330-B0CA-66FFB54C1DCE}" type="parTrans" cxnId="{CB8A74A9-AC8E-4F90-B024-CA6DA25879AB}">
      <dgm:prSet/>
      <dgm:spPr/>
      <dgm:t>
        <a:bodyPr/>
        <a:lstStyle/>
        <a:p>
          <a:endParaRPr lang="el-GR"/>
        </a:p>
      </dgm:t>
    </dgm:pt>
    <dgm:pt modelId="{E9C6EE3A-9FF8-478C-A14B-E44E1881DC57}" type="sibTrans" cxnId="{CB8A74A9-AC8E-4F90-B024-CA6DA25879AB}">
      <dgm:prSet/>
      <dgm:spPr/>
      <dgm:t>
        <a:bodyPr/>
        <a:lstStyle/>
        <a:p>
          <a:endParaRPr lang="el-GR"/>
        </a:p>
      </dgm:t>
    </dgm:pt>
    <dgm:pt modelId="{BB7BED42-36A7-4FD0-A3BE-D5D497DC843D}" type="pres">
      <dgm:prSet presAssocID="{43036D45-5FE6-45B0-91A8-0356D4C12FA6}" presName="compositeShape" presStyleCnt="0">
        <dgm:presLayoutVars>
          <dgm:dir/>
          <dgm:resizeHandles/>
        </dgm:presLayoutVars>
      </dgm:prSet>
      <dgm:spPr/>
      <dgm:t>
        <a:bodyPr/>
        <a:lstStyle/>
        <a:p>
          <a:endParaRPr lang="el-GR"/>
        </a:p>
      </dgm:t>
    </dgm:pt>
    <dgm:pt modelId="{85F25010-4B53-4F19-8335-4BFF94E83D94}" type="pres">
      <dgm:prSet presAssocID="{43036D45-5FE6-45B0-91A8-0356D4C12FA6}" presName="pyramid" presStyleLbl="node1" presStyleIdx="0" presStyleCnt="1"/>
      <dgm:spPr/>
    </dgm:pt>
    <dgm:pt modelId="{6BA0BE8D-B332-475C-8178-214A8F79BE9A}" type="pres">
      <dgm:prSet presAssocID="{43036D45-5FE6-45B0-91A8-0356D4C12FA6}" presName="theList" presStyleCnt="0"/>
      <dgm:spPr/>
    </dgm:pt>
    <dgm:pt modelId="{668C6B3E-9C20-493E-AA27-0451EFC89271}" type="pres">
      <dgm:prSet presAssocID="{35844411-7D4C-4DAA-95DE-E1DEE2A2B6A4}" presName="aNode" presStyleLbl="fgAcc1" presStyleIdx="0" presStyleCnt="4">
        <dgm:presLayoutVars>
          <dgm:bulletEnabled val="1"/>
        </dgm:presLayoutVars>
      </dgm:prSet>
      <dgm:spPr/>
      <dgm:t>
        <a:bodyPr/>
        <a:lstStyle/>
        <a:p>
          <a:endParaRPr lang="el-GR"/>
        </a:p>
      </dgm:t>
    </dgm:pt>
    <dgm:pt modelId="{125590E0-EE57-4441-B0E9-8245AB5B3786}" type="pres">
      <dgm:prSet presAssocID="{35844411-7D4C-4DAA-95DE-E1DEE2A2B6A4}" presName="aSpace" presStyleCnt="0"/>
      <dgm:spPr/>
    </dgm:pt>
    <dgm:pt modelId="{58146716-37A2-4D45-8E20-55FC4C522434}" type="pres">
      <dgm:prSet presAssocID="{6046864F-CA39-4119-ACAA-26041852D1D5}" presName="aNode" presStyleLbl="fgAcc1" presStyleIdx="1" presStyleCnt="4">
        <dgm:presLayoutVars>
          <dgm:bulletEnabled val="1"/>
        </dgm:presLayoutVars>
      </dgm:prSet>
      <dgm:spPr/>
      <dgm:t>
        <a:bodyPr/>
        <a:lstStyle/>
        <a:p>
          <a:endParaRPr lang="el-GR"/>
        </a:p>
      </dgm:t>
    </dgm:pt>
    <dgm:pt modelId="{19978949-FE84-4FB0-B1CB-C6069705A1E1}" type="pres">
      <dgm:prSet presAssocID="{6046864F-CA39-4119-ACAA-26041852D1D5}" presName="aSpace" presStyleCnt="0"/>
      <dgm:spPr/>
    </dgm:pt>
    <dgm:pt modelId="{ADDA3652-9266-4220-B95E-9A5A2E7A149C}" type="pres">
      <dgm:prSet presAssocID="{A293DB7E-FF70-41D6-BA03-BB29F4C7B94B}" presName="aNode" presStyleLbl="fgAcc1" presStyleIdx="2" presStyleCnt="4">
        <dgm:presLayoutVars>
          <dgm:bulletEnabled val="1"/>
        </dgm:presLayoutVars>
      </dgm:prSet>
      <dgm:spPr/>
      <dgm:t>
        <a:bodyPr/>
        <a:lstStyle/>
        <a:p>
          <a:endParaRPr lang="el-GR"/>
        </a:p>
      </dgm:t>
    </dgm:pt>
    <dgm:pt modelId="{76ED66C7-7C07-41E6-AB98-BF51A0C269EA}" type="pres">
      <dgm:prSet presAssocID="{A293DB7E-FF70-41D6-BA03-BB29F4C7B94B}" presName="aSpace" presStyleCnt="0"/>
      <dgm:spPr/>
    </dgm:pt>
    <dgm:pt modelId="{6A7B2B8F-168C-4B0C-843F-336415A202A4}" type="pres">
      <dgm:prSet presAssocID="{58C0853C-92F5-4826-AB22-A68C90781A29}" presName="aNode" presStyleLbl="fgAcc1" presStyleIdx="3" presStyleCnt="4">
        <dgm:presLayoutVars>
          <dgm:bulletEnabled val="1"/>
        </dgm:presLayoutVars>
      </dgm:prSet>
      <dgm:spPr/>
      <dgm:t>
        <a:bodyPr/>
        <a:lstStyle/>
        <a:p>
          <a:endParaRPr lang="el-GR"/>
        </a:p>
      </dgm:t>
    </dgm:pt>
    <dgm:pt modelId="{3A2ADD23-CD07-492C-8395-C1D367C480A8}" type="pres">
      <dgm:prSet presAssocID="{58C0853C-92F5-4826-AB22-A68C90781A29}" presName="aSpace" presStyleCnt="0"/>
      <dgm:spPr/>
    </dgm:pt>
  </dgm:ptLst>
  <dgm:cxnLst>
    <dgm:cxn modelId="{E7CCCE33-A950-44AA-B8CC-955477BE3C47}" srcId="{43036D45-5FE6-45B0-91A8-0356D4C12FA6}" destId="{35844411-7D4C-4DAA-95DE-E1DEE2A2B6A4}" srcOrd="0" destOrd="0" parTransId="{84DB8E6A-17B1-43DF-BCD0-5CE729A1126C}" sibTransId="{9CD59005-8128-4269-9B66-01CE42EA48A4}"/>
    <dgm:cxn modelId="{ECA7FBB9-08FF-4D8B-A784-16B1C2F2A97D}" type="presOf" srcId="{6046864F-CA39-4119-ACAA-26041852D1D5}" destId="{58146716-37A2-4D45-8E20-55FC4C522434}" srcOrd="0" destOrd="0" presId="urn:microsoft.com/office/officeart/2005/8/layout/pyramid2"/>
    <dgm:cxn modelId="{3B97167C-E9F8-4EE3-93B6-3ECC8053297B}" srcId="{43036D45-5FE6-45B0-91A8-0356D4C12FA6}" destId="{A293DB7E-FF70-41D6-BA03-BB29F4C7B94B}" srcOrd="2" destOrd="0" parTransId="{CD9BE59B-97B8-4AB3-A2FD-289AFC7B8C54}" sibTransId="{360071C2-CD3F-4E60-8FD2-07A354A2BBB2}"/>
    <dgm:cxn modelId="{4E31FE6E-6395-472E-BBF5-744B4512E3D0}" type="presOf" srcId="{A293DB7E-FF70-41D6-BA03-BB29F4C7B94B}" destId="{ADDA3652-9266-4220-B95E-9A5A2E7A149C}" srcOrd="0" destOrd="0" presId="urn:microsoft.com/office/officeart/2005/8/layout/pyramid2"/>
    <dgm:cxn modelId="{8C7DC835-69B5-4F7C-BDEC-16F119E34435}" srcId="{43036D45-5FE6-45B0-91A8-0356D4C12FA6}" destId="{6046864F-CA39-4119-ACAA-26041852D1D5}" srcOrd="1" destOrd="0" parTransId="{1D1B8C72-7609-4C96-A3E7-650B43FE846F}" sibTransId="{1E4FDAB2-6FA7-4959-9C5E-2D8C7362774D}"/>
    <dgm:cxn modelId="{5AAA96CF-D3B8-4868-A384-D315764C800E}" type="presOf" srcId="{35844411-7D4C-4DAA-95DE-E1DEE2A2B6A4}" destId="{668C6B3E-9C20-493E-AA27-0451EFC89271}" srcOrd="0" destOrd="0" presId="urn:microsoft.com/office/officeart/2005/8/layout/pyramid2"/>
    <dgm:cxn modelId="{8DCEE584-8CE4-48A2-A4C4-A579E0E4C821}" type="presOf" srcId="{43036D45-5FE6-45B0-91A8-0356D4C12FA6}" destId="{BB7BED42-36A7-4FD0-A3BE-D5D497DC843D}" srcOrd="0" destOrd="0" presId="urn:microsoft.com/office/officeart/2005/8/layout/pyramid2"/>
    <dgm:cxn modelId="{CB8A74A9-AC8E-4F90-B024-CA6DA25879AB}" srcId="{43036D45-5FE6-45B0-91A8-0356D4C12FA6}" destId="{58C0853C-92F5-4826-AB22-A68C90781A29}" srcOrd="3" destOrd="0" parTransId="{6B4C2F6D-605A-4330-B0CA-66FFB54C1DCE}" sibTransId="{E9C6EE3A-9FF8-478C-A14B-E44E1881DC57}"/>
    <dgm:cxn modelId="{570D4274-E374-4EE8-82C4-D152A617577E}" type="presOf" srcId="{58C0853C-92F5-4826-AB22-A68C90781A29}" destId="{6A7B2B8F-168C-4B0C-843F-336415A202A4}" srcOrd="0" destOrd="0" presId="urn:microsoft.com/office/officeart/2005/8/layout/pyramid2"/>
    <dgm:cxn modelId="{24D9E2BD-4B5B-4AB7-98E4-D6F81B14C81E}" type="presParOf" srcId="{BB7BED42-36A7-4FD0-A3BE-D5D497DC843D}" destId="{85F25010-4B53-4F19-8335-4BFF94E83D94}" srcOrd="0" destOrd="0" presId="urn:microsoft.com/office/officeart/2005/8/layout/pyramid2"/>
    <dgm:cxn modelId="{E1BDE289-99DD-4136-B514-5FB6306E63B5}" type="presParOf" srcId="{BB7BED42-36A7-4FD0-A3BE-D5D497DC843D}" destId="{6BA0BE8D-B332-475C-8178-214A8F79BE9A}" srcOrd="1" destOrd="0" presId="urn:microsoft.com/office/officeart/2005/8/layout/pyramid2"/>
    <dgm:cxn modelId="{540BA390-7FEF-45BF-8BB5-E40DE01C985F}" type="presParOf" srcId="{6BA0BE8D-B332-475C-8178-214A8F79BE9A}" destId="{668C6B3E-9C20-493E-AA27-0451EFC89271}" srcOrd="0" destOrd="0" presId="urn:microsoft.com/office/officeart/2005/8/layout/pyramid2"/>
    <dgm:cxn modelId="{2FE9289E-5F43-4E4F-9258-B9A3AD501C03}" type="presParOf" srcId="{6BA0BE8D-B332-475C-8178-214A8F79BE9A}" destId="{125590E0-EE57-4441-B0E9-8245AB5B3786}" srcOrd="1" destOrd="0" presId="urn:microsoft.com/office/officeart/2005/8/layout/pyramid2"/>
    <dgm:cxn modelId="{B7A5746C-E246-48B0-B3F2-BEDAA7651600}" type="presParOf" srcId="{6BA0BE8D-B332-475C-8178-214A8F79BE9A}" destId="{58146716-37A2-4D45-8E20-55FC4C522434}" srcOrd="2" destOrd="0" presId="urn:microsoft.com/office/officeart/2005/8/layout/pyramid2"/>
    <dgm:cxn modelId="{D47EF280-BBFF-4F3D-8241-CCF797C8867B}" type="presParOf" srcId="{6BA0BE8D-B332-475C-8178-214A8F79BE9A}" destId="{19978949-FE84-4FB0-B1CB-C6069705A1E1}" srcOrd="3" destOrd="0" presId="urn:microsoft.com/office/officeart/2005/8/layout/pyramid2"/>
    <dgm:cxn modelId="{E7B6412E-3092-4EC7-B013-7A45B731C13F}" type="presParOf" srcId="{6BA0BE8D-B332-475C-8178-214A8F79BE9A}" destId="{ADDA3652-9266-4220-B95E-9A5A2E7A149C}" srcOrd="4" destOrd="0" presId="urn:microsoft.com/office/officeart/2005/8/layout/pyramid2"/>
    <dgm:cxn modelId="{38BC5311-58E1-45C9-8069-6CCF50A88BBF}" type="presParOf" srcId="{6BA0BE8D-B332-475C-8178-214A8F79BE9A}" destId="{76ED66C7-7C07-41E6-AB98-BF51A0C269EA}" srcOrd="5" destOrd="0" presId="urn:microsoft.com/office/officeart/2005/8/layout/pyramid2"/>
    <dgm:cxn modelId="{12CC6B83-8288-4AF1-9EC6-EBEA7EFEF3D7}" type="presParOf" srcId="{6BA0BE8D-B332-475C-8178-214A8F79BE9A}" destId="{6A7B2B8F-168C-4B0C-843F-336415A202A4}" srcOrd="6" destOrd="0" presId="urn:microsoft.com/office/officeart/2005/8/layout/pyramid2"/>
    <dgm:cxn modelId="{1D8F9670-6FA2-41E7-8E90-36333921FE99}" type="presParOf" srcId="{6BA0BE8D-B332-475C-8178-214A8F79BE9A}" destId="{3A2ADD23-CD07-492C-8395-C1D367C480A8}" srcOrd="7"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342CEA3-3058-4D43-AE35-B3DA76CB4003}" type="datetimeFigureOut">
              <a:rPr lang="el-GR" smtClean="0"/>
              <a:pPr/>
              <a:t>25/1/2025</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25/1/2025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2342CEA3-3058-4D43-AE35-B3DA76CB4003}" type="datetimeFigureOut">
              <a:rPr lang="el-GR" smtClean="0"/>
              <a:pPr/>
              <a:t>25/1/2025</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25/1/2025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342CEA3-3058-4D43-AE35-B3DA76CB4003}" type="datetimeFigureOut">
              <a:rPr lang="el-GR" smtClean="0"/>
              <a:pPr/>
              <a:t>25/1/2025</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25/1/2025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25/1/2025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25/1/2025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2342CEA3-3058-4D43-AE35-B3DA76CB4003}" type="datetimeFigureOut">
              <a:rPr lang="el-GR" smtClean="0"/>
              <a:pPr/>
              <a:t>25/1/2025</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25/1/2025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25/1/2025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342CEA3-3058-4D43-AE35-B3DA76CB4003}" type="datetimeFigureOut">
              <a:rPr lang="el-GR" smtClean="0"/>
              <a:pPr/>
              <a:t>25/1/2025</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books.edu.gr/ebooks/v/pdf/8547/5271/24-0217-02_V2_Efarmoges-H-Y-ston-Tourismo-B_B-G-EPAL_Vivlio-Mathit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l"/>
            <a:r>
              <a:rPr lang="el-GR" dirty="0" smtClean="0"/>
              <a:t>3.2 ΕΙΔΗ ΠΛΗΡΟΦΟΡΙΑΚΩΝ ΣΥΣΤΗΜΑΤΩΝ</a:t>
            </a:r>
            <a:endParaRPr lang="el-GR" dirty="0"/>
          </a:p>
        </p:txBody>
      </p:sp>
      <p:sp>
        <p:nvSpPr>
          <p:cNvPr id="3" name="2 - Υπότιτλος"/>
          <p:cNvSpPr>
            <a:spLocks noGrp="1"/>
          </p:cNvSpPr>
          <p:nvPr>
            <p:ph type="subTitle" idx="1"/>
          </p:nvPr>
        </p:nvSpPr>
        <p:spPr/>
        <p:txBody>
          <a:bodyPr/>
          <a:lstStyle/>
          <a:p>
            <a:pPr algn="l"/>
            <a:r>
              <a:rPr lang="el-GR" dirty="0" smtClean="0"/>
              <a:t>3.2.1 Οργανωτική πυραμίδα</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πηγη</a:t>
            </a:r>
            <a:endParaRPr lang="el-GR" dirty="0"/>
          </a:p>
        </p:txBody>
      </p:sp>
      <p:sp>
        <p:nvSpPr>
          <p:cNvPr id="3" name="2 - Θέση περιεχομένου"/>
          <p:cNvSpPr>
            <a:spLocks noGrp="1"/>
          </p:cNvSpPr>
          <p:nvPr>
            <p:ph idx="1"/>
          </p:nvPr>
        </p:nvSpPr>
        <p:spPr/>
        <p:txBody>
          <a:bodyPr/>
          <a:lstStyle/>
          <a:p>
            <a:pPr>
              <a:buNone/>
            </a:pPr>
            <a:r>
              <a:rPr lang="el-GR" dirty="0" smtClean="0"/>
              <a:t>   </a:t>
            </a:r>
            <a:r>
              <a:rPr lang="el-GR" dirty="0" err="1" smtClean="0"/>
              <a:t>Κουτσογιωργόπουλος</a:t>
            </a:r>
            <a:r>
              <a:rPr lang="el-GR" dirty="0" smtClean="0"/>
              <a:t> </a:t>
            </a:r>
            <a:r>
              <a:rPr lang="el-GR" dirty="0" smtClean="0"/>
              <a:t>Σπ., Λαλάς Χ., &amp; </a:t>
            </a:r>
            <a:r>
              <a:rPr lang="el-GR" dirty="0" err="1" smtClean="0"/>
              <a:t>Λιβαδάς</a:t>
            </a:r>
            <a:r>
              <a:rPr lang="el-GR" dirty="0" smtClean="0"/>
              <a:t> Κ. (2022). </a:t>
            </a:r>
            <a:r>
              <a:rPr lang="el-GR" i="1" dirty="0" smtClean="0"/>
              <a:t>Εφαρμογές Η/Υ στον Τουρισμό Β, Β’ και Γ’ τάξη ΕΠΑΛ</a:t>
            </a:r>
            <a:r>
              <a:rPr lang="el-GR" dirty="0" smtClean="0"/>
              <a:t>, </a:t>
            </a:r>
            <a:r>
              <a:rPr lang="el-GR" i="1" dirty="0" smtClean="0"/>
              <a:t> </a:t>
            </a:r>
            <a:r>
              <a:rPr lang="el-GR" dirty="0" smtClean="0"/>
              <a:t>Υπουργείο εθνικής παιδείας και θρησκευμάτων, ΙΤΥΕ Διόφαντος.</a:t>
            </a:r>
          </a:p>
          <a:p>
            <a:pPr>
              <a:buNone/>
            </a:pPr>
            <a:r>
              <a:rPr lang="el-GR" b="1" u="sng" dirty="0" smtClean="0">
                <a:hlinkClick r:id="rId2"/>
              </a:rPr>
              <a:t> http</a:t>
            </a:r>
            <a:r>
              <a:rPr lang="el-GR" b="1" u="sng" dirty="0" smtClean="0">
                <a:hlinkClick r:id="rId2"/>
              </a:rPr>
              <a:t>://ebooks.edu.gr/ebooks/v/pdf/8547/5271/24-0217-02_V2_Efarmoges-H-Y-ston-Tourismo-B_B-G-EPAL_Vivlio-Mathiti/</a:t>
            </a:r>
            <a:endParaRPr lang="el-GR" dirty="0" smtClean="0"/>
          </a:p>
          <a:p>
            <a:pPr>
              <a:buNone/>
            </a:pPr>
            <a:endParaRPr lang="el-GR" dirty="0" smtClean="0"/>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Σε κάθε (ξενοδοχειακή) επιχείρηση υπάρχει μια διαστρωμάτωση των στελεχών και των εργασιών με τις οποίες ασχολούνται. Άλλα στελέχη ασχολούνται με τρέχοντα (λειτουργικά) ζητήματα, άλλα με την ανάπτυξη νέων γνώσεων και δομών στην επιχείρηση, άλλα με διοικητικά θέματα και θέματα τακτικής και άλλα με τη στρατηγική της επιχείρησης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p>
          <a:p>
            <a:pPr>
              <a:buNone/>
            </a:pPr>
            <a:r>
              <a:rPr lang="el-GR" dirty="0" smtClean="0"/>
              <a:t>   Η διαστρωμάτωση των στελεχών αλλά και </a:t>
            </a:r>
            <a:r>
              <a:rPr lang="el-GR" dirty="0" smtClean="0"/>
              <a:t>των </a:t>
            </a:r>
            <a:r>
              <a:rPr lang="el-GR" dirty="0" smtClean="0"/>
              <a:t>αντίστοιχων λειτουργιών που επιτελεί η κάθε ομάδα θα μπορούσε να συμβολιστεί με μια διοικητική πυραμίδα (οργανωτική πυραμίδα).</a:t>
            </a:r>
          </a:p>
          <a:p>
            <a:pPr>
              <a:buNone/>
            </a:pPr>
            <a:r>
              <a:rPr lang="el-GR" dirty="0" smtClean="0"/>
              <a:t>   Θα μπορούσε να απεικονιστεί ως εξής: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idx="1"/>
          </p:nvPr>
        </p:nvGraphicFramePr>
        <p:xfrm>
          <a:off x="457200" y="214290"/>
          <a:ext cx="7239000" cy="624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857232"/>
            <a:ext cx="7239000" cy="5598504"/>
          </a:xfrm>
        </p:spPr>
        <p:txBody>
          <a:bodyPr>
            <a:normAutofit lnSpcReduction="10000"/>
          </a:bodyPr>
          <a:lstStyle/>
          <a:p>
            <a:pPr>
              <a:buNone/>
            </a:pPr>
            <a:r>
              <a:rPr lang="el-GR" dirty="0" smtClean="0"/>
              <a:t>   Στη βάση της βρίσκονται στελέχη που έχουν ως σκοπό να διεκπεραιώσουν τρέχοντα θέματα. Π.χ., να καταχωρήσουν κάποια κράτηση, να αλλάξουν τα στοιχεία κάποιου πρακτορείου ή να εκτυπώσουν κάποια κατάσταση. Το συγκεκριμένο επίπεδο ονομάζεται λειτουργικό επίπεδο, αφού περιλαμβάνει ενέργειες που αφορούν λειτουργικά θέματα.</a:t>
            </a:r>
          </a:p>
          <a:p>
            <a:pPr>
              <a:buNone/>
            </a:pPr>
            <a:r>
              <a:rPr lang="el-GR" dirty="0" smtClean="0"/>
              <a:t>   Με λειτουργικά θέματα ασχολούνται στο παράδειγμα του ξενοδοχείου «X» οι υπάλληλοι του οικονομικού τμήματος, όπως και οι απλοί υπάλληλοι όλων των άλλων τμημάτων.</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428604"/>
            <a:ext cx="7239000" cy="6027132"/>
          </a:xfrm>
        </p:spPr>
        <p:txBody>
          <a:bodyPr/>
          <a:lstStyle/>
          <a:p>
            <a:pPr>
              <a:buNone/>
            </a:pPr>
            <a:r>
              <a:rPr lang="el-GR" dirty="0" smtClean="0"/>
              <a:t>   </a:t>
            </a:r>
          </a:p>
          <a:p>
            <a:pPr>
              <a:buNone/>
            </a:pPr>
            <a:r>
              <a:rPr lang="el-GR" dirty="0" smtClean="0"/>
              <a:t>   </a:t>
            </a:r>
          </a:p>
          <a:p>
            <a:pPr>
              <a:buNone/>
            </a:pPr>
            <a:r>
              <a:rPr lang="el-GR" dirty="0" smtClean="0"/>
              <a:t> </a:t>
            </a:r>
            <a:r>
              <a:rPr lang="el-GR" dirty="0" smtClean="0"/>
              <a:t>  Το </a:t>
            </a:r>
            <a:r>
              <a:rPr lang="el-GR" dirty="0" smtClean="0"/>
              <a:t>αμέσως επόμενο επίπεδο προς την κορυφή της πυραμίδας </a:t>
            </a:r>
            <a:r>
              <a:rPr lang="el-GR" dirty="0" smtClean="0"/>
              <a:t>ονομάζεται γνωστικό </a:t>
            </a:r>
            <a:r>
              <a:rPr lang="el-GR" dirty="0" smtClean="0"/>
              <a:t>επίπεδο και αφορά στελέχη που προσαρμόζουν τις Νέες </a:t>
            </a:r>
            <a:r>
              <a:rPr lang="el-GR" dirty="0" smtClean="0"/>
              <a:t>Τεχνολογίες</a:t>
            </a:r>
            <a:r>
              <a:rPr lang="el-GR" dirty="0" smtClean="0"/>
              <a:t>, το Internet ή άλλες καινοτόμες τεχνολογίες για λογαριασμό της </a:t>
            </a:r>
            <a:r>
              <a:rPr lang="el-GR" dirty="0" smtClean="0"/>
              <a:t>ξενοδοχειακής </a:t>
            </a:r>
            <a:r>
              <a:rPr lang="el-GR" dirty="0" smtClean="0"/>
              <a:t>επιχείρησης. Π.χ., μπορεί ένας ελεύθερος επαγγελματίας να </a:t>
            </a:r>
            <a:r>
              <a:rPr lang="el-GR" dirty="0" smtClean="0"/>
              <a:t>εργάζεται για </a:t>
            </a:r>
            <a:r>
              <a:rPr lang="el-GR" dirty="0" smtClean="0"/>
              <a:t>κάποιους μήνες στο ξενοδοχείο, ώστε να δημιουργήσει ένα σύστημα </a:t>
            </a:r>
            <a:r>
              <a:rPr lang="el-GR" dirty="0" err="1" smtClean="0"/>
              <a:t>on</a:t>
            </a:r>
            <a:r>
              <a:rPr lang="el-GR" dirty="0" smtClean="0"/>
              <a:t> </a:t>
            </a:r>
            <a:r>
              <a:rPr lang="el-GR" dirty="0" err="1" smtClean="0"/>
              <a:t>line</a:t>
            </a:r>
            <a:r>
              <a:rPr lang="el-GR" dirty="0" smtClean="0"/>
              <a:t> </a:t>
            </a:r>
            <a:r>
              <a:rPr lang="el-GR" dirty="0" smtClean="0"/>
              <a:t>κρατήσεων.</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857232"/>
            <a:ext cx="7239000" cy="5598504"/>
          </a:xfrm>
        </p:spPr>
        <p:txBody>
          <a:bodyPr>
            <a:normAutofit/>
          </a:bodyPr>
          <a:lstStyle/>
          <a:p>
            <a:pPr>
              <a:buNone/>
            </a:pPr>
            <a:r>
              <a:rPr lang="el-GR" dirty="0" smtClean="0"/>
              <a:t>   Στη </a:t>
            </a:r>
            <a:r>
              <a:rPr lang="el-GR" dirty="0" smtClean="0"/>
              <a:t>συνέχεια, ακολουθεί το διοικητικό επίπεδο στο οποίο εντάσσονται </a:t>
            </a:r>
            <a:r>
              <a:rPr lang="el-GR" dirty="0" smtClean="0"/>
              <a:t>στελέχη </a:t>
            </a:r>
            <a:r>
              <a:rPr lang="el-GR" dirty="0" smtClean="0"/>
              <a:t>τα οποία παίρνουν διοικητικές </a:t>
            </a:r>
            <a:r>
              <a:rPr lang="el-GR" dirty="0" smtClean="0"/>
              <a:t>αποφάσεις, προγραμματίζουν</a:t>
            </a:r>
            <a:r>
              <a:rPr lang="el-GR" dirty="0" smtClean="0"/>
              <a:t>, </a:t>
            </a:r>
            <a:r>
              <a:rPr lang="el-GR" dirty="0" smtClean="0"/>
              <a:t>ελέγχουν και </a:t>
            </a:r>
            <a:r>
              <a:rPr lang="el-GR" dirty="0" smtClean="0"/>
              <a:t>καθορίζουν την τακτική του ξενοδοχείου. Π.χ., ο Οικονομικός </a:t>
            </a:r>
            <a:r>
              <a:rPr lang="el-GR" dirty="0" smtClean="0"/>
              <a:t>Διευθυντής είναι </a:t>
            </a:r>
            <a:r>
              <a:rPr lang="el-GR" dirty="0" smtClean="0"/>
              <a:t>ένα τέτοιο στέλεχος, αφού με τις αποφάσεις του καθορίζει την </a:t>
            </a:r>
            <a:r>
              <a:rPr lang="el-GR" dirty="0" smtClean="0"/>
              <a:t>οικονομική </a:t>
            </a:r>
            <a:r>
              <a:rPr lang="el-GR" dirty="0" smtClean="0"/>
              <a:t>πολιτική σε κάποιο εύρος χρόνου. Στελέχη όπως ο οικονομικός </a:t>
            </a:r>
            <a:r>
              <a:rPr lang="el-GR" dirty="0" smtClean="0"/>
              <a:t>διευθυντής μπορεί </a:t>
            </a:r>
            <a:r>
              <a:rPr lang="el-GR" dirty="0" smtClean="0"/>
              <a:t>να ασχολούνται με θέματα σύνταξης προϋπολογισμών, ανάθεσης </a:t>
            </a:r>
            <a:r>
              <a:rPr lang="el-GR" dirty="0" smtClean="0"/>
              <a:t>εργασιών</a:t>
            </a:r>
            <a:r>
              <a:rPr lang="el-GR" dirty="0" smtClean="0"/>
              <a:t>, αξιολόγησης προσωπικού, πολιτικών απέναντι σε πελάτες κ.λπ.</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500042"/>
            <a:ext cx="7239000" cy="5955694"/>
          </a:xfrm>
        </p:spPr>
        <p:txBody>
          <a:bodyPr>
            <a:normAutofit lnSpcReduction="10000"/>
          </a:bodyPr>
          <a:lstStyle/>
          <a:p>
            <a:pPr>
              <a:buNone/>
            </a:pPr>
            <a:r>
              <a:rPr lang="el-GR" dirty="0" smtClean="0"/>
              <a:t>   </a:t>
            </a:r>
          </a:p>
          <a:p>
            <a:pPr>
              <a:buNone/>
            </a:pPr>
            <a:r>
              <a:rPr lang="el-GR" dirty="0" smtClean="0"/>
              <a:t> </a:t>
            </a:r>
            <a:r>
              <a:rPr lang="el-GR" dirty="0" smtClean="0"/>
              <a:t>  Η </a:t>
            </a:r>
            <a:r>
              <a:rPr lang="el-GR" dirty="0" smtClean="0"/>
              <a:t>πυραμίδα ολοκληρώνεται με την κορυφή της ιεραρχίας στελεχών, </a:t>
            </a:r>
            <a:r>
              <a:rPr lang="el-GR" dirty="0" smtClean="0"/>
              <a:t>τα οποία </a:t>
            </a:r>
            <a:r>
              <a:rPr lang="el-GR" dirty="0" smtClean="0"/>
              <a:t>καθορίζουν τη μακροπρόθεσμη πολιτική του ξενοδοχείου απέναντι </a:t>
            </a:r>
            <a:r>
              <a:rPr lang="el-GR" dirty="0" smtClean="0"/>
              <a:t>σε πελάτες</a:t>
            </a:r>
            <a:r>
              <a:rPr lang="el-GR" dirty="0" smtClean="0"/>
              <a:t>, κρατικούς φορείς, ανταγωνιστές, προμηθευτές κ.λπ. Το </a:t>
            </a:r>
            <a:r>
              <a:rPr lang="el-GR" dirty="0" smtClean="0"/>
              <a:t>συγκεκριμένο </a:t>
            </a:r>
            <a:r>
              <a:rPr lang="el-GR" dirty="0" smtClean="0"/>
              <a:t>επίπεδο ονομάζεται στρατηγικό επίπεδο. Τα υψηλά ιστάμενα </a:t>
            </a:r>
            <a:r>
              <a:rPr lang="el-GR" dirty="0" smtClean="0"/>
              <a:t>στελέχη παίρνουν </a:t>
            </a:r>
            <a:r>
              <a:rPr lang="el-GR" dirty="0" smtClean="0"/>
              <a:t>στρατηγικής φύσης αποφάσεις, οι οποίες έχουν μακροχρόνιο </a:t>
            </a:r>
            <a:r>
              <a:rPr lang="el-GR" dirty="0" smtClean="0"/>
              <a:t>ορίζοντα </a:t>
            </a:r>
            <a:r>
              <a:rPr lang="el-GR" dirty="0" smtClean="0"/>
              <a:t>και σοβαρές επιπτώσεις στην πορεία της επιχείρησης. Π.χ., </a:t>
            </a:r>
            <a:r>
              <a:rPr lang="el-GR" dirty="0" smtClean="0"/>
              <a:t>κατασκευή δεύτερης </a:t>
            </a:r>
            <a:r>
              <a:rPr lang="el-GR" dirty="0" smtClean="0"/>
              <a:t>ξενοδοχειακής μονάδας στην Ελλάδα ή το εξωτερικό, απόλυση </a:t>
            </a:r>
            <a:r>
              <a:rPr lang="el-GR" dirty="0" smtClean="0"/>
              <a:t>ενός μεγάλου </a:t>
            </a:r>
            <a:r>
              <a:rPr lang="el-GR" dirty="0" smtClean="0"/>
              <a:t>μέρους του προσωπικού λόγω οικονομικής στενότητας κ.λπ.</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785794"/>
            <a:ext cx="7239000" cy="5669942"/>
          </a:xfrm>
        </p:spPr>
        <p:txBody>
          <a:bodyPr/>
          <a:lstStyle/>
          <a:p>
            <a:pPr>
              <a:buNone/>
            </a:pPr>
            <a:r>
              <a:rPr lang="el-GR" dirty="0" smtClean="0"/>
              <a:t> </a:t>
            </a:r>
            <a:r>
              <a:rPr lang="el-GR" dirty="0" smtClean="0"/>
              <a:t>     </a:t>
            </a:r>
          </a:p>
          <a:p>
            <a:pPr>
              <a:buNone/>
            </a:pPr>
            <a:endParaRPr lang="el-GR" dirty="0" smtClean="0"/>
          </a:p>
          <a:p>
            <a:pPr>
              <a:buNone/>
            </a:pPr>
            <a:endParaRPr lang="el-GR" dirty="0" smtClean="0"/>
          </a:p>
          <a:p>
            <a:pPr>
              <a:buNone/>
            </a:pPr>
            <a:endParaRPr lang="el-GR" dirty="0" smtClean="0"/>
          </a:p>
          <a:p>
            <a:pPr>
              <a:buNone/>
            </a:pPr>
            <a:r>
              <a:rPr lang="el-GR" smtClean="0"/>
              <a:t>          </a:t>
            </a:r>
            <a:r>
              <a:rPr lang="el-GR" dirty="0" smtClean="0"/>
              <a:t>Σας ευχαριστώ για τη προσοχή σας!</a:t>
            </a:r>
          </a:p>
        </p:txBody>
      </p:sp>
      <p:sp>
        <p:nvSpPr>
          <p:cNvPr id="1029" name="AutoShape 5" descr="C:\Users\user\AppData\Local\Temp\{1914041B-63F8-4C40-9673-84B84BFF47EE}.tmp"/>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TotalTime>
  <Words>455</Words>
  <PresentationFormat>Προβολή στην οθόνη (4:3)</PresentationFormat>
  <Paragraphs>26</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Αφθονία</vt:lpstr>
      <vt:lpstr>3.2 ΕΙΔΗ ΠΛΗΡΟΦΟΡΙΑΚΩΝ ΣΥΣΤΗΜΑΤΩΝ</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πηγη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 ΕΙΔΗ ΠΛΗΡΟΦΟΡΙΑΚΩΝ ΣΥΣΤΗΜΑΤΩΝ</dc:title>
  <dc:creator>user</dc:creator>
  <cp:lastModifiedBy>user</cp:lastModifiedBy>
  <cp:revision>24</cp:revision>
  <dcterms:created xsi:type="dcterms:W3CDTF">2025-01-25T12:08:25Z</dcterms:created>
  <dcterms:modified xsi:type="dcterms:W3CDTF">2025-01-25T13:12:40Z</dcterms:modified>
</cp:coreProperties>
</file>