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Χωρίς στυλ, πλέγμα πίνακα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1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57122-2A8C-4484-963A-7B9CA137DEEE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4747-A397-4BBC-A8AA-A730B69EDAC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1844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57122-2A8C-4484-963A-7B9CA137DEEE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4747-A397-4BBC-A8AA-A730B69EDAC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5499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57122-2A8C-4484-963A-7B9CA137DEEE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4747-A397-4BBC-A8AA-A730B69EDAC1}" type="slidenum">
              <a:rPr lang="el-GR" smtClean="0"/>
              <a:t>‹#›</a:t>
            </a:fld>
            <a:endParaRPr lang="el-G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46037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57122-2A8C-4484-963A-7B9CA137DEEE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4747-A397-4BBC-A8AA-A730B69EDAC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00283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57122-2A8C-4484-963A-7B9CA137DEEE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4747-A397-4BBC-A8AA-A730B69EDAC1}" type="slidenum">
              <a:rPr lang="el-GR" smtClean="0"/>
              <a:t>‹#›</a:t>
            </a:fld>
            <a:endParaRPr lang="el-G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255330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57122-2A8C-4484-963A-7B9CA137DEEE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4747-A397-4BBC-A8AA-A730B69EDAC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37690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57122-2A8C-4484-963A-7B9CA137DEEE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4747-A397-4BBC-A8AA-A730B69EDAC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01039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57122-2A8C-4484-963A-7B9CA137DEEE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4747-A397-4BBC-A8AA-A730B69EDAC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3178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57122-2A8C-4484-963A-7B9CA137DEEE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4747-A397-4BBC-A8AA-A730B69EDAC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1838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57122-2A8C-4484-963A-7B9CA137DEEE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4747-A397-4BBC-A8AA-A730B69EDAC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168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57122-2A8C-4484-963A-7B9CA137DEEE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4747-A397-4BBC-A8AA-A730B69EDAC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3104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57122-2A8C-4484-963A-7B9CA137DEEE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4747-A397-4BBC-A8AA-A730B69EDAC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42457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57122-2A8C-4484-963A-7B9CA137DEEE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4747-A397-4BBC-A8AA-A730B69EDAC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4124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57122-2A8C-4484-963A-7B9CA137DEEE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4747-A397-4BBC-A8AA-A730B69EDAC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43274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57122-2A8C-4484-963A-7B9CA137DEEE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4747-A397-4BBC-A8AA-A730B69EDAC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65070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57122-2A8C-4484-963A-7B9CA137DEEE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4747-A397-4BBC-A8AA-A730B69EDAC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7406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57122-2A8C-4484-963A-7B9CA137DEEE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11F4747-A397-4BBC-A8AA-A730B69EDAC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27467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000">
              <a:schemeClr val="bg2"/>
            </a:gs>
            <a:gs pos="70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7A81614-A7AC-7A71-377C-E41BB7C259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Β1.1 ΙΣΟΤΗΤΑ ΤΡΙΓΩΝΩΝ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7AB4CC2-4068-E87D-85C0-EF25DA0605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l-GR" dirty="0"/>
          </a:p>
          <a:p>
            <a:endParaRPr lang="el-GR" dirty="0"/>
          </a:p>
          <a:p>
            <a:r>
              <a:rPr lang="el-GR" dirty="0"/>
              <a:t>ΥΠΕΝΘΥΜΙΣΕΙΣ – ΣΥΜΠΛΗΡΩΣΕΙΣ-ΙΣΑ ΤΡΙΓΩΝΑ</a:t>
            </a:r>
          </a:p>
        </p:txBody>
      </p:sp>
    </p:spTree>
    <p:extLst>
      <p:ext uri="{BB962C8B-B14F-4D97-AF65-F5344CB8AC3E}">
        <p14:creationId xmlns:p14="http://schemas.microsoft.com/office/powerpoint/2010/main" val="1694721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7E954B6-1CA8-9DF1-4620-A2555F602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dirty="0"/>
              <a:t>Τι γνωρίζουμε για τα τρίγωνα;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id="{72F5D512-C055-BA2F-DF56-BAE649FFD29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86614" y="1781259"/>
                <a:ext cx="8596668" cy="4916342"/>
              </a:xfrm>
            </p:spPr>
            <p:txBody>
              <a:bodyPr>
                <a:normAutofit/>
              </a:bodyPr>
              <a:lstStyle/>
              <a:p>
                <a:pPr marL="342900" lvl="0" indent="-342900" algn="just">
                  <a:lnSpc>
                    <a:spcPct val="107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"/>
                </a:pPr>
                <a:r>
                  <a:rPr lang="el-GR" sz="1800" b="1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Διχοτόμος</a:t>
                </a:r>
                <a:r>
                  <a:rPr lang="el-GR" sz="1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ενός τριγώνου ονομάζεται το ευθύγραμμο τμήμα που ξεκινάει από μια </a:t>
                </a:r>
                <a:r>
                  <a:rPr lang="el-GR" sz="1800" b="1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κορυφή</a:t>
                </a:r>
                <a:r>
                  <a:rPr lang="el-GR" sz="1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, χωρίζει τη γωνία σε </a:t>
                </a:r>
                <a:r>
                  <a:rPr lang="el-GR" sz="1800" b="1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δύο ίσες γωνίε</a:t>
                </a:r>
                <a:r>
                  <a:rPr lang="el-GR" sz="1800" b="1" kern="1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ς</a:t>
                </a:r>
                <a:r>
                  <a:rPr lang="el-GR" sz="1800" b="1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l-GR" sz="1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και καταλήγει στην </a:t>
                </a:r>
                <a:r>
                  <a:rPr lang="el-GR" sz="1800" b="1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απέναντι</a:t>
                </a:r>
                <a:r>
                  <a:rPr lang="el-GR" sz="1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πλευρά. </a:t>
                </a:r>
                <a:endParaRPr lang="el-GR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l-GR" sz="1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	ΑΔ: διχοτόμος</a:t>
                </a: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l-GR" sz="1800" kern="1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l-GR" sz="1800" b="0" kern="1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 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800" b="0" i="0" kern="10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Β</m:t>
                    </m:r>
                    <m:acc>
                      <m:accPr>
                        <m:chr m:val="̂"/>
                        <m:ctrlPr>
                          <a:rPr lang="el-GR" sz="1800" b="0" i="1" kern="100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l-GR" sz="1800" b="0" i="0" kern="100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Α</m:t>
                        </m:r>
                      </m:e>
                    </m:acc>
                    <m:r>
                      <m:rPr>
                        <m:sty m:val="p"/>
                      </m:rPr>
                      <a:rPr lang="el-GR" sz="1800" b="0" i="0" kern="10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Η</m:t>
                    </m:r>
                    <m:r>
                      <a:rPr lang="el-GR" sz="1800" b="0" i="0" kern="10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 sz="1800" b="0" i="0" kern="10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Η</m:t>
                    </m:r>
                    <m:acc>
                      <m:accPr>
                        <m:chr m:val="̂"/>
                        <m:ctrlPr>
                          <a:rPr lang="el-GR" sz="1800" b="0" i="1" kern="100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l-GR" sz="1800" b="0" i="0" kern="100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Α</m:t>
                        </m:r>
                      </m:e>
                    </m:acc>
                    <m:r>
                      <m:rPr>
                        <m:sty m:val="p"/>
                      </m:rPr>
                      <a:rPr lang="el-GR" sz="1800" b="0" i="0" kern="10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Γ</m:t>
                    </m:r>
                  </m:oMath>
                </a14:m>
                <a:endParaRPr lang="el-GR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07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"/>
                </a:pPr>
                <a:r>
                  <a:rPr lang="el-GR" sz="1800" b="1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Ύψος</a:t>
                </a:r>
                <a:r>
                  <a:rPr lang="el-GR" sz="1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ενός τριγώνου ονομάζεται το ευθύγραμμο τμήμα που ξεκινάει από μια </a:t>
                </a:r>
                <a:r>
                  <a:rPr lang="el-GR" sz="1800" b="1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κορυφή</a:t>
                </a:r>
                <a:r>
                  <a:rPr lang="el-GR" sz="1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και είναι </a:t>
                </a:r>
                <a:r>
                  <a:rPr lang="el-GR" sz="1800" b="1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κάθετο</a:t>
                </a:r>
                <a:r>
                  <a:rPr lang="el-GR" sz="1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στην ευθεία της απέναντι πλευράς.</a:t>
                </a:r>
                <a:endParaRPr lang="el-GR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l-GR" sz="1800" dirty="0"/>
                  <a:t>	ΑΔ: ύψος</a:t>
                </a:r>
              </a:p>
              <a:p>
                <a:pPr marL="0" indent="0">
                  <a:buNone/>
                </a:pPr>
                <a:endParaRPr lang="el-GR" sz="1800" dirty="0"/>
              </a:p>
              <a:p>
                <a:pPr marL="0" indent="0">
                  <a:buNone/>
                </a:pPr>
                <a:r>
                  <a:rPr lang="el-GR" sz="1800" dirty="0"/>
                  <a:t>  ΑΔ κάθετο στη ΒΓ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l-GR" b="0" i="0" kern="100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</m:t>
                      </m:r>
                      <m:r>
                        <m:rPr>
                          <m:sty m:val="p"/>
                        </m:rPr>
                        <a:rPr lang="el-GR" kern="10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Β</m:t>
                      </m:r>
                      <m:acc>
                        <m:accPr>
                          <m:chr m:val="̂"/>
                          <m:ctrlPr>
                            <a:rPr lang="el-GR" i="1" kern="1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l-GR" kern="1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Α</m:t>
                          </m:r>
                        </m:e>
                      </m:acc>
                      <m:r>
                        <m:rPr>
                          <m:sty m:val="p"/>
                        </m:rPr>
                        <a:rPr lang="el-GR" b="0" i="0" kern="100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Δ</m:t>
                      </m:r>
                      <m:r>
                        <a:rPr lang="el-GR" kern="10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b="0" i="0" kern="100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Δ</m:t>
                      </m:r>
                      <m:acc>
                        <m:accPr>
                          <m:chr m:val="̂"/>
                          <m:ctrlPr>
                            <a:rPr lang="el-GR" i="1" kern="1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l-GR" kern="1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Α</m:t>
                          </m:r>
                        </m:e>
                      </m:acc>
                      <m:r>
                        <m:rPr>
                          <m:sty m:val="p"/>
                        </m:rPr>
                        <a:rPr lang="el-GR" kern="10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Γ</m:t>
                      </m:r>
                      <m:r>
                        <a:rPr lang="el-GR" b="0" i="0" kern="100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=90</m:t>
                      </m:r>
                      <m:r>
                        <a:rPr lang="el-GR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</m:oMath>
                  </m:oMathPara>
                </a14:m>
                <a:endParaRPr lang="el-GR" kern="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l-GR" sz="1800" dirty="0"/>
              </a:p>
            </p:txBody>
          </p:sp>
        </mc:Choice>
        <mc:Fallback xmlns="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id="{72F5D512-C055-BA2F-DF56-BAE649FFD29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86614" y="1781259"/>
                <a:ext cx="8596668" cy="4916342"/>
              </a:xfrm>
              <a:blipFill>
                <a:blip r:embed="rId2"/>
                <a:stretch>
                  <a:fillRect l="-142" t="-620" r="-5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Εικόνα 4">
            <a:extLst>
              <a:ext uri="{FF2B5EF4-FFF2-40B4-BE49-F238E27FC236}">
                <a16:creationId xmlns:a16="http://schemas.microsoft.com/office/drawing/2014/main" id="{6A6687A6-D8DD-247E-10F2-CB17B53B5FA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35539" t="4820" r="34961"/>
          <a:stretch/>
        </p:blipFill>
        <p:spPr>
          <a:xfrm>
            <a:off x="4152561" y="2524281"/>
            <a:ext cx="2932988" cy="1668027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6D6C05E8-FCA4-802F-5DC1-CC6EC25BA9F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69005" t="4117" r="1619"/>
          <a:stretch/>
        </p:blipFill>
        <p:spPr>
          <a:xfrm>
            <a:off x="3965748" y="4945917"/>
            <a:ext cx="3044651" cy="1751684"/>
          </a:xfrm>
          <a:prstGeom prst="rect">
            <a:avLst/>
          </a:prstGeom>
        </p:spPr>
      </p:pic>
      <p:sp>
        <p:nvSpPr>
          <p:cNvPr id="4" name="Βέλος: Κάτω 3">
            <a:extLst>
              <a:ext uri="{FF2B5EF4-FFF2-40B4-BE49-F238E27FC236}">
                <a16:creationId xmlns:a16="http://schemas.microsoft.com/office/drawing/2014/main" id="{27F45779-91B1-A1D7-D443-097A20B234FD}"/>
              </a:ext>
            </a:extLst>
          </p:cNvPr>
          <p:cNvSpPr/>
          <p:nvPr/>
        </p:nvSpPr>
        <p:spPr>
          <a:xfrm>
            <a:off x="1838861" y="2979994"/>
            <a:ext cx="250493" cy="648929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Βέλος: Κάτω 5">
            <a:extLst>
              <a:ext uri="{FF2B5EF4-FFF2-40B4-BE49-F238E27FC236}">
                <a16:creationId xmlns:a16="http://schemas.microsoft.com/office/drawing/2014/main" id="{41EAE410-8739-333F-5E77-43EA30D05A0C}"/>
              </a:ext>
            </a:extLst>
          </p:cNvPr>
          <p:cNvSpPr/>
          <p:nvPr/>
        </p:nvSpPr>
        <p:spPr>
          <a:xfrm>
            <a:off x="1754828" y="5299587"/>
            <a:ext cx="250493" cy="52111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3443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69B1FF7-A593-C2BE-F63D-BF380E64C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dirty="0"/>
              <a:t>Τι γνωρίζουμε για τα τρίγωνα;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C8D96B0-B2F3-260F-8B72-3EE82E41A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buNone/>
            </a:pP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Σε κάθε </a:t>
            </a:r>
            <a:r>
              <a:rPr lang="el-GR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ισοσκελές τρίγωνο</a:t>
            </a: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ισχύει ότι:</a:t>
            </a:r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Η </a:t>
            </a:r>
            <a:r>
              <a:rPr lang="el-GR" sz="18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διάμεσος</a:t>
            </a: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που αντιστοιχεί στη βάση είναι </a:t>
            </a:r>
            <a:r>
              <a:rPr lang="el-GR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διχοτόμος</a:t>
            </a: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και </a:t>
            </a:r>
            <a:r>
              <a:rPr lang="el-GR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ύψος</a:t>
            </a: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Οι </a:t>
            </a:r>
            <a:r>
              <a:rPr lang="el-GR" sz="18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προσκείμενες γωνίες στη βάση </a:t>
            </a: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ισοσκελούς τριγώνου είναι </a:t>
            </a:r>
            <a:r>
              <a:rPr lang="el-GR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ίσες</a:t>
            </a: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buNone/>
            </a:pP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Σε κάθε </a:t>
            </a:r>
            <a:r>
              <a:rPr lang="el-GR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ισόπλευρο τρίγωνο</a:t>
            </a: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ισχύει ότι:</a:t>
            </a:r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Όλες οι </a:t>
            </a:r>
            <a:r>
              <a:rPr lang="el-GR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πλευρές </a:t>
            </a: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και οι </a:t>
            </a:r>
            <a:r>
              <a:rPr lang="el-GR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γωνίες</a:t>
            </a: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του είναι </a:t>
            </a:r>
            <a:r>
              <a:rPr lang="el-GR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ίσες</a:t>
            </a: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Κάθε </a:t>
            </a:r>
            <a:r>
              <a:rPr lang="el-GR" sz="18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διάμεσος</a:t>
            </a: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είναι </a:t>
            </a:r>
            <a:r>
              <a:rPr lang="el-GR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διχοτόμος</a:t>
            </a: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και </a:t>
            </a:r>
            <a:r>
              <a:rPr lang="el-GR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ύψος</a:t>
            </a: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6962021C-7E7C-245E-15E8-6A1520B6DC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8537" y="1687513"/>
            <a:ext cx="2783958" cy="3106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29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A6808C5-D621-B88D-D68B-E36DC448F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dirty="0"/>
              <a:t>Σχέσεις μεταξύ γωνιών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id="{1EF4DFBC-03ED-FDFE-B433-CD75614C1D4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26382"/>
                <a:ext cx="6627725" cy="4850581"/>
              </a:xfrm>
            </p:spPr>
            <p:txBody>
              <a:bodyPr>
                <a:noAutofit/>
              </a:bodyPr>
              <a:lstStyle/>
              <a:p>
                <a:pPr>
                  <a:buFont typeface="Wingdings" panose="05000000000000000000" pitchFamily="2" charset="2"/>
                  <a:buChar char="v"/>
                </a:pPr>
                <a:r>
                  <a:rPr lang="el-GR" sz="1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Δύο γωνίες που έχουν την κορυφή τους κοινή και τις πλευρές τους </a:t>
                </a:r>
                <a:r>
                  <a:rPr lang="el-GR" sz="1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αντικείμενες</a:t>
                </a:r>
                <a:r>
                  <a:rPr lang="el-GR" sz="1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l-GR" sz="18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ημιευθείες</a:t>
                </a:r>
                <a:r>
                  <a:rPr lang="el-GR" sz="1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ονομάζονται </a:t>
                </a:r>
                <a:r>
                  <a:rPr lang="el-GR" sz="1800" b="1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κατακορυφήν</a:t>
                </a:r>
                <a:r>
                  <a:rPr lang="el-GR" sz="1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l-GR" sz="1800" kern="1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l-GR" sz="1800" u="sng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Παράδειγμα: </a:t>
                </a:r>
              </a:p>
              <a:p>
                <a:pPr marL="0" indent="0">
                  <a:buNone/>
                </a:pPr>
                <a:r>
                  <a:rPr lang="el-GR" sz="1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αν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l-GR" sz="1800" i="1" kern="100" dirty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l-GR" sz="1800" b="0" i="1" kern="100" dirty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𝛼</m:t>
                        </m:r>
                      </m:e>
                    </m:acc>
                    <m:r>
                      <a:rPr lang="el-GR" sz="1800" i="1" kern="100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=120</m:t>
                    </m:r>
                    <m:r>
                      <a:rPr lang="el-GR" sz="1800" i="1" kern="100" dirty="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  <m:r>
                      <a:rPr lang="el-GR" sz="1800" i="1" kern="100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1800" b="0" i="0" kern="100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τότε</m:t>
                    </m:r>
                    <m:r>
                      <a:rPr lang="el-GR" sz="1800" b="0" i="0" kern="100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1800" b="0" i="0" kern="100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και</m:t>
                    </m:r>
                    <m:r>
                      <a:rPr lang="el-GR" sz="1800" b="0" i="0" kern="100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acc>
                      <m:accPr>
                        <m:chr m:val="̂"/>
                        <m:ctrlPr>
                          <a:rPr lang="el-GR" sz="1800" i="1" kern="100" dirty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l-GR" sz="1800" b="0" i="1" kern="100" dirty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𝛾</m:t>
                        </m:r>
                      </m:e>
                    </m:acc>
                    <m:r>
                      <a:rPr lang="el-GR" sz="1800" b="0" i="1" kern="100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=120</m:t>
                    </m:r>
                    <m:r>
                      <a:rPr lang="el-GR" sz="1800" b="0" i="1" kern="100" dirty="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 </m:t>
                    </m:r>
                    <m:r>
                      <m:rPr>
                        <m:sty m:val="p"/>
                      </m:rPr>
                      <a:rPr lang="el-GR" sz="1800" i="0" kern="100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και</m:t>
                    </m:r>
                    <m:r>
                      <a:rPr lang="el-GR" sz="1800" b="0" i="1" kern="100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l-GR" sz="1800" b="0" i="1" kern="100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l-GR" sz="1800" b="0" i="1" kern="100" dirty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𝛼𝜈</m:t>
                      </m:r>
                      <m:acc>
                        <m:accPr>
                          <m:chr m:val="̂"/>
                          <m:ctrlPr>
                            <a:rPr lang="el-GR" sz="1800" i="1" kern="100" dirty="0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l-GR" sz="1800" b="0" i="1" kern="100" dirty="0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l-GR" sz="1800" b="0" i="1" kern="100" dirty="0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𝛽</m:t>
                          </m:r>
                        </m:e>
                      </m:acc>
                      <m:r>
                        <a:rPr lang="el-GR" sz="1800" i="1" kern="100" dirty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=60</m:t>
                      </m:r>
                      <m:r>
                        <a:rPr lang="el-GR" sz="1800" i="1" kern="100" dirty="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  <m:r>
                        <a:rPr lang="el-GR" sz="1800" i="1" kern="100" dirty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sz="1800" i="0" kern="100" dirty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τότε</m:t>
                      </m:r>
                      <m:r>
                        <a:rPr lang="el-GR" sz="1800" i="1" kern="100" dirty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l-GR" sz="1800" b="0" i="1" kern="100" dirty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𝜅𝛼𝜄</m:t>
                      </m:r>
                      <m:r>
                        <a:rPr lang="el-GR" sz="1800" b="0" i="1" kern="100" dirty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acc>
                        <m:accPr>
                          <m:chr m:val="̂"/>
                          <m:ctrlPr>
                            <a:rPr lang="el-GR" sz="1800" i="1" kern="100" dirty="0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l-GR" sz="1800" b="0" i="1" kern="100" dirty="0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𝛿</m:t>
                          </m:r>
                        </m:e>
                      </m:acc>
                      <m:r>
                        <a:rPr lang="el-GR" sz="1800" i="1" kern="100" dirty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l-GR" sz="1800" b="0" i="1" kern="100" dirty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6</m:t>
                      </m:r>
                      <m:r>
                        <a:rPr lang="el-GR" sz="1800" i="1" kern="100" dirty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0</m:t>
                      </m:r>
                      <m:r>
                        <a:rPr lang="el-GR" sz="1800" i="1" kern="100" dirty="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</m:oMath>
                  </m:oMathPara>
                </a14:m>
                <a:endParaRPr lang="el-GR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l-GR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 algn="just">
                  <a:lnSpc>
                    <a:spcPct val="107000"/>
                  </a:lnSpc>
                  <a:buFont typeface="Wingdings" panose="05000000000000000000" pitchFamily="2" charset="2"/>
                  <a:buChar char="v"/>
                </a:pPr>
                <a:r>
                  <a:rPr lang="el-GR" sz="1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Δύο γωνίες που έχουν άθροισμα 180</a:t>
                </a:r>
                <a:r>
                  <a:rPr lang="el-GR" sz="1800" kern="100" baseline="30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ο</a:t>
                </a:r>
                <a:r>
                  <a:rPr lang="el-GR" sz="1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ονομάζονται </a:t>
                </a:r>
                <a:r>
                  <a:rPr lang="el-GR" sz="1800" b="1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παραπληρωματικές</a:t>
                </a:r>
                <a:r>
                  <a:rPr lang="el-GR" sz="1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.</a:t>
                </a:r>
                <a:endParaRPr lang="el-GR" sz="1800" kern="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lvl="0" indent="0" algn="just">
                  <a:lnSpc>
                    <a:spcPct val="107000"/>
                  </a:lnSpc>
                  <a:buNone/>
                </a:pPr>
                <a:r>
                  <a:rPr lang="el-GR" sz="1800" u="sng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Παράδειγμα: </a:t>
                </a:r>
                <a:r>
                  <a:rPr lang="el-GR" sz="1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αν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l-GR" sz="1800" i="1" kern="100" dirty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l-GR" sz="1800" i="1" kern="100" dirty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𝜑</m:t>
                        </m:r>
                      </m:e>
                    </m:acc>
                    <m:r>
                      <a:rPr lang="el-GR" sz="1800" i="1" kern="100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=120</m:t>
                    </m:r>
                    <m:r>
                      <a:rPr lang="el-GR" sz="1800" i="1" kern="100" dirty="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  <m:r>
                      <a:rPr lang="el-GR" sz="1800" i="1" kern="100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1800" i="0" kern="100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και</m:t>
                    </m:r>
                    <m:acc>
                      <m:accPr>
                        <m:chr m:val="̂"/>
                        <m:ctrlPr>
                          <a:rPr lang="el-GR" sz="1800" i="1" kern="100" dirty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l-GR" sz="1800" b="0" i="1" kern="100" dirty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l-GR" sz="1800" i="1" kern="100" dirty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𝜔</m:t>
                        </m:r>
                      </m:e>
                    </m:acc>
                    <m:r>
                      <a:rPr lang="el-GR" sz="1800" i="1" kern="100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=60</m:t>
                    </m:r>
                    <m:r>
                      <a:rPr lang="el-GR" sz="1800" i="1" kern="100" dirty="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  <m:r>
                      <a:rPr lang="el-GR" sz="1800" i="1" kern="100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1800" i="0" kern="100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τότε</m:t>
                    </m:r>
                    <m:r>
                      <a:rPr lang="el-GR" sz="1800" i="1" kern="100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acc>
                      <m:accPr>
                        <m:chr m:val="̂"/>
                        <m:ctrlPr>
                          <a:rPr lang="el-GR" sz="1800" i="1" kern="100" dirty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l-GR" sz="1800" i="1" kern="100" dirty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𝜑</m:t>
                        </m:r>
                      </m:e>
                    </m:acc>
                    <m:r>
                      <a:rPr lang="el-GR" sz="1800" i="1" kern="100" dirty="0" err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̂"/>
                        <m:ctrlPr>
                          <a:rPr lang="el-GR" sz="1800" i="1" kern="100" dirty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l-GR" sz="1800" i="1" kern="100" dirty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𝜔</m:t>
                        </m:r>
                      </m:e>
                    </m:acc>
                    <m:r>
                      <a:rPr lang="el-GR" sz="1800" i="1" kern="100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=180</m:t>
                    </m:r>
                    <m:r>
                      <a:rPr lang="el-GR" sz="1800" i="1" kern="100" dirty="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endParaRPr lang="el-GR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lvl="0" indent="0" algn="just">
                  <a:lnSpc>
                    <a:spcPct val="107000"/>
                  </a:lnSpc>
                  <a:buNone/>
                </a:pPr>
                <a:endParaRPr lang="el-GR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 algn="just">
                  <a:lnSpc>
                    <a:spcPct val="107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v"/>
                </a:pPr>
                <a:r>
                  <a:rPr lang="el-GR" sz="1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Δύο γωνίες που έχουν άθροισμα 90</a:t>
                </a:r>
                <a:r>
                  <a:rPr lang="el-GR" sz="1800" kern="100" baseline="30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ο</a:t>
                </a:r>
                <a:r>
                  <a:rPr lang="el-GR" sz="1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ονομάζονται </a:t>
                </a:r>
                <a:r>
                  <a:rPr lang="el-GR" sz="1800" b="1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συμπληρωματικές</a:t>
                </a:r>
                <a:r>
                  <a:rPr lang="el-GR" sz="1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.</a:t>
                </a:r>
                <a:endParaRPr lang="el-GR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l-GR" sz="1800" u="sng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Παράδειγμα: </a:t>
                </a:r>
                <a:r>
                  <a:rPr lang="el-GR" sz="1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αν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l-GR" sz="1800" i="1" kern="100" dirty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l-GR" sz="1800" b="0" i="1" kern="100" dirty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𝛼</m:t>
                        </m:r>
                      </m:e>
                    </m:acc>
                    <m:r>
                      <a:rPr lang="el-GR" sz="1800" i="1" kern="100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l-GR" sz="1800" b="0" i="1" kern="100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el-GR" sz="1800" i="1" kern="100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</m:t>
                    </m:r>
                    <m:r>
                      <a:rPr lang="el-GR" sz="1800" i="1" kern="100" dirty="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  <m:r>
                      <a:rPr lang="el-GR" sz="1800" i="1" kern="100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1800" i="0" kern="100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και</m:t>
                    </m:r>
                    <m:acc>
                      <m:accPr>
                        <m:chr m:val="̂"/>
                        <m:ctrlPr>
                          <a:rPr lang="el-GR" sz="1800" i="1" kern="100" dirty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l-GR" sz="1800" b="0" i="1" kern="100" dirty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l-GR" sz="1800" b="0" i="1" kern="100" dirty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𝛽</m:t>
                        </m:r>
                      </m:e>
                    </m:acc>
                    <m:r>
                      <a:rPr lang="el-GR" sz="1800" i="1" kern="100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=60</m:t>
                    </m:r>
                    <m:r>
                      <a:rPr lang="el-GR" sz="1800" i="1" kern="100" dirty="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  <m:r>
                      <a:rPr lang="el-GR" sz="1800" i="1" kern="100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1800" i="0" kern="100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τότε</m:t>
                    </m:r>
                    <m:r>
                      <a:rPr lang="el-GR" sz="1800" i="1" kern="100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acc>
                      <m:accPr>
                        <m:chr m:val="̂"/>
                        <m:ctrlPr>
                          <a:rPr lang="el-GR" sz="1800" i="1" kern="100" dirty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l-GR" sz="1800" b="0" i="1" kern="100" dirty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𝛼</m:t>
                        </m:r>
                      </m:e>
                    </m:acc>
                    <m:r>
                      <a:rPr lang="el-GR" sz="1800" i="1" kern="100" dirty="0" err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̂"/>
                        <m:ctrlPr>
                          <a:rPr lang="el-GR" sz="1800" i="1" kern="100" dirty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l-GR" sz="1800" b="0" i="1" kern="100" dirty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𝛽</m:t>
                        </m:r>
                      </m:e>
                    </m:acc>
                    <m:r>
                      <a:rPr lang="el-GR" sz="1800" i="1" kern="100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l-GR" sz="1800" b="0" i="1" kern="100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90</m:t>
                    </m:r>
                    <m:r>
                      <a:rPr lang="el-GR" sz="1800" i="1" kern="100" dirty="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endParaRPr lang="el-GR" sz="1800" kern="1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l-GR" sz="1800" dirty="0"/>
              </a:p>
            </p:txBody>
          </p:sp>
        </mc:Choice>
        <mc:Fallback xmlns="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id="{1EF4DFBC-03ED-FDFE-B433-CD75614C1D4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26382"/>
                <a:ext cx="6627725" cy="4850581"/>
              </a:xfrm>
              <a:blipFill>
                <a:blip r:embed="rId2"/>
                <a:stretch>
                  <a:fillRect l="-828" t="-1258" r="-73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Θέση περιεχομένου 4">
            <a:extLst>
              <a:ext uri="{FF2B5EF4-FFF2-40B4-BE49-F238E27FC236}">
                <a16:creationId xmlns:a16="http://schemas.microsoft.com/office/drawing/2014/main" id="{DCCA67FB-0AD5-550A-F49B-165B4C2B48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1157" y="1632808"/>
            <a:ext cx="2241668" cy="1161811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1FAFF721-0867-2DCF-8691-2F95D2A9F1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89554" y="3191556"/>
            <a:ext cx="2800741" cy="1619476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7415EADA-5A0C-6642-3397-9C4E946A59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94069" y="4997241"/>
            <a:ext cx="2295845" cy="149563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51451D8-B5D2-37D3-2766-A86E2DE20D98}"/>
              </a:ext>
            </a:extLst>
          </p:cNvPr>
          <p:cNvSpPr txBox="1"/>
          <p:nvPr/>
        </p:nvSpPr>
        <p:spPr>
          <a:xfrm>
            <a:off x="8450664" y="4001294"/>
            <a:ext cx="643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120</a:t>
            </a:r>
            <a:r>
              <a:rPr lang="el-GR" baseline="30000" dirty="0"/>
              <a:t>ο</a:t>
            </a:r>
            <a:r>
              <a:rPr lang="el-GR" dirty="0"/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E471F2C-30CE-1A80-1B36-53877F59A2CC}"/>
              </a:ext>
            </a:extLst>
          </p:cNvPr>
          <p:cNvSpPr txBox="1"/>
          <p:nvPr/>
        </p:nvSpPr>
        <p:spPr>
          <a:xfrm>
            <a:off x="9344967" y="4178062"/>
            <a:ext cx="609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60</a:t>
            </a:r>
            <a:r>
              <a:rPr lang="el-GR" baseline="30000" dirty="0"/>
              <a:t>ο</a:t>
            </a:r>
            <a:r>
              <a:rPr lang="el-GR" dirty="0"/>
              <a:t>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8563A51-A42B-7AEB-76F9-48408D09D5E8}"/>
              </a:ext>
            </a:extLst>
          </p:cNvPr>
          <p:cNvSpPr txBox="1"/>
          <p:nvPr/>
        </p:nvSpPr>
        <p:spPr>
          <a:xfrm>
            <a:off x="8772211" y="1573491"/>
            <a:ext cx="643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120</a:t>
            </a:r>
            <a:r>
              <a:rPr lang="el-GR" baseline="30000" dirty="0"/>
              <a:t>ο</a:t>
            </a:r>
            <a:r>
              <a:rPr lang="el-GR" dirty="0"/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438BC97-C64C-C68A-4BA3-9A189916EEAE}"/>
              </a:ext>
            </a:extLst>
          </p:cNvPr>
          <p:cNvSpPr txBox="1"/>
          <p:nvPr/>
        </p:nvSpPr>
        <p:spPr>
          <a:xfrm>
            <a:off x="9006823" y="2534291"/>
            <a:ext cx="643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120</a:t>
            </a:r>
            <a:r>
              <a:rPr lang="el-GR" baseline="30000" dirty="0"/>
              <a:t>ο</a:t>
            </a:r>
            <a:r>
              <a:rPr lang="el-GR" dirty="0"/>
              <a:t>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F63568B-BF98-A3ED-5B10-0C6A170444DC}"/>
              </a:ext>
            </a:extLst>
          </p:cNvPr>
          <p:cNvSpPr txBox="1"/>
          <p:nvPr/>
        </p:nvSpPr>
        <p:spPr>
          <a:xfrm>
            <a:off x="7948246" y="2056897"/>
            <a:ext cx="609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60</a:t>
            </a:r>
            <a:r>
              <a:rPr lang="el-GR" baseline="30000" dirty="0"/>
              <a:t>ο</a:t>
            </a:r>
            <a:r>
              <a:rPr lang="el-GR" dirty="0"/>
              <a:t>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2247F31-DE6B-F85D-18AA-834376CF1DEC}"/>
              </a:ext>
            </a:extLst>
          </p:cNvPr>
          <p:cNvSpPr txBox="1"/>
          <p:nvPr/>
        </p:nvSpPr>
        <p:spPr>
          <a:xfrm>
            <a:off x="9660851" y="2056897"/>
            <a:ext cx="609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60</a:t>
            </a:r>
            <a:r>
              <a:rPr lang="el-GR" baseline="30000" dirty="0"/>
              <a:t>ο</a:t>
            </a:r>
            <a:r>
              <a:rPr lang="el-GR" dirty="0"/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CE411D9-70A2-16F9-F759-54DEE1335B89}"/>
              </a:ext>
            </a:extLst>
          </p:cNvPr>
          <p:cNvSpPr txBox="1"/>
          <p:nvPr/>
        </p:nvSpPr>
        <p:spPr>
          <a:xfrm>
            <a:off x="8718469" y="6019497"/>
            <a:ext cx="609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30</a:t>
            </a:r>
            <a:r>
              <a:rPr lang="el-GR" baseline="30000" dirty="0"/>
              <a:t>ο</a:t>
            </a:r>
            <a:r>
              <a:rPr lang="el-GR" dirty="0"/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288C527-2522-9018-78AE-A0088F214B9C}"/>
              </a:ext>
            </a:extLst>
          </p:cNvPr>
          <p:cNvSpPr txBox="1"/>
          <p:nvPr/>
        </p:nvSpPr>
        <p:spPr>
          <a:xfrm>
            <a:off x="8390957" y="5623274"/>
            <a:ext cx="609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60</a:t>
            </a:r>
            <a:r>
              <a:rPr lang="el-GR" baseline="30000" dirty="0"/>
              <a:t>ο</a:t>
            </a:r>
            <a:r>
              <a:rPr lang="el-G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14629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6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4C1BB05-E403-0861-FC5D-A3389051D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dirty="0"/>
              <a:t>Πότε δύο τρίγωνα είναι ίσα;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D04258-191C-5675-94FB-D7CCD22E70C6}"/>
              </a:ext>
            </a:extLst>
          </p:cNvPr>
          <p:cNvSpPr txBox="1"/>
          <p:nvPr/>
        </p:nvSpPr>
        <p:spPr>
          <a:xfrm>
            <a:off x="467591" y="1953491"/>
            <a:ext cx="393815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Μεταφέρετε τα τρίγωνα ΑΒΓ και ΗΖΘ στο ρυζόχαρτο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Περιστρέψτε τα έτσι ώστε τα τρίγωνα να ταυτιστούν.</a:t>
            </a:r>
          </a:p>
          <a:p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Τι παρατηρείτε;</a:t>
            </a:r>
          </a:p>
          <a:p>
            <a:r>
              <a:rPr lang="el-G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 μετακινήσουμε μία κορυφή του ΗΖΘ, ώστε να </a:t>
            </a:r>
            <a:r>
              <a:rPr lang="el-G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συμπέσει</a:t>
            </a:r>
            <a:r>
              <a:rPr lang="el-G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με μία κορυφή του ΑΒΓ και στη συνέχεια το περιστρέψουμε κατάλληλα, τότε τα τρίγωνα ταυτίζονται </a:t>
            </a:r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1F1A0356-FF00-1F14-2342-2ACCDF8D68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1291" y="1270000"/>
            <a:ext cx="3193733" cy="2321079"/>
          </a:xfrm>
          <a:prstGeom prst="rect">
            <a:avLst/>
          </a:prstGeo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id="{771582DF-C4DA-7C05-2AE0-A9E50346CF9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689" t="6855" r="6067"/>
          <a:stretch/>
        </p:blipFill>
        <p:spPr>
          <a:xfrm>
            <a:off x="7014258" y="3172612"/>
            <a:ext cx="2005444" cy="2846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257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3603528-0228-18D9-661B-1CF9C6665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dirty="0"/>
              <a:t>Πότε δύο τρίγωνα είναι ίσα;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196A5EF-0C7F-9479-80F7-FD4734584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57450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l-GR" sz="2400" dirty="0"/>
              <a:t>Δύο τρίγωνα είναι ίσα όταν ταυτίζονται!</a:t>
            </a:r>
          </a:p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r>
              <a:rPr lang="el-GR" sz="2000" dirty="0"/>
              <a:t>Πώς επιτυγχάνεται αυτό;</a:t>
            </a:r>
          </a:p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99600B8F-EE69-3DF3-7CE6-2F6E29E5A0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0899" y="3743632"/>
            <a:ext cx="7249537" cy="2114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893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55DD511-56BA-2073-6CDE-CCAE7F94A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266"/>
          </a:xfrm>
        </p:spPr>
        <p:txBody>
          <a:bodyPr/>
          <a:lstStyle/>
          <a:p>
            <a:r>
              <a:rPr lang="el-GR" dirty="0"/>
              <a:t>Τι σημαίνει ισότητα;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Πίνακας 2">
                <a:extLst>
                  <a:ext uri="{FF2B5EF4-FFF2-40B4-BE49-F238E27FC236}">
                    <a16:creationId xmlns:a16="http://schemas.microsoft.com/office/drawing/2014/main" id="{1D7553D1-B5D0-FFF5-94EE-87C2219FBFC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26133141"/>
                  </p:ext>
                </p:extLst>
              </p:nvPr>
            </p:nvGraphicFramePr>
            <p:xfrm>
              <a:off x="911667" y="2781554"/>
              <a:ext cx="8128001" cy="12801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61143">
                      <a:extLst>
                        <a:ext uri="{9D8B030D-6E8A-4147-A177-3AD203B41FA5}">
                          <a16:colId xmlns:a16="http://schemas.microsoft.com/office/drawing/2014/main" val="854876448"/>
                        </a:ext>
                      </a:extLst>
                    </a:gridCol>
                    <a:gridCol w="1161143">
                      <a:extLst>
                        <a:ext uri="{9D8B030D-6E8A-4147-A177-3AD203B41FA5}">
                          <a16:colId xmlns:a16="http://schemas.microsoft.com/office/drawing/2014/main" val="980308029"/>
                        </a:ext>
                      </a:extLst>
                    </a:gridCol>
                    <a:gridCol w="1161143">
                      <a:extLst>
                        <a:ext uri="{9D8B030D-6E8A-4147-A177-3AD203B41FA5}">
                          <a16:colId xmlns:a16="http://schemas.microsoft.com/office/drawing/2014/main" val="1064033963"/>
                        </a:ext>
                      </a:extLst>
                    </a:gridCol>
                    <a:gridCol w="1161143">
                      <a:extLst>
                        <a:ext uri="{9D8B030D-6E8A-4147-A177-3AD203B41FA5}">
                          <a16:colId xmlns:a16="http://schemas.microsoft.com/office/drawing/2014/main" val="1004499917"/>
                        </a:ext>
                      </a:extLst>
                    </a:gridCol>
                    <a:gridCol w="1161143">
                      <a:extLst>
                        <a:ext uri="{9D8B030D-6E8A-4147-A177-3AD203B41FA5}">
                          <a16:colId xmlns:a16="http://schemas.microsoft.com/office/drawing/2014/main" val="3832155064"/>
                        </a:ext>
                      </a:extLst>
                    </a:gridCol>
                    <a:gridCol w="1161143">
                      <a:extLst>
                        <a:ext uri="{9D8B030D-6E8A-4147-A177-3AD203B41FA5}">
                          <a16:colId xmlns:a16="http://schemas.microsoft.com/office/drawing/2014/main" val="4152913008"/>
                        </a:ext>
                      </a:extLst>
                    </a:gridCol>
                    <a:gridCol w="1161143">
                      <a:extLst>
                        <a:ext uri="{9D8B030D-6E8A-4147-A177-3AD203B41FA5}">
                          <a16:colId xmlns:a16="http://schemas.microsoft.com/office/drawing/2014/main" val="11653830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dirty="0"/>
                            <a:t>Τρίγωνο ΑΒΓ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dirty="0"/>
                            <a:t>ΑΒ=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dirty="0"/>
                            <a:t>ΑΓ=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dirty="0"/>
                            <a:t>ΒΓ=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el-GR" sz="1800" i="1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l-GR" sz="1800" kern="1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𝛢</m:t>
                                    </m:r>
                                  </m:e>
                                </m:acc>
                                <m:r>
                                  <a:rPr lang="el-GR" sz="1800" kern="1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</m:oMath>
                            </m:oMathPara>
                          </a14:m>
                          <a:endParaRPr lang="el-GR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el-GR" sz="1800" i="1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l-GR" sz="1800" kern="1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𝛣</m:t>
                                    </m:r>
                                  </m:e>
                                </m:acc>
                                <m:r>
                                  <a:rPr lang="el-GR" sz="1800" kern="1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</m:oMath>
                            </m:oMathPara>
                          </a14:m>
                          <a:endParaRPr lang="el-GR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el-GR" sz="1800" i="1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l-GR" sz="1800" kern="1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𝛤</m:t>
                                    </m:r>
                                  </m:e>
                                </m:acc>
                                <m:r>
                                  <a:rPr lang="el-GR" sz="1800" kern="1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</m:oMath>
                            </m:oMathPara>
                          </a14:m>
                          <a:endParaRPr lang="el-GR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0129095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dirty="0"/>
                            <a:t>Τρίγωνο ΗΖΘ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dirty="0"/>
                            <a:t>ΗΖ=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dirty="0"/>
                            <a:t>ΗΘ=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dirty="0"/>
                            <a:t>ΘΖ=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el-GR" sz="1800" i="1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l-GR" sz="1800" kern="1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𝛨</m:t>
                                    </m:r>
                                  </m:e>
                                </m:acc>
                                <m:r>
                                  <a:rPr lang="el-GR" sz="1800" kern="1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</m:oMath>
                            </m:oMathPara>
                          </a14:m>
                          <a:endParaRPr lang="el-GR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el-GR" sz="1800" i="1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l-GR" sz="1800" kern="1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𝛧</m:t>
                                    </m:r>
                                  </m:e>
                                </m:acc>
                                <m:r>
                                  <a:rPr lang="el-GR" sz="1800" kern="1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</m:oMath>
                            </m:oMathPara>
                          </a14:m>
                          <a:endParaRPr lang="el-GR" sz="18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el-GR" sz="1800" i="1" kern="10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l-GR" sz="1800" kern="1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𝛩</m:t>
                                    </m:r>
                                  </m:e>
                                </m:acc>
                                <m:r>
                                  <a:rPr lang="el-GR" sz="1800" kern="1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</m:oMath>
                            </m:oMathPara>
                          </a14:m>
                          <a:endParaRPr lang="el-GR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2228357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Πίνακας 2">
                <a:extLst>
                  <a:ext uri="{FF2B5EF4-FFF2-40B4-BE49-F238E27FC236}">
                    <a16:creationId xmlns:a16="http://schemas.microsoft.com/office/drawing/2014/main" id="{1D7553D1-B5D0-FFF5-94EE-87C2219FBFC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26133141"/>
                  </p:ext>
                </p:extLst>
              </p:nvPr>
            </p:nvGraphicFramePr>
            <p:xfrm>
              <a:off x="911667" y="2781554"/>
              <a:ext cx="8128001" cy="12801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61143">
                      <a:extLst>
                        <a:ext uri="{9D8B030D-6E8A-4147-A177-3AD203B41FA5}">
                          <a16:colId xmlns:a16="http://schemas.microsoft.com/office/drawing/2014/main" val="854876448"/>
                        </a:ext>
                      </a:extLst>
                    </a:gridCol>
                    <a:gridCol w="1161143">
                      <a:extLst>
                        <a:ext uri="{9D8B030D-6E8A-4147-A177-3AD203B41FA5}">
                          <a16:colId xmlns:a16="http://schemas.microsoft.com/office/drawing/2014/main" val="980308029"/>
                        </a:ext>
                      </a:extLst>
                    </a:gridCol>
                    <a:gridCol w="1161143">
                      <a:extLst>
                        <a:ext uri="{9D8B030D-6E8A-4147-A177-3AD203B41FA5}">
                          <a16:colId xmlns:a16="http://schemas.microsoft.com/office/drawing/2014/main" val="1064033963"/>
                        </a:ext>
                      </a:extLst>
                    </a:gridCol>
                    <a:gridCol w="1161143">
                      <a:extLst>
                        <a:ext uri="{9D8B030D-6E8A-4147-A177-3AD203B41FA5}">
                          <a16:colId xmlns:a16="http://schemas.microsoft.com/office/drawing/2014/main" val="1004499917"/>
                        </a:ext>
                      </a:extLst>
                    </a:gridCol>
                    <a:gridCol w="1161143">
                      <a:extLst>
                        <a:ext uri="{9D8B030D-6E8A-4147-A177-3AD203B41FA5}">
                          <a16:colId xmlns:a16="http://schemas.microsoft.com/office/drawing/2014/main" val="3832155064"/>
                        </a:ext>
                      </a:extLst>
                    </a:gridCol>
                    <a:gridCol w="1161143">
                      <a:extLst>
                        <a:ext uri="{9D8B030D-6E8A-4147-A177-3AD203B41FA5}">
                          <a16:colId xmlns:a16="http://schemas.microsoft.com/office/drawing/2014/main" val="4152913008"/>
                        </a:ext>
                      </a:extLst>
                    </a:gridCol>
                    <a:gridCol w="1161143">
                      <a:extLst>
                        <a:ext uri="{9D8B030D-6E8A-4147-A177-3AD203B41FA5}">
                          <a16:colId xmlns:a16="http://schemas.microsoft.com/office/drawing/2014/main" val="1165383084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dirty="0"/>
                            <a:t>Τρίγωνο ΑΒΓ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dirty="0"/>
                            <a:t>ΑΒ=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dirty="0"/>
                            <a:t>ΑΓ=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dirty="0"/>
                            <a:t>ΒΓ=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99476" t="-5660" r="-202094" b="-1122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02105" t="-5660" r="-103158" b="-1122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98953" t="-5660" r="-2618" b="-11226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01290957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dirty="0"/>
                            <a:t>Τρίγωνο ΗΖΘ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dirty="0"/>
                            <a:t>ΗΖ=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dirty="0"/>
                            <a:t>ΗΘ=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dirty="0"/>
                            <a:t>ΘΖ=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99476" t="-106667" r="-202094" b="-1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02105" t="-106667" r="-103158" b="-1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98953" t="-106667" r="-2618" b="-1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2228357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Θέση περιεχομένου 6">
            <a:extLst>
              <a:ext uri="{FF2B5EF4-FFF2-40B4-BE49-F238E27FC236}">
                <a16:creationId xmlns:a16="http://schemas.microsoft.com/office/drawing/2014/main" id="{0A5AD67C-2AC2-6428-BADF-87C3553647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000" y="1668083"/>
            <a:ext cx="8596668" cy="788266"/>
          </a:xfrm>
        </p:spPr>
        <p:txBody>
          <a:bodyPr>
            <a:normAutofit/>
          </a:bodyPr>
          <a:lstStyle/>
          <a:p>
            <a:r>
              <a:rPr lang="el-GR" dirty="0"/>
              <a:t>Μετράμε τα μήκη των πλευρών και τα μέτρα των γωνιών και καταγράφουμε τα αποτελέσματα στον παρακάτω πίνακα.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E61E810-1149-6BF0-30C4-08F9C831CDE2}"/>
              </a:ext>
            </a:extLst>
          </p:cNvPr>
          <p:cNvSpPr txBox="1"/>
          <p:nvPr/>
        </p:nvSpPr>
        <p:spPr>
          <a:xfrm>
            <a:off x="677334" y="4717473"/>
            <a:ext cx="8362334" cy="1516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Τι συμπεραίνετε;</a:t>
            </a:r>
          </a:p>
          <a:p>
            <a:endParaRPr lang="el-GR" dirty="0"/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Δύο τρίγωνα είναι </a:t>
            </a:r>
            <a:r>
              <a:rPr lang="el-GR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ίσα</a:t>
            </a: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αν και μόνο αν έχουν τις </a:t>
            </a:r>
            <a:r>
              <a:rPr lang="el-GR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αντίστοιχες πλευρές </a:t>
            </a: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και τις </a:t>
            </a:r>
            <a:r>
              <a:rPr lang="el-GR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αντίστοιχες γωνίες </a:t>
            </a: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τους </a:t>
            </a:r>
            <a:r>
              <a:rPr lang="el-GR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ίσες</a:t>
            </a: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μία προς μια.</a:t>
            </a:r>
          </a:p>
          <a:p>
            <a:endParaRPr lang="el-GR" dirty="0"/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id="{1355BDB6-CEA5-081C-5F83-1310A35979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0368" y="818395"/>
            <a:ext cx="2702306" cy="1963929"/>
          </a:xfrm>
          <a:prstGeom prst="rect">
            <a:avLst/>
          </a:prstGeom>
        </p:spPr>
      </p:pic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3A99CE33-CA02-F367-D4F8-A3A55B9EEC8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4689" t="6855" r="6067"/>
          <a:stretch/>
        </p:blipFill>
        <p:spPr>
          <a:xfrm rot="21429916">
            <a:off x="9424556" y="3387241"/>
            <a:ext cx="2005444" cy="2846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3059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ECFA067-E9FD-2105-92CC-F8E5340AE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Τι σημαίνει ισότητα;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D0DAAFB-4BC9-2C01-8CC1-3D69EF5DE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27355"/>
            <a:ext cx="8596668" cy="4714007"/>
          </a:xfrm>
        </p:spPr>
        <p:txBody>
          <a:bodyPr>
            <a:normAutofit/>
          </a:bodyPr>
          <a:lstStyle/>
          <a:p>
            <a:r>
              <a:rPr lang="el-GR" dirty="0"/>
              <a:t>Τι παρατηρείτε για τις ισότητες;</a:t>
            </a:r>
          </a:p>
          <a:p>
            <a:endParaRPr lang="el-GR" dirty="0"/>
          </a:p>
          <a:p>
            <a:pPr marL="0" indent="0">
              <a:buNone/>
            </a:pPr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Τι συμπεραίνετε;</a:t>
            </a:r>
            <a:endParaRPr lang="el-G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lvl="0" indent="-51435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</a:pPr>
            <a:r>
              <a:rPr lang="el-GR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Απέναντι από </a:t>
            </a:r>
            <a:r>
              <a:rPr lang="el-GR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ίσες</a:t>
            </a:r>
            <a:r>
              <a:rPr lang="el-GR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πλευρές </a:t>
            </a:r>
            <a:r>
              <a:rPr lang="el-GR" sz="24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ίσων τριγώνων </a:t>
            </a:r>
            <a:r>
              <a:rPr lang="el-GR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βρίσκονται και </a:t>
            </a:r>
            <a:r>
              <a:rPr lang="el-GR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ίσες</a:t>
            </a:r>
            <a:r>
              <a:rPr lang="el-GR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γωνίες.</a:t>
            </a:r>
            <a:endParaRPr lang="el-G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  <a:p>
            <a:endParaRPr lang="el-GR" dirty="0"/>
          </a:p>
        </p:txBody>
      </p:sp>
      <p:pic>
        <p:nvPicPr>
          <p:cNvPr id="4" name="Θέση περιεχομένου 3">
            <a:extLst>
              <a:ext uri="{FF2B5EF4-FFF2-40B4-BE49-F238E27FC236}">
                <a16:creationId xmlns:a16="http://schemas.microsoft.com/office/drawing/2014/main" id="{C42F2580-05CB-E6E4-037E-08A0C930E68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18"/>
          <a:stretch/>
        </p:blipFill>
        <p:spPr bwMode="auto">
          <a:xfrm>
            <a:off x="6096000" y="1690688"/>
            <a:ext cx="4893062" cy="294215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Πίνακας 4">
                <a:extLst>
                  <a:ext uri="{FF2B5EF4-FFF2-40B4-BE49-F238E27FC236}">
                    <a16:creationId xmlns:a16="http://schemas.microsoft.com/office/drawing/2014/main" id="{B05C9966-2270-B645-41CA-CED002A8C62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91461196"/>
                  </p:ext>
                </p:extLst>
              </p:nvPr>
            </p:nvGraphicFramePr>
            <p:xfrm>
              <a:off x="1399309" y="2453799"/>
              <a:ext cx="3806536" cy="155709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87173">
                      <a:extLst>
                        <a:ext uri="{9D8B030D-6E8A-4147-A177-3AD203B41FA5}">
                          <a16:colId xmlns:a16="http://schemas.microsoft.com/office/drawing/2014/main" val="3591377137"/>
                        </a:ext>
                      </a:extLst>
                    </a:gridCol>
                    <a:gridCol w="1919363">
                      <a:extLst>
                        <a:ext uri="{9D8B030D-6E8A-4147-A177-3AD203B41FA5}">
                          <a16:colId xmlns:a16="http://schemas.microsoft.com/office/drawing/2014/main" val="4071706341"/>
                        </a:ext>
                      </a:extLst>
                    </a:gridCol>
                  </a:tblGrid>
                  <a:tr h="51903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dirty="0"/>
                            <a:t>ΑΒ=ΗΖ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el-G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b="0" i="0" smtClean="0">
                                        <a:latin typeface="Cambria Math" panose="02040503050406030204" pitchFamily="18" charset="0"/>
                                      </a:rPr>
                                      <m:t>Γ</m:t>
                                    </m:r>
                                  </m:e>
                                </m:acc>
                                <m:r>
                                  <a:rPr lang="el-GR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acc>
                                  <m:accPr>
                                    <m:chr m:val="̂"/>
                                    <m:ctrlPr>
                                      <a:rPr lang="el-G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b="0" i="0" smtClean="0">
                                        <a:latin typeface="Cambria Math" panose="02040503050406030204" pitchFamily="18" charset="0"/>
                                      </a:rPr>
                                      <m:t>Θ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l-GR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89429843"/>
                      </a:ext>
                    </a:extLst>
                  </a:tr>
                  <a:tr h="51903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dirty="0"/>
                            <a:t>ΑΓ=ΗΘ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el-G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b="0" i="0" smtClean="0">
                                        <a:latin typeface="Cambria Math" panose="02040503050406030204" pitchFamily="18" charset="0"/>
                                      </a:rPr>
                                      <m:t>Β</m:t>
                                    </m:r>
                                  </m:e>
                                </m:acc>
                                <m:r>
                                  <a:rPr lang="el-GR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acc>
                                  <m:accPr>
                                    <m:chr m:val="̂"/>
                                    <m:ctrlPr>
                                      <a:rPr lang="el-G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b="0" i="0" smtClean="0">
                                        <a:latin typeface="Cambria Math" panose="02040503050406030204" pitchFamily="18" charset="0"/>
                                      </a:rPr>
                                      <m:t>Ζ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l-GR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455467178"/>
                      </a:ext>
                    </a:extLst>
                  </a:tr>
                  <a:tr h="51903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dirty="0"/>
                            <a:t>ΒΓ=ΘΖ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el-G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b="0" i="0" smtClean="0">
                                        <a:latin typeface="Cambria Math" panose="02040503050406030204" pitchFamily="18" charset="0"/>
                                      </a:rPr>
                                      <m:t>Α</m:t>
                                    </m:r>
                                  </m:e>
                                </m:acc>
                                <m:r>
                                  <a:rPr lang="el-GR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acc>
                                  <m:accPr>
                                    <m:chr m:val="̂"/>
                                    <m:ctrlPr>
                                      <a:rPr lang="el-G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b="0" i="0" smtClean="0">
                                        <a:latin typeface="Cambria Math" panose="02040503050406030204" pitchFamily="18" charset="0"/>
                                      </a:rPr>
                                      <m:t>Η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l-GR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538234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Πίνακας 4">
                <a:extLst>
                  <a:ext uri="{FF2B5EF4-FFF2-40B4-BE49-F238E27FC236}">
                    <a16:creationId xmlns:a16="http://schemas.microsoft.com/office/drawing/2014/main" id="{B05C9966-2270-B645-41CA-CED002A8C62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91461196"/>
                  </p:ext>
                </p:extLst>
              </p:nvPr>
            </p:nvGraphicFramePr>
            <p:xfrm>
              <a:off x="1399309" y="2453799"/>
              <a:ext cx="3806536" cy="155709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87173">
                      <a:extLst>
                        <a:ext uri="{9D8B030D-6E8A-4147-A177-3AD203B41FA5}">
                          <a16:colId xmlns:a16="http://schemas.microsoft.com/office/drawing/2014/main" val="3591377137"/>
                        </a:ext>
                      </a:extLst>
                    </a:gridCol>
                    <a:gridCol w="1919363">
                      <a:extLst>
                        <a:ext uri="{9D8B030D-6E8A-4147-A177-3AD203B41FA5}">
                          <a16:colId xmlns:a16="http://schemas.microsoft.com/office/drawing/2014/main" val="4071706341"/>
                        </a:ext>
                      </a:extLst>
                    </a:gridCol>
                  </a:tblGrid>
                  <a:tr h="51903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dirty="0"/>
                            <a:t>ΑΒ=ΗΖ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98730" t="-1176" r="-952" b="-20470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89429843"/>
                      </a:ext>
                    </a:extLst>
                  </a:tr>
                  <a:tr h="51903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dirty="0"/>
                            <a:t>ΑΓ=ΗΘ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98730" t="-100000" r="-952" b="-10232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55467178"/>
                      </a:ext>
                    </a:extLst>
                  </a:tr>
                  <a:tr h="51903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dirty="0"/>
                            <a:t>ΒΓ=ΘΖ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98730" t="-202353" r="-952" b="-35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538234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8955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217C736-C37D-B2AB-8189-EB540D6C8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/>
              <a:t>Πώς συγκρίνουμε δύο τρίγωνα;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10D0CC7-9C6D-EC55-D4D4-F01EA16EE8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l-GR" sz="2000" dirty="0"/>
              <a:t>Για να συγκρίνουμε δύο τρίγωνα μπορούμε: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l-GR" dirty="0"/>
              <a:t>Να μεταφέρουμε το ένα πάνω στο άλλο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l-GR" dirty="0"/>
              <a:t>Να τα μετρήσουμε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l-GR" dirty="0"/>
          </a:p>
          <a:p>
            <a:pPr lvl="1">
              <a:buFont typeface="Wingdings" panose="05000000000000000000" pitchFamily="2" charset="2"/>
              <a:buChar char="ü"/>
            </a:pPr>
            <a:endParaRPr lang="el-GR" dirty="0"/>
          </a:p>
          <a:p>
            <a:pPr>
              <a:buFont typeface="Wingdings" panose="05000000000000000000" pitchFamily="2" charset="2"/>
              <a:buChar char="v"/>
            </a:pPr>
            <a:r>
              <a:rPr lang="el-GR" sz="2000" dirty="0"/>
              <a:t>Είναι εύκολο να γίνουν τα παραπάνω;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l-GR" dirty="0"/>
              <a:t> Όχι, πάντα, γιατί είτε δεν είναι εύκολη η μεταφορά τους είτε υπάρχει η περίπτωση του λάθους στις μετρήσεις</a:t>
            </a:r>
          </a:p>
          <a:p>
            <a:pPr marL="457200" lvl="1" indent="0">
              <a:buNone/>
            </a:pPr>
            <a:endParaRPr lang="el-GR" dirty="0"/>
          </a:p>
          <a:p>
            <a:pPr lvl="1">
              <a:buFont typeface="Wingdings" panose="05000000000000000000" pitchFamily="2" charset="2"/>
              <a:buChar char="v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90713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FD8D2CA-02CC-1F08-A5BC-A1AD3D3F7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/>
              <a:t>Πώς συγκρίνουμε δύο τρίγωνα;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2E5497F-C473-F259-9671-9A822B2E2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6682"/>
            <a:ext cx="10515600" cy="467028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l-GR" sz="2400" dirty="0"/>
              <a:t>Τι θα κάνουμε;</a:t>
            </a:r>
          </a:p>
          <a:p>
            <a:pPr marL="0" indent="0">
              <a:buNone/>
            </a:pPr>
            <a:endParaRPr lang="el-GR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l-GR" sz="2400" dirty="0"/>
              <a:t>Πώς τελικά θα συγκρίνουμε δύο τρίγωνα;</a:t>
            </a:r>
          </a:p>
          <a:p>
            <a:pPr>
              <a:buFont typeface="Wingdings" panose="05000000000000000000" pitchFamily="2" charset="2"/>
              <a:buChar char="v"/>
            </a:pPr>
            <a:endParaRPr lang="el-GR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l-GR" sz="2400" dirty="0"/>
              <a:t>Θα χρειάζεται πάντα να βρίσκουμε και τα 6 στοιχεία των δύο τριγώνων;</a:t>
            </a:r>
          </a:p>
          <a:p>
            <a:pPr>
              <a:buFont typeface="Wingdings" panose="05000000000000000000" pitchFamily="2" charset="2"/>
              <a:buChar char="v"/>
            </a:pPr>
            <a:endParaRPr lang="el-GR" sz="26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l-GR" sz="2000" b="1" dirty="0"/>
              <a:t>Όχι</a:t>
            </a:r>
            <a:r>
              <a:rPr lang="el-GR" sz="2000" dirty="0"/>
              <a:t>, γιατί </a:t>
            </a:r>
            <a:r>
              <a:rPr lang="el-GR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υπάρχει μία σειρά από κανόνες που μας αποδεικνύουν την ισότητα των δύο τριγώνων. 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l-GR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l-GR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Τους κανόνες αυτούς τους ονομάζουμε </a:t>
            </a:r>
            <a:r>
              <a:rPr lang="el-GR" sz="2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ΚΡΙΤΗΡΙΑ ΙΣΟΤΗΤΑΣ ΤΡΙΓΩΝΩΝ</a:t>
            </a:r>
          </a:p>
          <a:p>
            <a:pPr>
              <a:buFont typeface="Wingdings" panose="05000000000000000000" pitchFamily="2" charset="2"/>
              <a:buChar char="ü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87031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3CF25F6-5336-8538-EE45-33B78E8B9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/>
              <a:t>Κριτήρια Ισότητας Τριγώνων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33C497E-2E3C-3F56-D5C2-1C585744E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l-GR" sz="2400" b="1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</a:t>
            </a:r>
            <a:r>
              <a:rPr lang="el-GR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Κριτήριο Ισότητας Τριγώνων (Π-Γ-Π)</a:t>
            </a:r>
            <a:r>
              <a:rPr lang="el-G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l-GR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l-GR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Αν δύο τρίγωνα έχουν </a:t>
            </a:r>
            <a:r>
              <a:rPr lang="el-GR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δύο πλευρές </a:t>
            </a:r>
            <a:r>
              <a:rPr lang="el-GR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ίσες μία προς μία και την </a:t>
            </a:r>
            <a:r>
              <a:rPr lang="el-GR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περιεχόμενη γωνία </a:t>
            </a:r>
            <a:r>
              <a:rPr lang="el-GR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τους ίση, τότε είναι ίσα.</a:t>
            </a:r>
            <a:endParaRPr lang="el-GR" sz="2200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C2D3349B-E709-8AFA-90B4-7971C6C6676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5" t="70526"/>
          <a:stretch/>
        </p:blipFill>
        <p:spPr bwMode="auto">
          <a:xfrm>
            <a:off x="2514099" y="4100975"/>
            <a:ext cx="6250569" cy="237155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75022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3F033F0-A2F8-FBE3-C93C-38FB98D31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ΣΤΟΧΟΙ: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0174F25-D6BC-D51B-A6CD-6CFF6CE4B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Να κατανοήσουμε ότι δύο τρίγωνα είναι ίσα, όταν με κατάλληλη μετατόπιση ή περιστροφή του ενός πάνω στο άλλο, τότε τα τρίγωνα ταυτίζονται.</a:t>
            </a: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v"/>
            </a:pPr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Να αναφέρουμε ότι δύο τρίγωνα είναι ίσα αν και μόνο αν έχουν τις αντίστοιχες πλευρές και γωνίες τους ίσες μια προς μια.</a:t>
            </a: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v"/>
            </a:pPr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Να διατυπώνουμε τα κριτήρια ισότητας τριγώνων.</a:t>
            </a:r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863328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A315789-4183-9A41-129E-3DF1ED021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/>
              <a:t>Κριτήρια Ισότητας Τριγώνων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2F3DE8D-7CD8-63E0-F2C4-A4B45C2ED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l-GR" sz="2400" b="1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</a:t>
            </a:r>
            <a:r>
              <a:rPr lang="el-GR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Κριτήριο Ισότητας Τριγώνων (Γ-Π-Γ)</a:t>
            </a:r>
            <a:endParaRPr lang="el-G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2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Αν δύο τρίγωνα έχουν </a:t>
            </a:r>
            <a:r>
              <a:rPr lang="el-GR" sz="2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μία πλευρά </a:t>
            </a:r>
            <a:r>
              <a:rPr lang="el-GR" sz="2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ίση και τις </a:t>
            </a:r>
            <a:r>
              <a:rPr lang="el-GR" sz="2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προσκείμενες</a:t>
            </a:r>
            <a:r>
              <a:rPr lang="el-GR" sz="2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στην πλευρά αυτή </a:t>
            </a:r>
            <a:r>
              <a:rPr lang="el-GR" sz="2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γωνίες</a:t>
            </a:r>
            <a:r>
              <a:rPr lang="el-GR" sz="2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ίσες μία προς μία, τότε είναι ίσα.</a:t>
            </a:r>
            <a:r>
              <a:rPr lang="el-G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el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07F5FFAF-6EB6-E436-A281-390F05A0BB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523" y="3245718"/>
            <a:ext cx="7027978" cy="2677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6047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7E8CF1D-6433-19E6-4B2B-24E64BD16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/>
              <a:t>Κριτήρια Ισότητας Τριγώνων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E028EC2-758E-17C4-0219-BFA8BC51C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l-GR" sz="2400" b="1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</a:t>
            </a:r>
            <a:r>
              <a:rPr lang="el-GR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Κριτήριο Ισότητας Τριγώνων (Π-Π-Π)</a:t>
            </a:r>
            <a:endParaRPr lang="el-G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2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Αν δύο τρίγωνα έχουν τις </a:t>
            </a:r>
            <a:r>
              <a:rPr lang="el-GR" sz="2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πλευρές</a:t>
            </a:r>
            <a:r>
              <a:rPr lang="el-GR" sz="2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τους ίσες μία προς μία, τότε είναι ίσα.</a:t>
            </a:r>
            <a:r>
              <a:rPr lang="el-G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el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384CFF91-7B70-1F17-56A5-6D4A093EAA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1637" y="3255818"/>
            <a:ext cx="5956358" cy="254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172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10362E9-57DB-88F0-C6BB-B482935EA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dirty="0"/>
              <a:t>Τι γνωρίζουμε για τα τρίγωνα;</a:t>
            </a:r>
          </a:p>
        </p:txBody>
      </p:sp>
      <p:pic>
        <p:nvPicPr>
          <p:cNvPr id="12" name="Θέση περιεχομένου 11">
            <a:extLst>
              <a:ext uri="{FF2B5EF4-FFF2-40B4-BE49-F238E27FC236}">
                <a16:creationId xmlns:a16="http://schemas.microsoft.com/office/drawing/2014/main" id="{ED00AE75-E2BB-22AB-DE9B-6EB514CDD7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94323" y="2300443"/>
            <a:ext cx="3890830" cy="2832226"/>
          </a:xfrm>
        </p:spPr>
      </p:pic>
      <p:cxnSp>
        <p:nvCxnSpPr>
          <p:cNvPr id="14" name="Ευθύγραμμο βέλος σύνδεσης 13">
            <a:extLst>
              <a:ext uri="{FF2B5EF4-FFF2-40B4-BE49-F238E27FC236}">
                <a16:creationId xmlns:a16="http://schemas.microsoft.com/office/drawing/2014/main" id="{01DF584B-8A1F-3DB2-76F4-98FDA04E1D07}"/>
              </a:ext>
            </a:extLst>
          </p:cNvPr>
          <p:cNvCxnSpPr/>
          <p:nvPr/>
        </p:nvCxnSpPr>
        <p:spPr>
          <a:xfrm flipH="1">
            <a:off x="5814646" y="2246811"/>
            <a:ext cx="626348" cy="3315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15C55B9F-F7E3-C560-3262-4309936CF0F3}"/>
              </a:ext>
            </a:extLst>
          </p:cNvPr>
          <p:cNvSpPr txBox="1"/>
          <p:nvPr/>
        </p:nvSpPr>
        <p:spPr>
          <a:xfrm>
            <a:off x="6487843" y="2107479"/>
            <a:ext cx="973572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400" dirty="0"/>
              <a:t>ΚΟΡΥΦΗ</a:t>
            </a:r>
          </a:p>
        </p:txBody>
      </p:sp>
      <p:cxnSp>
        <p:nvCxnSpPr>
          <p:cNvPr id="16" name="Ευθύγραμμο βέλος σύνδεσης 15">
            <a:extLst>
              <a:ext uri="{FF2B5EF4-FFF2-40B4-BE49-F238E27FC236}">
                <a16:creationId xmlns:a16="http://schemas.microsoft.com/office/drawing/2014/main" id="{329FF1C3-7A39-C2AF-B3F6-AC993E5AEDF4}"/>
              </a:ext>
            </a:extLst>
          </p:cNvPr>
          <p:cNvCxnSpPr/>
          <p:nvPr/>
        </p:nvCxnSpPr>
        <p:spPr>
          <a:xfrm flipH="1">
            <a:off x="6835067" y="4605681"/>
            <a:ext cx="626348" cy="3315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DC3E1DB-A0E4-5E92-9CAA-965723E16A24}"/>
              </a:ext>
            </a:extLst>
          </p:cNvPr>
          <p:cNvSpPr txBox="1"/>
          <p:nvPr/>
        </p:nvSpPr>
        <p:spPr>
          <a:xfrm>
            <a:off x="7461415" y="4454547"/>
            <a:ext cx="928630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400" dirty="0"/>
              <a:t>ΚΟΡΥΦΗ</a:t>
            </a:r>
          </a:p>
        </p:txBody>
      </p:sp>
      <p:cxnSp>
        <p:nvCxnSpPr>
          <p:cNvPr id="19" name="Ευθύγραμμο βέλος σύνδεσης 18">
            <a:extLst>
              <a:ext uri="{FF2B5EF4-FFF2-40B4-BE49-F238E27FC236}">
                <a16:creationId xmlns:a16="http://schemas.microsoft.com/office/drawing/2014/main" id="{E1DB0C29-1B3F-5820-194D-068A59DBDDFA}"/>
              </a:ext>
            </a:extLst>
          </p:cNvPr>
          <p:cNvCxnSpPr>
            <a:cxnSpLocks/>
          </p:cNvCxnSpPr>
          <p:nvPr/>
        </p:nvCxnSpPr>
        <p:spPr>
          <a:xfrm flipV="1">
            <a:off x="3894323" y="4913502"/>
            <a:ext cx="626348" cy="3315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C5D80F92-0BBE-7AD4-5DB0-A387B8F989F7}"/>
              </a:ext>
            </a:extLst>
          </p:cNvPr>
          <p:cNvSpPr txBox="1"/>
          <p:nvPr/>
        </p:nvSpPr>
        <p:spPr>
          <a:xfrm>
            <a:off x="3155182" y="5132669"/>
            <a:ext cx="864159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400" dirty="0"/>
              <a:t>ΚΟΡΥΦΗ</a:t>
            </a:r>
          </a:p>
        </p:txBody>
      </p:sp>
      <p:cxnSp>
        <p:nvCxnSpPr>
          <p:cNvPr id="22" name="Ευθύγραμμο βέλος σύνδεσης 21">
            <a:extLst>
              <a:ext uri="{FF2B5EF4-FFF2-40B4-BE49-F238E27FC236}">
                <a16:creationId xmlns:a16="http://schemas.microsoft.com/office/drawing/2014/main" id="{8E5A6DB0-BC17-303B-EB58-0DDA0B05B5F8}"/>
              </a:ext>
            </a:extLst>
          </p:cNvPr>
          <p:cNvCxnSpPr/>
          <p:nvPr/>
        </p:nvCxnSpPr>
        <p:spPr>
          <a:xfrm flipH="1">
            <a:off x="6487843" y="3338769"/>
            <a:ext cx="626348" cy="3315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C9D804C-2292-C76B-3218-E9A39C86B7D3}"/>
              </a:ext>
            </a:extLst>
          </p:cNvPr>
          <p:cNvSpPr txBox="1"/>
          <p:nvPr/>
        </p:nvSpPr>
        <p:spPr>
          <a:xfrm>
            <a:off x="7114191" y="3187635"/>
            <a:ext cx="830150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400" dirty="0"/>
              <a:t>ΠΛΕΥΡΑ</a:t>
            </a:r>
          </a:p>
        </p:txBody>
      </p:sp>
      <p:cxnSp>
        <p:nvCxnSpPr>
          <p:cNvPr id="24" name="Ευθύγραμμο βέλος σύνδεσης 23">
            <a:extLst>
              <a:ext uri="{FF2B5EF4-FFF2-40B4-BE49-F238E27FC236}">
                <a16:creationId xmlns:a16="http://schemas.microsoft.com/office/drawing/2014/main" id="{B04ED4F9-BBA6-D2EF-8BE4-0273C467CF06}"/>
              </a:ext>
            </a:extLst>
          </p:cNvPr>
          <p:cNvCxnSpPr>
            <a:cxnSpLocks/>
          </p:cNvCxnSpPr>
          <p:nvPr/>
        </p:nvCxnSpPr>
        <p:spPr>
          <a:xfrm flipV="1">
            <a:off x="5190604" y="4864944"/>
            <a:ext cx="626348" cy="3315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01CB70B4-E1A2-A47A-ABF6-03F631278405}"/>
              </a:ext>
            </a:extLst>
          </p:cNvPr>
          <p:cNvSpPr txBox="1"/>
          <p:nvPr/>
        </p:nvSpPr>
        <p:spPr>
          <a:xfrm>
            <a:off x="4451463" y="5035623"/>
            <a:ext cx="864159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400" dirty="0"/>
              <a:t>ΠΛΕΥΡΑ</a:t>
            </a:r>
          </a:p>
        </p:txBody>
      </p:sp>
      <p:cxnSp>
        <p:nvCxnSpPr>
          <p:cNvPr id="26" name="Ευθύγραμμο βέλος σύνδεσης 25">
            <a:extLst>
              <a:ext uri="{FF2B5EF4-FFF2-40B4-BE49-F238E27FC236}">
                <a16:creationId xmlns:a16="http://schemas.microsoft.com/office/drawing/2014/main" id="{FE872212-9BE7-4366-3792-4D04AB81078F}"/>
              </a:ext>
            </a:extLst>
          </p:cNvPr>
          <p:cNvCxnSpPr>
            <a:cxnSpLocks/>
          </p:cNvCxnSpPr>
          <p:nvPr/>
        </p:nvCxnSpPr>
        <p:spPr>
          <a:xfrm flipV="1">
            <a:off x="4451463" y="3669448"/>
            <a:ext cx="626348" cy="3315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69AD5269-E914-E9DE-D793-771982902811}"/>
              </a:ext>
            </a:extLst>
          </p:cNvPr>
          <p:cNvSpPr txBox="1"/>
          <p:nvPr/>
        </p:nvSpPr>
        <p:spPr>
          <a:xfrm>
            <a:off x="3712322" y="3840127"/>
            <a:ext cx="80620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400" dirty="0"/>
              <a:t>ΠΛΕΥΡΑ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685129C-3961-B6F9-CBAE-DB7C3F51BB5E}"/>
              </a:ext>
            </a:extLst>
          </p:cNvPr>
          <p:cNvSpPr txBox="1"/>
          <p:nvPr/>
        </p:nvSpPr>
        <p:spPr>
          <a:xfrm>
            <a:off x="5350476" y="3778572"/>
            <a:ext cx="806202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l-GR" dirty="0"/>
              <a:t>ΓΩΝΙΑ</a:t>
            </a:r>
          </a:p>
        </p:txBody>
      </p:sp>
      <p:cxnSp>
        <p:nvCxnSpPr>
          <p:cNvPr id="30" name="Ευθύγραμμο βέλος σύνδεσης 29">
            <a:extLst>
              <a:ext uri="{FF2B5EF4-FFF2-40B4-BE49-F238E27FC236}">
                <a16:creationId xmlns:a16="http://schemas.microsoft.com/office/drawing/2014/main" id="{FFFEFE9C-EDE4-A44B-99FE-B10150C2DD60}"/>
              </a:ext>
            </a:extLst>
          </p:cNvPr>
          <p:cNvCxnSpPr/>
          <p:nvPr/>
        </p:nvCxnSpPr>
        <p:spPr>
          <a:xfrm flipV="1">
            <a:off x="5717512" y="2974312"/>
            <a:ext cx="0" cy="6951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Ευθύγραμμο βέλος σύνδεσης 31">
            <a:extLst>
              <a:ext uri="{FF2B5EF4-FFF2-40B4-BE49-F238E27FC236}">
                <a16:creationId xmlns:a16="http://schemas.microsoft.com/office/drawing/2014/main" id="{8772693F-546B-7059-1DC8-5FF0753806B6}"/>
              </a:ext>
            </a:extLst>
          </p:cNvPr>
          <p:cNvCxnSpPr/>
          <p:nvPr/>
        </p:nvCxnSpPr>
        <p:spPr>
          <a:xfrm flipH="1">
            <a:off x="4853354" y="4147904"/>
            <a:ext cx="650424" cy="4577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" name="Ευθύγραμμο βέλος σύνδεσης 33">
            <a:extLst>
              <a:ext uri="{FF2B5EF4-FFF2-40B4-BE49-F238E27FC236}">
                <a16:creationId xmlns:a16="http://schemas.microsoft.com/office/drawing/2014/main" id="{9A199FCF-8696-F1FD-B7C7-0F3A91F31B28}"/>
              </a:ext>
            </a:extLst>
          </p:cNvPr>
          <p:cNvCxnSpPr/>
          <p:nvPr/>
        </p:nvCxnSpPr>
        <p:spPr>
          <a:xfrm>
            <a:off x="5955368" y="4123165"/>
            <a:ext cx="674096" cy="4825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3431CC5F-43DE-47E5-44F2-9FF05D0FE006}"/>
                  </a:ext>
                </a:extLst>
              </p:cNvPr>
              <p:cNvSpPr txBox="1"/>
              <p:nvPr/>
            </p:nvSpPr>
            <p:spPr>
              <a:xfrm>
                <a:off x="423665" y="1890797"/>
                <a:ext cx="3128428" cy="24736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Κάθε τρίγωνο ΑΒΓ έχει:</a:t>
                </a:r>
              </a:p>
              <a:p>
                <a:endParaRPr lang="el-GR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q"/>
                </a:pPr>
                <a:r>
                  <a:rPr lang="el-GR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 κορυφές: Α, Β, Γ</a:t>
                </a:r>
              </a:p>
              <a:p>
                <a:pPr marL="285750" indent="-285750">
                  <a:buFont typeface="Wingdings" panose="05000000000000000000" pitchFamily="2" charset="2"/>
                  <a:buChar char="q"/>
                </a:pPr>
                <a:endParaRPr lang="el-GR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q"/>
                </a:pPr>
                <a:r>
                  <a:rPr lang="el-GR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 πλευρές: ΑΒ, ΑΓ, ΒΓ</a:t>
                </a:r>
              </a:p>
              <a:p>
                <a:pPr marL="285750" indent="-285750">
                  <a:buFont typeface="Wingdings" panose="05000000000000000000" pitchFamily="2" charset="2"/>
                  <a:buChar char="q"/>
                </a:pPr>
                <a:endParaRPr lang="el-GR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q"/>
                </a:pPr>
                <a:r>
                  <a:rPr lang="el-GR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 γωνίες: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l-GR" sz="2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l-GR" sz="2200" b="0" i="0" smtClean="0">
                            <a:latin typeface="Cambria Math" panose="02040503050406030204" pitchFamily="18" charset="0"/>
                          </a:rPr>
                          <m:t>Α</m:t>
                        </m:r>
                      </m:e>
                    </m:acc>
                  </m:oMath>
                </a14:m>
                <a:r>
                  <a:rPr lang="el-GR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l-GR" sz="2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l-GR" sz="2200" b="0" i="0" smtClean="0">
                            <a:latin typeface="Cambria Math" panose="02040503050406030204" pitchFamily="18" charset="0"/>
                          </a:rPr>
                          <m:t>Β</m:t>
                        </m:r>
                      </m:e>
                    </m:acc>
                    <m:r>
                      <a:rPr lang="el-GR" sz="2200" b="0" i="1" smtClean="0">
                        <a:latin typeface="Cambria Math" panose="02040503050406030204" pitchFamily="18" charset="0"/>
                      </a:rPr>
                      <m:t>, </m:t>
                    </m:r>
                    <m:acc>
                      <m:accPr>
                        <m:chr m:val="̂"/>
                        <m:ctrlPr>
                          <a:rPr lang="el-GR" sz="2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l-GR" sz="2200" b="0" i="0" smtClean="0">
                            <a:latin typeface="Cambria Math" panose="02040503050406030204" pitchFamily="18" charset="0"/>
                          </a:rPr>
                          <m:t>Γ</m:t>
                        </m:r>
                      </m:e>
                    </m:acc>
                  </m:oMath>
                </a14:m>
                <a:endParaRPr lang="el-GR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3431CC5F-43DE-47E5-44F2-9FF05D0FE0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665" y="1890797"/>
                <a:ext cx="3128428" cy="2473626"/>
              </a:xfrm>
              <a:prstGeom prst="rect">
                <a:avLst/>
              </a:prstGeom>
              <a:blipFill>
                <a:blip r:embed="rId3"/>
                <a:stretch>
                  <a:fillRect l="-2529" t="-1724" b="-418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183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20" grpId="0" animBg="1"/>
      <p:bldP spid="23" grpId="0" animBg="1"/>
      <p:bldP spid="25" grpId="0" animBg="1"/>
      <p:bldP spid="27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83DCDE2-E017-2C63-E1A0-3D25CD89B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dirty="0"/>
              <a:t>Τι γνωρίζουμε για τα τρίγωνα;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FE113E1-E016-C9E2-5947-959356AC29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693" y="1768722"/>
            <a:ext cx="10415954" cy="4464643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2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Τα Κύρια</a:t>
            </a:r>
            <a:r>
              <a:rPr lang="el-GR" sz="2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στοιχεία ενός τριγώνου  είναι: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l-GR" sz="2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οι </a:t>
            </a:r>
            <a:r>
              <a:rPr lang="el-GR" sz="2200" b="1" kern="1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πλευρές</a:t>
            </a:r>
            <a:r>
              <a:rPr lang="el-GR" sz="2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και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l-GR" sz="2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οι </a:t>
            </a:r>
            <a:r>
              <a:rPr lang="el-GR" sz="2200" b="1" kern="1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γωνίες</a:t>
            </a:r>
            <a:r>
              <a:rPr lang="el-GR" sz="2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του. </a:t>
            </a:r>
            <a:endParaRPr lang="el-GR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4" name="Θέση περιεχομένου 11">
            <a:extLst>
              <a:ext uri="{FF2B5EF4-FFF2-40B4-BE49-F238E27FC236}">
                <a16:creationId xmlns:a16="http://schemas.microsoft.com/office/drawing/2014/main" id="{517E4C55-183C-FD99-E923-EF2A02A2F1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4323" y="2300443"/>
            <a:ext cx="3890830" cy="2832226"/>
          </a:xfrm>
          <a:prstGeom prst="rect">
            <a:avLst/>
          </a:prstGeom>
        </p:spPr>
      </p:pic>
      <p:cxnSp>
        <p:nvCxnSpPr>
          <p:cNvPr id="5" name="Ευθύγραμμο βέλος σύνδεσης 4">
            <a:extLst>
              <a:ext uri="{FF2B5EF4-FFF2-40B4-BE49-F238E27FC236}">
                <a16:creationId xmlns:a16="http://schemas.microsoft.com/office/drawing/2014/main" id="{3195839B-59F5-34B6-7172-25081F354674}"/>
              </a:ext>
            </a:extLst>
          </p:cNvPr>
          <p:cNvCxnSpPr/>
          <p:nvPr/>
        </p:nvCxnSpPr>
        <p:spPr>
          <a:xfrm flipH="1">
            <a:off x="6487843" y="3338769"/>
            <a:ext cx="626348" cy="3315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79CA7EFE-82AF-81F0-100A-633AEAD0A256}"/>
              </a:ext>
            </a:extLst>
          </p:cNvPr>
          <p:cNvSpPr txBox="1"/>
          <p:nvPr/>
        </p:nvSpPr>
        <p:spPr>
          <a:xfrm>
            <a:off x="7114191" y="3187635"/>
            <a:ext cx="830150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400" dirty="0"/>
              <a:t>ΠΛΕΥΡΑ</a:t>
            </a:r>
          </a:p>
        </p:txBody>
      </p:sp>
      <p:cxnSp>
        <p:nvCxnSpPr>
          <p:cNvPr id="7" name="Ευθύγραμμο βέλος σύνδεσης 6">
            <a:extLst>
              <a:ext uri="{FF2B5EF4-FFF2-40B4-BE49-F238E27FC236}">
                <a16:creationId xmlns:a16="http://schemas.microsoft.com/office/drawing/2014/main" id="{2CD3435E-189B-5DE8-3B33-91CA421D709F}"/>
              </a:ext>
            </a:extLst>
          </p:cNvPr>
          <p:cNvCxnSpPr>
            <a:cxnSpLocks/>
            <a:stCxn id="8" idx="3"/>
          </p:cNvCxnSpPr>
          <p:nvPr/>
        </p:nvCxnSpPr>
        <p:spPr>
          <a:xfrm flipV="1">
            <a:off x="5594670" y="4815981"/>
            <a:ext cx="501330" cy="5223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FC96967F-C073-DFB5-5C06-0D16AF6F7FF1}"/>
              </a:ext>
            </a:extLst>
          </p:cNvPr>
          <p:cNvSpPr txBox="1"/>
          <p:nvPr/>
        </p:nvSpPr>
        <p:spPr>
          <a:xfrm>
            <a:off x="4730511" y="5184393"/>
            <a:ext cx="864159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400" dirty="0"/>
              <a:t>ΠΛΕΥΡΑ</a:t>
            </a:r>
          </a:p>
        </p:txBody>
      </p:sp>
      <p:cxnSp>
        <p:nvCxnSpPr>
          <p:cNvPr id="9" name="Ευθύγραμμο βέλος σύνδεσης 8">
            <a:extLst>
              <a:ext uri="{FF2B5EF4-FFF2-40B4-BE49-F238E27FC236}">
                <a16:creationId xmlns:a16="http://schemas.microsoft.com/office/drawing/2014/main" id="{7D98FB0E-8A67-A071-DE77-273B604AB922}"/>
              </a:ext>
            </a:extLst>
          </p:cNvPr>
          <p:cNvCxnSpPr>
            <a:cxnSpLocks/>
          </p:cNvCxnSpPr>
          <p:nvPr/>
        </p:nvCxnSpPr>
        <p:spPr>
          <a:xfrm flipV="1">
            <a:off x="4451463" y="3669448"/>
            <a:ext cx="626348" cy="3315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AB323BD-DD31-D2F9-3C80-976ACDADB6BE}"/>
              </a:ext>
            </a:extLst>
          </p:cNvPr>
          <p:cNvSpPr txBox="1"/>
          <p:nvPr/>
        </p:nvSpPr>
        <p:spPr>
          <a:xfrm>
            <a:off x="3712322" y="3840127"/>
            <a:ext cx="80620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400" dirty="0"/>
              <a:t>ΠΛΕΥΡΑ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056A135-F191-32E0-CED3-E1B30FEDA6BC}"/>
              </a:ext>
            </a:extLst>
          </p:cNvPr>
          <p:cNvSpPr txBox="1"/>
          <p:nvPr/>
        </p:nvSpPr>
        <p:spPr>
          <a:xfrm>
            <a:off x="5350476" y="3778572"/>
            <a:ext cx="834012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l-GR" dirty="0"/>
              <a:t>ΓΩΝΙΑ</a:t>
            </a:r>
          </a:p>
        </p:txBody>
      </p:sp>
      <p:cxnSp>
        <p:nvCxnSpPr>
          <p:cNvPr id="12" name="Ευθύγραμμο βέλος σύνδεσης 11">
            <a:extLst>
              <a:ext uri="{FF2B5EF4-FFF2-40B4-BE49-F238E27FC236}">
                <a16:creationId xmlns:a16="http://schemas.microsoft.com/office/drawing/2014/main" id="{BAB88819-E89D-04C0-1EEC-25337546F6ED}"/>
              </a:ext>
            </a:extLst>
          </p:cNvPr>
          <p:cNvCxnSpPr/>
          <p:nvPr/>
        </p:nvCxnSpPr>
        <p:spPr>
          <a:xfrm flipV="1">
            <a:off x="5717512" y="2974312"/>
            <a:ext cx="0" cy="6951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Ευθύγραμμο βέλος σύνδεσης 12">
            <a:extLst>
              <a:ext uri="{FF2B5EF4-FFF2-40B4-BE49-F238E27FC236}">
                <a16:creationId xmlns:a16="http://schemas.microsoft.com/office/drawing/2014/main" id="{046CFF8A-96C0-E6D1-3D62-482C50E9B82F}"/>
              </a:ext>
            </a:extLst>
          </p:cNvPr>
          <p:cNvCxnSpPr/>
          <p:nvPr/>
        </p:nvCxnSpPr>
        <p:spPr>
          <a:xfrm flipH="1">
            <a:off x="4853354" y="4147904"/>
            <a:ext cx="650424" cy="4577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Ευθύγραμμο βέλος σύνδεσης 13">
            <a:extLst>
              <a:ext uri="{FF2B5EF4-FFF2-40B4-BE49-F238E27FC236}">
                <a16:creationId xmlns:a16="http://schemas.microsoft.com/office/drawing/2014/main" id="{B6EA5D10-F563-ED4D-36D9-611512BA9B7C}"/>
              </a:ext>
            </a:extLst>
          </p:cNvPr>
          <p:cNvCxnSpPr/>
          <p:nvPr/>
        </p:nvCxnSpPr>
        <p:spPr>
          <a:xfrm>
            <a:off x="5955368" y="4123165"/>
            <a:ext cx="674096" cy="4825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6701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F9E9084-C65F-0B16-89D6-3E1E6BCC0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dirty="0"/>
              <a:t>Τι γνωρίζουμε για τα τρίγωνα;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id="{40C9811B-C264-34C6-741B-C352D187C35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53050" y="1996447"/>
                <a:ext cx="7130142" cy="4351338"/>
              </a:xfrm>
            </p:spPr>
            <p:txBody>
              <a:bodyPr>
                <a:normAutofit fontScale="85000" lnSpcReduction="10000"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v"/>
                </a:pPr>
                <a:r>
                  <a:rPr lang="el-GR" sz="24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Για κάθε τρίγωνο ΑΒΓ, ισχύει: </a:t>
                </a:r>
                <a:endParaRPr lang="el-GR" sz="24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ctr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l-GR" sz="2400" b="1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l-GR" sz="2400" b="1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𝜜</m:t>
                          </m:r>
                        </m:e>
                      </m:acc>
                      <m:r>
                        <a:rPr lang="el-GR" sz="2400" b="1" i="1" kern="1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acc>
                        <m:accPr>
                          <m:chr m:val="̂"/>
                          <m:ctrlPr>
                            <a:rPr lang="el-GR" sz="2400" b="1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l-GR" sz="2400" b="1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𝜝</m:t>
                          </m:r>
                        </m:e>
                      </m:acc>
                      <m:r>
                        <a:rPr lang="el-GR" sz="2400" b="1" i="1" kern="1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acc>
                        <m:accPr>
                          <m:chr m:val="̂"/>
                          <m:ctrlPr>
                            <a:rPr lang="el-GR" sz="2400" b="1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l-GR" sz="2400" b="1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𝜞</m:t>
                          </m:r>
                        </m:e>
                      </m:acc>
                      <m:r>
                        <a:rPr lang="el-GR" sz="2400" b="1" i="1" kern="1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l-GR" sz="2400" b="1" i="1" kern="10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𝟏𝟖𝟎</m:t>
                      </m:r>
                      <m:r>
                        <a:rPr lang="el-GR" sz="2400" b="1" i="1" kern="10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</m:oMath>
                  </m:oMathPara>
                </a14:m>
                <a:endParaRPr lang="el-GR" sz="2400" b="1" kern="1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l-GR" sz="24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Δηλαδή, το άθροισμα των γωνιών ενός τριγώνου είναι ίσο με </a:t>
                </a:r>
                <a14:m>
                  <m:oMath xmlns:m="http://schemas.openxmlformats.org/officeDocument/2006/math">
                    <m:r>
                      <a:rPr lang="el-GR" sz="2400" b="0" i="1" kern="1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180</m:t>
                    </m:r>
                    <m:r>
                      <a:rPr lang="el-GR" sz="24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el-GR" sz="24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l-GR" sz="1900" u="sng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Παράδειγμα</a:t>
                </a:r>
                <a:r>
                  <a:rPr lang="el-GR" sz="19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ü"/>
                </a:pPr>
                <a:r>
                  <a:rPr lang="el-GR" sz="19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αν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l-GR" sz="190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l-GR" sz="1900" b="0" i="0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Α</m:t>
                        </m:r>
                      </m:e>
                    </m:acc>
                    <m:r>
                      <a:rPr lang="el-GR" sz="1900" b="0" i="1" kern="1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=55</m:t>
                    </m:r>
                    <m:r>
                      <a:rPr lang="el-GR" sz="1900" kern="1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°</m:t>
                    </m:r>
                    <m:r>
                      <a:rPr lang="el-GR" sz="1900" b="0" i="1" kern="10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acc>
                      <m:accPr>
                        <m:chr m:val="̂"/>
                        <m:ctrlPr>
                          <a:rPr lang="el-GR" sz="190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l-GR" sz="1900" b="0" i="0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Β</m:t>
                        </m:r>
                      </m:e>
                    </m:acc>
                    <m:r>
                      <a:rPr lang="el-GR" sz="1900" b="0" i="1" kern="1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=65</m:t>
                    </m:r>
                    <m:r>
                      <a:rPr lang="el-GR" sz="19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 </m:t>
                    </m:r>
                    <m:r>
                      <m:rPr>
                        <m:sty m:val="p"/>
                      </m:rPr>
                      <a:rPr lang="el-GR" sz="1900" b="0" i="0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και</m:t>
                    </m:r>
                    <m:r>
                      <a:rPr lang="el-GR" sz="1900" b="0" i="0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acc>
                      <m:accPr>
                        <m:chr m:val="̂"/>
                        <m:ctrlPr>
                          <a:rPr lang="el-GR" sz="190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l-GR" sz="1900" b="0" i="0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Γ</m:t>
                        </m:r>
                      </m:e>
                    </m:acc>
                    <m:r>
                      <a:rPr lang="el-GR" sz="1900" b="0" i="1" kern="1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=60</m:t>
                    </m:r>
                    <m:r>
                      <a:rPr lang="el-GR" sz="19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el-GR" sz="19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τότε πράγματι παρατηρούμε ότι: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l-GR" sz="1900" i="1" kern="100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l-GR" sz="1900" b="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𝛢</m:t>
                          </m:r>
                        </m:e>
                      </m:acc>
                      <m:r>
                        <a:rPr lang="el-GR" sz="1900" b="0" i="1" kern="1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acc>
                        <m:accPr>
                          <m:chr m:val="̂"/>
                          <m:ctrlPr>
                            <a:rPr lang="el-GR" sz="19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l-GR" sz="1900" b="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𝛣</m:t>
                          </m:r>
                        </m:e>
                      </m:acc>
                      <m:r>
                        <a:rPr lang="el-GR" sz="1900" b="0" i="1" kern="1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acc>
                        <m:accPr>
                          <m:chr m:val="̂"/>
                          <m:ctrlPr>
                            <a:rPr lang="el-GR" sz="19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l-GR" sz="1900" b="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𝛤</m:t>
                          </m:r>
                        </m:e>
                      </m:acc>
                      <m:r>
                        <a:rPr lang="el-GR" sz="1900" b="0" i="1" kern="1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l-GR" sz="1900" i="1" kern="10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55</m:t>
                      </m:r>
                      <m:r>
                        <a:rPr lang="el-GR" sz="1900" kern="10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°</m:t>
                      </m:r>
                      <m:r>
                        <a:rPr lang="el-GR" sz="1900" b="0" i="1" kern="100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l-GR" sz="1900" i="1" kern="10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65</m:t>
                      </m:r>
                      <m:r>
                        <a:rPr lang="el-GR" sz="19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  <m:r>
                        <a:rPr lang="el-GR" sz="19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l-GR" sz="1900" i="1" kern="10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60</m:t>
                      </m:r>
                      <m:r>
                        <a:rPr lang="el-GR" sz="19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  <m:r>
                        <m:rPr>
                          <m:nor/>
                        </m:rPr>
                        <a:rPr lang="el-GR" sz="1900" b="0" i="0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=180</m:t>
                      </m:r>
                      <m:r>
                        <a:rPr lang="el-GR" sz="19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</m:oMath>
                  </m:oMathPara>
                </a14:m>
                <a:endParaRPr lang="el-GR" sz="1900" i="1" dirty="0"/>
              </a:p>
              <a:p>
                <a:pPr>
                  <a:buFont typeface="Wingdings" panose="05000000000000000000" pitchFamily="2" charset="2"/>
                  <a:buChar char="ü"/>
                </a:pPr>
                <a:r>
                  <a:rPr lang="el-GR" sz="1900" dirty="0"/>
                  <a:t>Επίσης, αν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l-GR" sz="190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l-GR" sz="1900" b="0" i="0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Α</m:t>
                        </m:r>
                      </m:e>
                    </m:acc>
                    <m:r>
                      <a:rPr lang="el-GR" sz="1900" b="0" i="1" kern="1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=55</m:t>
                    </m:r>
                    <m:r>
                      <a:rPr lang="el-GR" sz="1900" kern="1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°</m:t>
                    </m:r>
                    <m:r>
                      <a:rPr lang="el-GR" sz="1900" b="0" i="1" kern="10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l-GR" sz="1900" b="0" i="1" kern="10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𝜅𝛼𝜄</m:t>
                    </m:r>
                    <m:r>
                      <a:rPr lang="el-GR" sz="1900" b="0" i="1" kern="10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acc>
                      <m:accPr>
                        <m:chr m:val="̂"/>
                        <m:ctrlPr>
                          <a:rPr lang="el-GR" sz="190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l-GR" sz="1900" b="0" i="0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Γ</m:t>
                        </m:r>
                      </m:e>
                    </m:acc>
                    <m:r>
                      <a:rPr lang="el-GR" sz="1900" b="0" i="1" kern="1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=80</m:t>
                    </m:r>
                    <m:r>
                      <a:rPr lang="el-GR" sz="19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 </m:t>
                    </m:r>
                  </m:oMath>
                </a14:m>
                <a:r>
                  <a:rPr lang="el-GR" sz="1900" dirty="0"/>
                  <a:t>, τότε μπορούμε να υπολογίσουμε τη γωνία β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l-GR" sz="1900" i="1" kern="100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l-GR" sz="1900" b="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𝛢</m:t>
                          </m:r>
                        </m:e>
                      </m:acc>
                      <m:r>
                        <a:rPr lang="el-GR" sz="1900" b="0" i="1" kern="1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acc>
                        <m:accPr>
                          <m:chr m:val="̂"/>
                          <m:ctrlPr>
                            <a:rPr lang="el-GR" sz="19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l-GR" sz="1900" b="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𝛣</m:t>
                          </m:r>
                        </m:e>
                      </m:acc>
                      <m:r>
                        <a:rPr lang="el-GR" sz="1900" b="0" i="1" kern="1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acc>
                        <m:accPr>
                          <m:chr m:val="̂"/>
                          <m:ctrlPr>
                            <a:rPr lang="el-GR" sz="19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l-GR" sz="1900" b="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𝛤</m:t>
                          </m:r>
                        </m:e>
                      </m:acc>
                      <m:r>
                        <a:rPr lang="el-GR" sz="1900" b="0" i="1" kern="1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l-GR" sz="1900" b="0" i="0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180</m:t>
                      </m:r>
                      <m:r>
                        <a:rPr lang="el-GR" sz="19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</m:oMath>
                  </m:oMathPara>
                </a14:m>
                <a:endParaRPr lang="el-GR" sz="1900" b="0" kern="100" dirty="0"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900" i="1" kern="10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55</m:t>
                      </m:r>
                      <m:r>
                        <a:rPr lang="el-GR" sz="1900" kern="10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°</m:t>
                      </m:r>
                      <m:r>
                        <a:rPr lang="el-GR" sz="1900" b="0" i="1" kern="100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acc>
                        <m:accPr>
                          <m:chr m:val="̂"/>
                          <m:ctrlPr>
                            <a:rPr lang="el-GR" sz="1900" i="1" kern="100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l-GR" sz="1900" b="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𝛣</m:t>
                          </m:r>
                        </m:e>
                      </m:acc>
                      <m:r>
                        <a:rPr lang="el-GR" sz="19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+8</m:t>
                      </m:r>
                      <m:r>
                        <a:rPr lang="el-GR" sz="1900" i="1" kern="10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0</m:t>
                      </m:r>
                      <m:r>
                        <a:rPr lang="el-GR" sz="19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  <m:r>
                        <m:rPr>
                          <m:nor/>
                        </m:rPr>
                        <a:rPr lang="el-GR" sz="1900" b="0" i="0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=180</m:t>
                      </m:r>
                      <m:r>
                        <a:rPr lang="el-GR" sz="19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</m:oMath>
                  </m:oMathPara>
                </a14:m>
                <a:endParaRPr lang="el-GR" sz="19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l-GR" sz="1900" i="1" kern="100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l-GR" sz="1900" b="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𝛣</m:t>
                          </m:r>
                        </m:e>
                      </m:acc>
                      <m:r>
                        <a:rPr lang="el-GR" sz="1900" b="0" i="1" kern="10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l-GR" sz="1900" b="0" i="0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180</m:t>
                      </m:r>
                      <m:r>
                        <a:rPr lang="el-GR" sz="19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°−</m:t>
                      </m:r>
                      <m:r>
                        <a:rPr lang="el-GR" sz="1900" i="1" kern="100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55</m:t>
                      </m:r>
                      <m:r>
                        <a:rPr lang="el-GR" sz="1900" kern="10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°</m:t>
                      </m:r>
                      <m:r>
                        <a:rPr lang="el-GR" sz="1900" b="0" i="0" kern="100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l-GR" sz="19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8</m:t>
                      </m:r>
                      <m:r>
                        <a:rPr lang="el-GR" sz="1900" i="1" kern="10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0</m:t>
                      </m:r>
                      <m:r>
                        <a:rPr lang="el-GR" sz="19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</m:oMath>
                  </m:oMathPara>
                </a14:m>
                <a:endParaRPr lang="el-GR" sz="1900" kern="100" dirty="0"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l-GR" sz="1900" i="1" kern="100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l-GR" sz="1900" b="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𝛣</m:t>
                          </m:r>
                        </m:e>
                      </m:acc>
                      <m:r>
                        <a:rPr lang="el-GR" sz="1900" b="0" i="1" kern="10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=45</m:t>
                      </m:r>
                      <m:r>
                        <a:rPr lang="el-GR" sz="1900" b="0" i="1" kern="10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</m:oMath>
                  </m:oMathPara>
                </a14:m>
                <a:endParaRPr lang="el-GR" sz="1900" dirty="0"/>
              </a:p>
              <a:p>
                <a:pPr marL="0" indent="0">
                  <a:buNone/>
                </a:pPr>
                <a:endParaRPr lang="el-GR" sz="1800" dirty="0"/>
              </a:p>
            </p:txBody>
          </p:sp>
        </mc:Choice>
        <mc:Fallback xmlns="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id="{40C9811B-C264-34C6-741B-C352D187C35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53050" y="1996447"/>
                <a:ext cx="7130142" cy="4351338"/>
              </a:xfrm>
              <a:blipFill>
                <a:blip r:embed="rId2"/>
                <a:stretch>
                  <a:fillRect l="-940" t="-112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Θέση περιεχομένου 11">
            <a:extLst>
              <a:ext uri="{FF2B5EF4-FFF2-40B4-BE49-F238E27FC236}">
                <a16:creationId xmlns:a16="http://schemas.microsoft.com/office/drawing/2014/main" id="{086C9F68-D99B-92D5-F0F5-CF33796764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3163" y="2378284"/>
            <a:ext cx="3890830" cy="283222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CFE5311-3927-D3DC-CBBA-14D2A40402FD}"/>
              </a:ext>
            </a:extLst>
          </p:cNvPr>
          <p:cNvSpPr txBox="1"/>
          <p:nvPr/>
        </p:nvSpPr>
        <p:spPr>
          <a:xfrm>
            <a:off x="9133951" y="3135086"/>
            <a:ext cx="713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55</a:t>
            </a:r>
            <a:r>
              <a:rPr lang="el-GR" baseline="30000" dirty="0"/>
              <a:t>ο</a:t>
            </a:r>
            <a:r>
              <a:rPr lang="el-GR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4E58EF-6730-B255-B3B4-EE3B12B6DE6D}"/>
              </a:ext>
            </a:extLst>
          </p:cNvPr>
          <p:cNvSpPr txBox="1"/>
          <p:nvPr/>
        </p:nvSpPr>
        <p:spPr>
          <a:xfrm>
            <a:off x="8463221" y="4369287"/>
            <a:ext cx="713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65</a:t>
            </a:r>
            <a:r>
              <a:rPr lang="el-GR" baseline="30000" dirty="0"/>
              <a:t>ο</a:t>
            </a:r>
            <a:r>
              <a:rPr lang="el-GR" dirty="0"/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0D10C08-846E-D8AF-EADB-18DFAA7545E4}"/>
              </a:ext>
            </a:extLst>
          </p:cNvPr>
          <p:cNvSpPr txBox="1"/>
          <p:nvPr/>
        </p:nvSpPr>
        <p:spPr>
          <a:xfrm>
            <a:off x="9750249" y="4369287"/>
            <a:ext cx="713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60</a:t>
            </a:r>
            <a:r>
              <a:rPr lang="el-GR" baseline="30000" dirty="0"/>
              <a:t>ο</a:t>
            </a:r>
            <a:r>
              <a:rPr lang="el-G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7976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D4BF089-03DD-FF11-07A4-9C97BB9CD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dirty="0"/>
              <a:t>Τι γνωρίζουμε για τα τρίγωνα;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5924750-0C92-1077-CAA8-7975ABB7B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6312433" cy="4351338"/>
          </a:xfrm>
        </p:spPr>
        <p:txBody>
          <a:bodyPr/>
          <a:lstStyle/>
          <a:p>
            <a:pPr lvl="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Η γωνία του τριγώνου που περιέχεται μεταξύ δύο πλευρών ονομάζεται </a:t>
            </a:r>
            <a:r>
              <a:rPr lang="el-GR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περιεχόμενη γωνία </a:t>
            </a: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των πλευρών αυτών.</a:t>
            </a:r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18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Παράδειγμα:</a:t>
            </a: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η περιεχόμενη γωνία των πλευρών ΑΒ και ΑΓ είναι η γωνία Α.</a:t>
            </a:r>
            <a:endParaRPr lang="el-GR" sz="1800" u="sn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Οι γωνίες του τριγώνου που έχουν κορυφές τα άκρα μίας πλευράς λέγονται </a:t>
            </a:r>
            <a:r>
              <a:rPr lang="el-GR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προσκείμενες γωνίες </a:t>
            </a: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της πλευράς αυτής.</a:t>
            </a:r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sz="18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Παράδειγμα: </a:t>
            </a: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οι προσκείμενες γωνίε</a:t>
            </a:r>
            <a:r>
              <a:rPr lang="el-GR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ς της πλευράς ΒΓ είναι οι γωνίες Β και Γ.</a:t>
            </a:r>
            <a:endParaRPr lang="el-GR" sz="1800" dirty="0"/>
          </a:p>
        </p:txBody>
      </p:sp>
      <p:pic>
        <p:nvPicPr>
          <p:cNvPr id="4" name="Θέση περιεχομένου 11">
            <a:extLst>
              <a:ext uri="{FF2B5EF4-FFF2-40B4-BE49-F238E27FC236}">
                <a16:creationId xmlns:a16="http://schemas.microsoft.com/office/drawing/2014/main" id="{26B0081D-D8E2-0BD7-22D4-1366959167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2970" y="2003081"/>
            <a:ext cx="3890830" cy="2832226"/>
          </a:xfrm>
          <a:prstGeom prst="rect">
            <a:avLst/>
          </a:prstGeom>
        </p:spPr>
      </p:pic>
      <p:sp>
        <p:nvSpPr>
          <p:cNvPr id="6" name="Βέλος: Καμπύλο προς τα επάνω 5">
            <a:extLst>
              <a:ext uri="{FF2B5EF4-FFF2-40B4-BE49-F238E27FC236}">
                <a16:creationId xmlns:a16="http://schemas.microsoft.com/office/drawing/2014/main" id="{AC0028AA-CA13-AF6A-9D22-B212E318E760}"/>
              </a:ext>
            </a:extLst>
          </p:cNvPr>
          <p:cNvSpPr/>
          <p:nvPr/>
        </p:nvSpPr>
        <p:spPr>
          <a:xfrm>
            <a:off x="9073662" y="2934119"/>
            <a:ext cx="492369" cy="45719"/>
          </a:xfrm>
          <a:prstGeom prst="curved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cxnSp>
        <p:nvCxnSpPr>
          <p:cNvPr id="8" name="Ευθύγραμμο βέλος σύνδεσης 7">
            <a:extLst>
              <a:ext uri="{FF2B5EF4-FFF2-40B4-BE49-F238E27FC236}">
                <a16:creationId xmlns:a16="http://schemas.microsoft.com/office/drawing/2014/main" id="{C4E5AB85-E34B-5E15-3932-7146414CB08A}"/>
              </a:ext>
            </a:extLst>
          </p:cNvPr>
          <p:cNvCxnSpPr>
            <a:cxnSpLocks/>
          </p:cNvCxnSpPr>
          <p:nvPr/>
        </p:nvCxnSpPr>
        <p:spPr>
          <a:xfrm flipH="1">
            <a:off x="9304774" y="2227318"/>
            <a:ext cx="837140" cy="646331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A507837-6302-CDEC-64A8-8E36122C1488}"/>
              </a:ext>
            </a:extLst>
          </p:cNvPr>
          <p:cNvSpPr txBox="1"/>
          <p:nvPr/>
        </p:nvSpPr>
        <p:spPr>
          <a:xfrm>
            <a:off x="10141915" y="2012887"/>
            <a:ext cx="15242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Περιεχόμενη των πλευρών  ΑΒ και ΑΓ</a:t>
            </a:r>
          </a:p>
        </p:txBody>
      </p:sp>
      <p:sp>
        <p:nvSpPr>
          <p:cNvPr id="13" name="Τόξο 12">
            <a:extLst>
              <a:ext uri="{FF2B5EF4-FFF2-40B4-BE49-F238E27FC236}">
                <a16:creationId xmlns:a16="http://schemas.microsoft.com/office/drawing/2014/main" id="{2A46B8F3-B8A6-4F8D-AF86-BD2705D3D13F}"/>
              </a:ext>
            </a:extLst>
          </p:cNvPr>
          <p:cNvSpPr/>
          <p:nvPr/>
        </p:nvSpPr>
        <p:spPr>
          <a:xfrm>
            <a:off x="8169311" y="4001294"/>
            <a:ext cx="643094" cy="834013"/>
          </a:xfrm>
          <a:prstGeom prst="arc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Τόξο 16">
            <a:extLst>
              <a:ext uri="{FF2B5EF4-FFF2-40B4-BE49-F238E27FC236}">
                <a16:creationId xmlns:a16="http://schemas.microsoft.com/office/drawing/2014/main" id="{F42A9326-5EEF-1CA9-1117-CF4F76EA0871}"/>
              </a:ext>
            </a:extLst>
          </p:cNvPr>
          <p:cNvSpPr/>
          <p:nvPr/>
        </p:nvSpPr>
        <p:spPr>
          <a:xfrm rot="16385912">
            <a:off x="9711314" y="4114771"/>
            <a:ext cx="743578" cy="509174"/>
          </a:xfrm>
          <a:prstGeom prst="arc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1" name="Ευθύγραμμο βέλος σύνδεσης 20">
            <a:extLst>
              <a:ext uri="{FF2B5EF4-FFF2-40B4-BE49-F238E27FC236}">
                <a16:creationId xmlns:a16="http://schemas.microsoft.com/office/drawing/2014/main" id="{A8DCC686-302D-DFB4-A3BD-5AFD5647306D}"/>
              </a:ext>
            </a:extLst>
          </p:cNvPr>
          <p:cNvCxnSpPr/>
          <p:nvPr/>
        </p:nvCxnSpPr>
        <p:spPr>
          <a:xfrm flipH="1" flipV="1">
            <a:off x="8571244" y="4220308"/>
            <a:ext cx="422031" cy="6149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Ευθύγραμμο βέλος σύνδεσης 22">
            <a:extLst>
              <a:ext uri="{FF2B5EF4-FFF2-40B4-BE49-F238E27FC236}">
                <a16:creationId xmlns:a16="http://schemas.microsoft.com/office/drawing/2014/main" id="{9DB1461E-C9F9-79FD-0855-17A4EB7CCD2A}"/>
              </a:ext>
            </a:extLst>
          </p:cNvPr>
          <p:cNvCxnSpPr>
            <a:cxnSpLocks/>
          </p:cNvCxnSpPr>
          <p:nvPr/>
        </p:nvCxnSpPr>
        <p:spPr>
          <a:xfrm flipV="1">
            <a:off x="9723344" y="4220308"/>
            <a:ext cx="359759" cy="6346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8728E1B0-F042-89CE-BDE6-4DE1BFA73BD4}"/>
              </a:ext>
            </a:extLst>
          </p:cNvPr>
          <p:cNvSpPr txBox="1"/>
          <p:nvPr/>
        </p:nvSpPr>
        <p:spPr>
          <a:xfrm>
            <a:off x="8549703" y="4845113"/>
            <a:ext cx="1807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Προσκείμενες στην πλευρά ΒΓ</a:t>
            </a:r>
          </a:p>
        </p:txBody>
      </p:sp>
    </p:spTree>
    <p:extLst>
      <p:ext uri="{BB962C8B-B14F-4D97-AF65-F5344CB8AC3E}">
        <p14:creationId xmlns:p14="http://schemas.microsoft.com/office/powerpoint/2010/main" val="3477764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13" grpId="0" animBg="1"/>
      <p:bldP spid="17" grpId="0" animBg="1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CD05BB9-C5F2-9E35-3A36-F25148487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dirty="0"/>
              <a:t>Τι γνωρίζουμε για τα τρίγωνα;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5F536B1-E08E-3144-9E2D-BB269EB1E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7398"/>
            <a:ext cx="10515600" cy="4639565"/>
          </a:xfrm>
        </p:spPr>
        <p:txBody>
          <a:bodyPr/>
          <a:lstStyle/>
          <a:p>
            <a:pPr marL="0" indent="0" algn="ctr">
              <a:lnSpc>
                <a:spcPct val="107000"/>
              </a:lnSpc>
              <a:buNone/>
            </a:pP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Ένα τρίγωνο, ανάλογα με το </a:t>
            </a:r>
            <a:r>
              <a:rPr lang="el-GR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είδος των γωνιών</a:t>
            </a: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του, ονομάζεται: </a:t>
            </a:r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el-GR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οξυγώνιο</a:t>
            </a: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όταν έχει όλες τις γωνίες του </a:t>
            </a:r>
            <a:r>
              <a:rPr lang="el-GR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οξείες</a:t>
            </a: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endParaRPr lang="el-GR" sz="18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endParaRPr lang="el-GR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el-GR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ορθογώνιο</a:t>
            </a: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όταν έχει μια γωνία </a:t>
            </a:r>
            <a:r>
              <a:rPr lang="el-GR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ορθή</a:t>
            </a: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endParaRPr lang="el-GR" sz="18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endParaRPr lang="el-GR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l-GR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αμβλυγώνιο</a:t>
            </a: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όταν έχει μια γωνία </a:t>
            </a:r>
            <a:r>
              <a:rPr lang="el-GR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αμβλεία.</a:t>
            </a:r>
            <a:endParaRPr lang="el-GR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915FB9F9-5446-B272-1633-54382DCEA02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6396" b="3437"/>
          <a:stretch/>
        </p:blipFill>
        <p:spPr>
          <a:xfrm>
            <a:off x="5989118" y="3695648"/>
            <a:ext cx="2839221" cy="1507044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63A15D82-DE00-FC57-67A1-E805B4DA9F4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055" b="1"/>
          <a:stretch/>
        </p:blipFill>
        <p:spPr>
          <a:xfrm>
            <a:off x="6096000" y="1939470"/>
            <a:ext cx="2581635" cy="1718323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600BBA7C-3DC7-B863-139B-1FF2031C11D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b="79194"/>
          <a:stretch/>
        </p:blipFill>
        <p:spPr>
          <a:xfrm>
            <a:off x="5989118" y="5413619"/>
            <a:ext cx="4033024" cy="1426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096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A7868D2-322D-4356-201D-8B6EE19C7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dirty="0"/>
              <a:t>Τι γνωρίζουμε για τα τρίγωνα;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AC9C910-7EA9-F3CD-AB0F-C6DB7B57D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7011"/>
            <a:ext cx="10515600" cy="471995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7000"/>
              </a:lnSpc>
              <a:buNone/>
            </a:pP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Ένα τρίγωνο, ανάλογα </a:t>
            </a:r>
            <a:r>
              <a:rPr lang="el-GR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με τις</a:t>
            </a: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σχέσεις που συνδέονται οι πλευρές του</a:t>
            </a: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ονομάζεται:</a:t>
            </a:r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el-GR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σκαληνό</a:t>
            </a: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όταν έχει και τις τρεις πλευρές του άνισες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endParaRPr lang="el-GR" sz="18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el-GR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ισοσκελές</a:t>
            </a: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όταν έχει </a:t>
            </a:r>
            <a:r>
              <a:rPr lang="el-GR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δύο </a:t>
            </a: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πλευρές ίσες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endParaRPr lang="el-GR" sz="18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endParaRPr lang="el-GR" sz="18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buNone/>
            </a:pPr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l-GR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ισόπλευρο</a:t>
            </a: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όταν έχει και τις </a:t>
            </a:r>
            <a:r>
              <a:rPr lang="el-GR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τρεις</a:t>
            </a:r>
            <a:r>
              <a:rPr lang="el-G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πλευρές του ίσες</a:t>
            </a:r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747C0F99-0E78-E19C-C9A2-3049A2A8A0E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5120" t="68534" r="29482" b="4251"/>
          <a:stretch/>
        </p:blipFill>
        <p:spPr>
          <a:xfrm>
            <a:off x="7320223" y="1873006"/>
            <a:ext cx="1939332" cy="1420218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C66E6D04-D194-E905-1F6D-DB3BA7B6E6E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7358" t="33436" r="40394" b="31278"/>
          <a:stretch/>
        </p:blipFill>
        <p:spPr>
          <a:xfrm>
            <a:off x="4982308" y="2872442"/>
            <a:ext cx="1517301" cy="1889090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62A2D8EF-D600-41A4-CFE0-D02D4349CFE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2601" t="1530" r="33399" b="65838"/>
          <a:stretch/>
        </p:blipFill>
        <p:spPr>
          <a:xfrm>
            <a:off x="7194619" y="4835471"/>
            <a:ext cx="1939333" cy="1747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752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F315E2D-5385-AD3C-E859-B554D91FB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dirty="0"/>
              <a:t>Τι γνωρίζουμε για τα τρίγωνα;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E9F9E74-3E4B-C4D6-F2D2-C66C09EF3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4817" y="1488613"/>
            <a:ext cx="8596668" cy="508916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07000"/>
              </a:lnSpc>
              <a:buNone/>
            </a:pPr>
            <a:r>
              <a:rPr lang="el-GR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Δευτερεύοντα</a:t>
            </a:r>
            <a:r>
              <a:rPr lang="el-GR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στοιχεία ενός τριγώνου ονομάζονται: </a:t>
            </a:r>
          </a:p>
          <a:p>
            <a:pPr algn="just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l-GR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οι </a:t>
            </a:r>
            <a:r>
              <a:rPr lang="el-GR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διάμεσοι</a:t>
            </a:r>
            <a:r>
              <a:rPr lang="el-GR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algn="just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l-GR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οι </a:t>
            </a:r>
            <a:r>
              <a:rPr lang="el-GR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διχοτόμοι</a:t>
            </a:r>
            <a:r>
              <a:rPr lang="el-GR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και </a:t>
            </a:r>
          </a:p>
          <a:p>
            <a:pPr algn="just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l-GR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τα </a:t>
            </a:r>
            <a:r>
              <a:rPr lang="el-GR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ύψη</a:t>
            </a:r>
            <a:r>
              <a:rPr lang="el-GR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buFont typeface="Wingdings" panose="05000000000000000000" pitchFamily="2" charset="2"/>
              <a:buChar char="v"/>
            </a:pPr>
            <a:endParaRPr lang="el-GR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l-GR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Διάμεσος</a:t>
            </a:r>
            <a:r>
              <a:rPr lang="el-GR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ενός τριγώνου ονομάζεται το ευθύγραμμο τμήμα που ενώνει μια </a:t>
            </a:r>
            <a:r>
              <a:rPr lang="el-GR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κορυφή</a:t>
            </a:r>
            <a:r>
              <a:rPr lang="el-GR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του τριγώνου με το </a:t>
            </a:r>
            <a:r>
              <a:rPr lang="el-GR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μέσο</a:t>
            </a:r>
            <a:r>
              <a:rPr lang="el-GR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της απέναντι πλευράς. </a:t>
            </a:r>
            <a:endParaRPr lang="el-GR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32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ΑΜ: διάμεσος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l-GR" sz="32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32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l-GR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Μ: μέσο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32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ΒΜ=ΜΓ</a:t>
            </a:r>
            <a:endParaRPr lang="el-GR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F25A58A2-9A38-0579-41E4-17907999682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577" t="3413" r="68303"/>
          <a:stretch/>
        </p:blipFill>
        <p:spPr>
          <a:xfrm>
            <a:off x="3173442" y="4540374"/>
            <a:ext cx="3456634" cy="1953832"/>
          </a:xfrm>
          <a:prstGeom prst="rect">
            <a:avLst/>
          </a:prstGeom>
        </p:spPr>
      </p:pic>
      <p:sp>
        <p:nvSpPr>
          <p:cNvPr id="4" name="Βέλος: Κάτω 3">
            <a:extLst>
              <a:ext uri="{FF2B5EF4-FFF2-40B4-BE49-F238E27FC236}">
                <a16:creationId xmlns:a16="http://schemas.microsoft.com/office/drawing/2014/main" id="{D2367451-068F-B387-B3FE-5CB0815A51B5}"/>
              </a:ext>
            </a:extLst>
          </p:cNvPr>
          <p:cNvSpPr/>
          <p:nvPr/>
        </p:nvSpPr>
        <p:spPr>
          <a:xfrm>
            <a:off x="1513879" y="4781263"/>
            <a:ext cx="316367" cy="73602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5193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Όψη">
  <a:themeElements>
    <a:clrScheme name="Όψη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Όψη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Ό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TM02900688[[fn=Όψη]]</Template>
  <TotalTime>695</TotalTime>
  <Words>1114</Words>
  <Application>Microsoft Office PowerPoint</Application>
  <PresentationFormat>Ευρεία οθόνη</PresentationFormat>
  <Paragraphs>204</Paragraphs>
  <Slides>21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21</vt:i4>
      </vt:variant>
    </vt:vector>
  </HeadingPairs>
  <TitlesOfParts>
    <vt:vector size="29" baseType="lpstr">
      <vt:lpstr>Arial</vt:lpstr>
      <vt:lpstr>Calibri</vt:lpstr>
      <vt:lpstr>Cambria Math</vt:lpstr>
      <vt:lpstr>Times New Roman</vt:lpstr>
      <vt:lpstr>Trebuchet MS</vt:lpstr>
      <vt:lpstr>Wingdings</vt:lpstr>
      <vt:lpstr>Wingdings 3</vt:lpstr>
      <vt:lpstr>Όψη</vt:lpstr>
      <vt:lpstr>Β1.1 ΙΣΟΤΗΤΑ ΤΡΙΓΩΝΩΝ</vt:lpstr>
      <vt:lpstr>ΣΤΟΧΟΙ:</vt:lpstr>
      <vt:lpstr>Τι γνωρίζουμε για τα τρίγωνα;</vt:lpstr>
      <vt:lpstr>Τι γνωρίζουμε για τα τρίγωνα;</vt:lpstr>
      <vt:lpstr>Τι γνωρίζουμε για τα τρίγωνα;</vt:lpstr>
      <vt:lpstr>Τι γνωρίζουμε για τα τρίγωνα;</vt:lpstr>
      <vt:lpstr>Τι γνωρίζουμε για τα τρίγωνα;</vt:lpstr>
      <vt:lpstr>Τι γνωρίζουμε για τα τρίγωνα;</vt:lpstr>
      <vt:lpstr>Τι γνωρίζουμε για τα τρίγωνα;</vt:lpstr>
      <vt:lpstr>Τι γνωρίζουμε για τα τρίγωνα;</vt:lpstr>
      <vt:lpstr>Τι γνωρίζουμε για τα τρίγωνα;</vt:lpstr>
      <vt:lpstr>Σχέσεις μεταξύ γωνιών</vt:lpstr>
      <vt:lpstr>Πότε δύο τρίγωνα είναι ίσα;</vt:lpstr>
      <vt:lpstr>Πότε δύο τρίγωνα είναι ίσα;</vt:lpstr>
      <vt:lpstr>Τι σημαίνει ισότητα;</vt:lpstr>
      <vt:lpstr>Τι σημαίνει ισότητα;</vt:lpstr>
      <vt:lpstr>Πώς συγκρίνουμε δύο τρίγωνα;</vt:lpstr>
      <vt:lpstr>Πώς συγκρίνουμε δύο τρίγωνα;</vt:lpstr>
      <vt:lpstr>Κριτήρια Ισότητας Τριγώνων</vt:lpstr>
      <vt:lpstr>Κριτήρια Ισότητας Τριγώνων</vt:lpstr>
      <vt:lpstr>Κριτήρια Ισότητας Τριγώνων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Maria Kanellopoulou</dc:creator>
  <cp:lastModifiedBy>Maria Kanellopoulou</cp:lastModifiedBy>
  <cp:revision>57</cp:revision>
  <dcterms:created xsi:type="dcterms:W3CDTF">2024-10-21T14:24:47Z</dcterms:created>
  <dcterms:modified xsi:type="dcterms:W3CDTF">2024-10-22T21:21:31Z</dcterms:modified>
</cp:coreProperties>
</file>