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184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549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603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028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5533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3769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0103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317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83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16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10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45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412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327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507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40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7122-2A8C-4484-963A-7B9CA137DEE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1F4747-A397-4BBC-A8AA-A730B69EDA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74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bg2"/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A81614-A7AC-7A71-377C-E41BB7C259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Β1.1 ΙΣΟΤΗΤΑ ΤΡΙΓΩΝΩΝ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7AB4CC2-4068-E87D-85C0-EF25DA060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ΥΠΕΝΘΥΜΙΣΕΙΣ – ΣΥΜΠΛΗΡΩΣΕΙΣ-ΙΣΑ ΤΡΙΓΩΝΑ</a:t>
            </a:r>
          </a:p>
        </p:txBody>
      </p:sp>
    </p:spTree>
    <p:extLst>
      <p:ext uri="{BB962C8B-B14F-4D97-AF65-F5344CB8AC3E}">
        <p14:creationId xmlns:p14="http://schemas.microsoft.com/office/powerpoint/2010/main" val="1694721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E954B6-1CA8-9DF1-4620-A2555F60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dirty="0"/>
              <a:t>Τι γνωρίζουμε για τα τρίγωνα;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72F5D512-C055-BA2F-DF56-BAE649FFD2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86614" y="1781259"/>
                <a:ext cx="8596668" cy="4916342"/>
              </a:xfrm>
            </p:spPr>
            <p:txBody>
              <a:bodyPr>
                <a:norm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Διχοτόμος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ενός τριγώνου ονομάζεται το ευθύγραμμο τμήμα που ξεκινάει από μια </a:t>
                </a: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κορυφή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 χωρίζει τη γωνία σε </a:t>
                </a: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δύο ίσες γωνίε</a:t>
                </a:r>
                <a:r>
                  <a:rPr lang="el-GR" sz="1800" b="1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ς</a:t>
                </a: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και καταλήγει στην </a:t>
                </a: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απέναντι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πλευρά. </a:t>
                </a:r>
                <a:endParaRPr lang="el-G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	ΑΔ: διχοτόμος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l-GR" sz="18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l-GR" sz="1800" b="0" kern="1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800" b="0" i="0" kern="1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Β</m:t>
                    </m:r>
                    <m:acc>
                      <m:accPr>
                        <m:chr m:val="̂"/>
                        <m:ctrlPr>
                          <a:rPr lang="el-GR" sz="1800" b="0" i="1" kern="10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800" b="0" i="0" kern="10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</m:acc>
                    <m:r>
                      <m:rPr>
                        <m:sty m:val="p"/>
                      </m:rPr>
                      <a:rPr lang="el-GR" sz="1800" b="0" i="0" kern="1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Η</m:t>
                    </m:r>
                    <m:r>
                      <a:rPr lang="el-GR" sz="1800" b="0" i="0" kern="1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1800" b="0" i="0" kern="1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Η</m:t>
                    </m:r>
                    <m:acc>
                      <m:accPr>
                        <m:chr m:val="̂"/>
                        <m:ctrlPr>
                          <a:rPr lang="el-GR" sz="1800" b="0" i="1" kern="10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800" b="0" i="0" kern="10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</m:acc>
                    <m:r>
                      <m:rPr>
                        <m:sty m:val="p"/>
                      </m:rPr>
                      <a:rPr lang="el-GR" sz="1800" b="0" i="0" kern="1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Γ</m:t>
                    </m:r>
                  </m:oMath>
                </a14:m>
                <a:endParaRPr lang="el-G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Ύψος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ενός τριγώνου ονομάζεται το ευθύγραμμο τμήμα που ξεκινάει από μια </a:t>
                </a: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κορυφή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και είναι </a:t>
                </a: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κάθετο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στην ευθεία της απέναντι πλευράς.</a:t>
                </a:r>
                <a:endParaRPr lang="el-G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l-GR" sz="1800" dirty="0"/>
                  <a:t>	ΑΔ: ύψος</a:t>
                </a:r>
              </a:p>
              <a:p>
                <a:pPr marL="0" indent="0">
                  <a:buNone/>
                </a:pPr>
                <a:endParaRPr lang="el-GR" sz="1800" dirty="0"/>
              </a:p>
              <a:p>
                <a:pPr marL="0" indent="0">
                  <a:buNone/>
                </a:pPr>
                <a:r>
                  <a:rPr lang="el-GR" sz="1800" dirty="0"/>
                  <a:t>  ΑΔ κάθετο στη ΒΓ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0" kern="10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l-GR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Β</m:t>
                      </m:r>
                      <m:acc>
                        <m:accPr>
                          <m:chr m:val="̂"/>
                          <m:ctrlPr>
                            <a:rPr lang="el-GR" i="1" kern="1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kern="1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Α</m:t>
                          </m:r>
                        </m:e>
                      </m:acc>
                      <m:r>
                        <m:rPr>
                          <m:sty m:val="p"/>
                        </m:rPr>
                        <a:rPr lang="el-GR" b="0" i="0" kern="10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l-GR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0" kern="10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Δ</m:t>
                      </m:r>
                      <m:acc>
                        <m:accPr>
                          <m:chr m:val="̂"/>
                          <m:ctrlPr>
                            <a:rPr lang="el-GR" i="1" kern="1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kern="1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Α</m:t>
                          </m:r>
                        </m:e>
                      </m:acc>
                      <m:r>
                        <m:rPr>
                          <m:sty m:val="p"/>
                        </m:rPr>
                        <a:rPr lang="el-GR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Γ</m:t>
                      </m:r>
                      <m:r>
                        <a:rPr lang="el-GR" b="0" i="0" kern="10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=90</m:t>
                      </m:r>
                      <m:r>
                        <a:rPr lang="el-GR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l-GR" kern="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l-GR" sz="1800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72F5D512-C055-BA2F-DF56-BAE649FFD2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6614" y="1781259"/>
                <a:ext cx="8596668" cy="4916342"/>
              </a:xfrm>
              <a:blipFill>
                <a:blip r:embed="rId2"/>
                <a:stretch>
                  <a:fillRect l="-142" t="-620" r="-5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Εικόνα 4">
            <a:extLst>
              <a:ext uri="{FF2B5EF4-FFF2-40B4-BE49-F238E27FC236}">
                <a16:creationId xmlns:a16="http://schemas.microsoft.com/office/drawing/2014/main" id="{6A6687A6-D8DD-247E-10F2-CB17B53B5FA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5539" t="4820" r="34961"/>
          <a:stretch/>
        </p:blipFill>
        <p:spPr>
          <a:xfrm>
            <a:off x="4152561" y="2524281"/>
            <a:ext cx="2932988" cy="1668027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6D6C05E8-FCA4-802F-5DC1-CC6EC25BA9F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9005" t="4117" r="1619"/>
          <a:stretch/>
        </p:blipFill>
        <p:spPr>
          <a:xfrm>
            <a:off x="3965748" y="4945917"/>
            <a:ext cx="3044651" cy="1751684"/>
          </a:xfrm>
          <a:prstGeom prst="rect">
            <a:avLst/>
          </a:prstGeom>
        </p:spPr>
      </p:pic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27F45779-91B1-A1D7-D443-097A20B234FD}"/>
              </a:ext>
            </a:extLst>
          </p:cNvPr>
          <p:cNvSpPr/>
          <p:nvPr/>
        </p:nvSpPr>
        <p:spPr>
          <a:xfrm>
            <a:off x="1838861" y="2979994"/>
            <a:ext cx="250493" cy="64892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Βέλος: Κάτω 5">
            <a:extLst>
              <a:ext uri="{FF2B5EF4-FFF2-40B4-BE49-F238E27FC236}">
                <a16:creationId xmlns:a16="http://schemas.microsoft.com/office/drawing/2014/main" id="{41EAE410-8739-333F-5E77-43EA30D05A0C}"/>
              </a:ext>
            </a:extLst>
          </p:cNvPr>
          <p:cNvSpPr/>
          <p:nvPr/>
        </p:nvSpPr>
        <p:spPr>
          <a:xfrm>
            <a:off x="1754828" y="5299587"/>
            <a:ext cx="250493" cy="52111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344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9B1FF7-A593-C2BE-F63D-BF380E64C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Τι γνωρίζουμε για τα τρίγωνα;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8D96B0-B2F3-260F-8B72-3EE82E41A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Σε κάθε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ισοσκελές τρίγωνο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ισχύει ότι: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</a:t>
            </a:r>
            <a:r>
              <a:rPr lang="el-GR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διάμεσος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που αντιστοιχεί στη βάση είναι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διχοτόμος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ύψος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 </a:t>
            </a:r>
            <a:r>
              <a:rPr lang="el-GR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προσκείμενες γωνίες στη βάση 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ισοσκελούς τριγώνου είναι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ίσες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Σε κάθε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ισόπλευρο τρίγωνο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ισχύει ότι: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Όλες οι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πλευρές 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και οι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γωνίες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του είναι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ίσες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Κάθε </a:t>
            </a:r>
            <a:r>
              <a:rPr lang="el-GR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διάμεσος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είναι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διχοτόμος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ύψος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962021C-7E7C-245E-15E8-6A1520B6D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8537" y="1687513"/>
            <a:ext cx="2783958" cy="310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9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6808C5-D621-B88D-D68B-E36DC448F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Σχέσεις μεταξύ γωνιών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1EF4DFBC-03ED-FDFE-B433-CD75614C1D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6382"/>
                <a:ext cx="6627725" cy="4850581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Δύο γωνίες που έχουν την κορυφή τους κοινή και τις πλευρές τους </a:t>
                </a:r>
                <a:r>
                  <a:rPr lang="el-GR" sz="1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αντικείμενες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l-GR" sz="1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ημιευθείες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ονομάζονται </a:t>
                </a:r>
                <a:r>
                  <a:rPr lang="el-GR" sz="1800" b="1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κατακορυφήν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l-GR" sz="1800" kern="1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l-GR" sz="1800" u="sng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Παράδειγμα: </a:t>
                </a:r>
              </a:p>
              <a:p>
                <a:pPr marL="0" indent="0">
                  <a:buNone/>
                </a:pP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αν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b="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=120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1800" b="0" i="0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τότε</m:t>
                    </m:r>
                    <m:r>
                      <a:rPr lang="el-GR" sz="1800" b="0" i="0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1800" b="0" i="0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και</m:t>
                    </m:r>
                    <m:r>
                      <a:rPr lang="el-GR" sz="1800" b="0" i="0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b="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𝛾</m:t>
                        </m:r>
                      </m:e>
                    </m:acc>
                    <m:r>
                      <a:rPr lang="el-GR" sz="1800" b="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=120</m:t>
                    </m:r>
                    <m:r>
                      <a:rPr lang="el-GR" sz="1800" b="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  <m:r>
                      <m:rPr>
                        <m:sty m:val="p"/>
                      </m:rPr>
                      <a:rPr lang="el-GR" sz="1800" i="0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και</m:t>
                    </m:r>
                    <m:r>
                      <a:rPr lang="el-GR" sz="1800" b="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l-GR" sz="1800" b="0" i="1" kern="10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1800" b="0" i="1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𝛼𝜈</m:t>
                      </m:r>
                      <m:acc>
                        <m:accPr>
                          <m:chr m:val="̂"/>
                          <m:ctrlPr>
                            <a:rPr lang="el-GR" sz="1800" i="1" kern="100" dirty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800" b="0" i="1" kern="100" dirty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l-GR" sz="1800" b="0" i="1" kern="100" dirty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</m:acc>
                      <m:r>
                        <a:rPr lang="el-GR" sz="1800" i="1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=60</m:t>
                      </m:r>
                      <m:r>
                        <a:rPr lang="el-GR" sz="1800" i="1" kern="1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a:rPr lang="el-GR" sz="1800" i="1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800" i="0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τότε</m:t>
                      </m:r>
                      <m:r>
                        <a:rPr lang="el-GR" sz="1800" i="1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l-GR" sz="1800" b="0" i="1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𝜅𝛼𝜄</m:t>
                      </m:r>
                      <m:r>
                        <a:rPr lang="el-GR" sz="1800" b="0" i="1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1800" i="1" kern="100" dirty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800" b="0" i="1" kern="100" dirty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𝛿</m:t>
                          </m:r>
                        </m:e>
                      </m:acc>
                      <m:r>
                        <a:rPr lang="el-GR" sz="1800" i="1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l-GR" sz="1800" b="0" i="1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l-GR" sz="1800" i="1" kern="1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l-GR" sz="1800" i="1" kern="1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l-G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l-G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07000"/>
                  </a:lnSpc>
                  <a:buFont typeface="Wingdings" panose="05000000000000000000" pitchFamily="2" charset="2"/>
                  <a:buChar char="v"/>
                </a:pP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Δύο γωνίες που έχουν άθροισμα 180</a:t>
                </a:r>
                <a:r>
                  <a:rPr lang="el-GR" sz="1800" kern="1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ο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ονομάζονται </a:t>
                </a: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παραπληρωματικές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</a:t>
                </a:r>
                <a:endParaRPr lang="el-GR" sz="1800" kern="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lnSpc>
                    <a:spcPct val="107000"/>
                  </a:lnSpc>
                  <a:buNone/>
                </a:pPr>
                <a:r>
                  <a:rPr lang="el-GR" sz="1800" u="sng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Παράδειγμα: 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αν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𝜑</m:t>
                        </m:r>
                      </m:e>
                    </m:acc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=120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1800" i="0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και</m:t>
                    </m:r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b="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</m:acc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=60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1800" i="0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τότε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𝜑</m:t>
                        </m:r>
                      </m:e>
                    </m:acc>
                    <m:r>
                      <a:rPr lang="el-GR" sz="1800" i="1" kern="100" dirty="0" err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</m:acc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=180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el-G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lnSpc>
                    <a:spcPct val="107000"/>
                  </a:lnSpc>
                  <a:buNone/>
                </a:pPr>
                <a:endParaRPr lang="el-G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v"/>
                </a:pP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Δύο γωνίες που έχουν άθροισμα 90</a:t>
                </a:r>
                <a:r>
                  <a:rPr lang="el-GR" sz="1800" kern="1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ο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ονομάζονται </a:t>
                </a:r>
                <a:r>
                  <a:rPr lang="el-GR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συμπληρωματικές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</a:t>
                </a:r>
                <a:endParaRPr lang="el-G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l-GR" sz="1800" u="sng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Παράδειγμα: </a:t>
                </a:r>
                <a:r>
                  <a:rPr lang="el-GR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αν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b="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l-GR" sz="1800" b="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1800" i="0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και</m:t>
                    </m:r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b="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l-GR" sz="1800" b="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=60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1800" i="0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τότε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b="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  <m:r>
                      <a:rPr lang="el-GR" sz="1800" i="1" kern="100" dirty="0" err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l-GR" sz="180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1800" b="0" i="1" kern="100" dirty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l-GR" sz="1800" b="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90</m:t>
                    </m:r>
                    <m:r>
                      <a:rPr lang="el-GR" sz="180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el-GR" sz="1800" kern="1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l-GR" sz="1800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1EF4DFBC-03ED-FDFE-B433-CD75614C1D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6382"/>
                <a:ext cx="6627725" cy="4850581"/>
              </a:xfrm>
              <a:blipFill>
                <a:blip r:embed="rId2"/>
                <a:stretch>
                  <a:fillRect l="-828" t="-1258" r="-7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Θέση περιεχομένου 4">
            <a:extLst>
              <a:ext uri="{FF2B5EF4-FFF2-40B4-BE49-F238E27FC236}">
                <a16:creationId xmlns:a16="http://schemas.microsoft.com/office/drawing/2014/main" id="{DCCA67FB-0AD5-550A-F49B-165B4C2B4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57" y="1632808"/>
            <a:ext cx="2241668" cy="116181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1FAFF721-0867-2DCF-8691-2F95D2A9F1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9554" y="3191556"/>
            <a:ext cx="2800741" cy="1619476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7415EADA-5A0C-6642-3397-9C4E946A59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4069" y="4997241"/>
            <a:ext cx="2295845" cy="14956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51451D8-B5D2-37D3-2766-A86E2DE20D98}"/>
              </a:ext>
            </a:extLst>
          </p:cNvPr>
          <p:cNvSpPr txBox="1"/>
          <p:nvPr/>
        </p:nvSpPr>
        <p:spPr>
          <a:xfrm>
            <a:off x="8450664" y="4001294"/>
            <a:ext cx="64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120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471F2C-30CE-1A80-1B36-53877F59A2CC}"/>
              </a:ext>
            </a:extLst>
          </p:cNvPr>
          <p:cNvSpPr txBox="1"/>
          <p:nvPr/>
        </p:nvSpPr>
        <p:spPr>
          <a:xfrm>
            <a:off x="9344967" y="4178062"/>
            <a:ext cx="609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60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563A51-A42B-7AEB-76F9-48408D09D5E8}"/>
              </a:ext>
            </a:extLst>
          </p:cNvPr>
          <p:cNvSpPr txBox="1"/>
          <p:nvPr/>
        </p:nvSpPr>
        <p:spPr>
          <a:xfrm>
            <a:off x="8772211" y="1573491"/>
            <a:ext cx="64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120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38BC97-C64C-C68A-4BA3-9A189916EEAE}"/>
              </a:ext>
            </a:extLst>
          </p:cNvPr>
          <p:cNvSpPr txBox="1"/>
          <p:nvPr/>
        </p:nvSpPr>
        <p:spPr>
          <a:xfrm>
            <a:off x="9006823" y="2534291"/>
            <a:ext cx="64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120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63568B-BF98-A3ED-5B10-0C6A170444DC}"/>
              </a:ext>
            </a:extLst>
          </p:cNvPr>
          <p:cNvSpPr txBox="1"/>
          <p:nvPr/>
        </p:nvSpPr>
        <p:spPr>
          <a:xfrm>
            <a:off x="7948246" y="2056897"/>
            <a:ext cx="609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60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247F31-DE6B-F85D-18AA-834376CF1DEC}"/>
              </a:ext>
            </a:extLst>
          </p:cNvPr>
          <p:cNvSpPr txBox="1"/>
          <p:nvPr/>
        </p:nvSpPr>
        <p:spPr>
          <a:xfrm>
            <a:off x="9660851" y="2056897"/>
            <a:ext cx="609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60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E411D9-70A2-16F9-F759-54DEE1335B89}"/>
              </a:ext>
            </a:extLst>
          </p:cNvPr>
          <p:cNvSpPr txBox="1"/>
          <p:nvPr/>
        </p:nvSpPr>
        <p:spPr>
          <a:xfrm>
            <a:off x="8718469" y="6019497"/>
            <a:ext cx="609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30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88C527-2522-9018-78AE-A0088F214B9C}"/>
              </a:ext>
            </a:extLst>
          </p:cNvPr>
          <p:cNvSpPr txBox="1"/>
          <p:nvPr/>
        </p:nvSpPr>
        <p:spPr>
          <a:xfrm>
            <a:off x="8390957" y="5623274"/>
            <a:ext cx="609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60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462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C1BB05-E403-0861-FC5D-A3389051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Πότε δύο τρίγωνα είναι ίσα;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4258-191C-5675-94FB-D7CCD22E70C6}"/>
              </a:ext>
            </a:extLst>
          </p:cNvPr>
          <p:cNvSpPr txBox="1"/>
          <p:nvPr/>
        </p:nvSpPr>
        <p:spPr>
          <a:xfrm>
            <a:off x="467591" y="1953491"/>
            <a:ext cx="393815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Μεταφέρετε τα τρίγωνα ΑΒΓ και ΗΖΘ στο ρυζόχαρτο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Περιστρέψτε τα έτσι ώστε τα τρίγωνα να ταυτιστούν.</a:t>
            </a: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παρατηρείτε;</a:t>
            </a:r>
          </a:p>
          <a:p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μετακινήσουμε μία κορυφή του ΗΖΘ, ώστε να </a:t>
            </a:r>
            <a:r>
              <a:rPr lang="el-G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συμπέσει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μία κορυφή του ΑΒΓ και στη συνέχεια το περιστρέψουμε κατάλληλα, τότε τα τρίγωνα ταυτίζονται 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1F1A0356-FF00-1F14-2342-2ACCDF8D6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291" y="1270000"/>
            <a:ext cx="3193733" cy="2321079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771582DF-C4DA-7C05-2AE0-A9E50346CF9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89" t="6855" r="6067"/>
          <a:stretch/>
        </p:blipFill>
        <p:spPr>
          <a:xfrm>
            <a:off x="7014258" y="3172612"/>
            <a:ext cx="2005444" cy="284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603528-0228-18D9-661B-1CF9C666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dirty="0"/>
              <a:t>Πότε δύο τρίγωνα είναι ίσα;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96A5EF-0C7F-9479-80F7-FD473458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745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Δύο τρίγωνα είναι ίσα όταν ταυτίζονται!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000" dirty="0"/>
              <a:t>Πώς επιτυγχάνεται αυτό;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9600B8F-EE69-3DF3-7CE6-2F6E29E5A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899" y="3743632"/>
            <a:ext cx="7249537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9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5DD511-56BA-2073-6CDE-CCAE7F94A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266"/>
          </a:xfrm>
        </p:spPr>
        <p:txBody>
          <a:bodyPr/>
          <a:lstStyle/>
          <a:p>
            <a:r>
              <a:rPr lang="el-GR" dirty="0"/>
              <a:t>Τι σημαίνει ισότητα;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Πίνακας 2">
                <a:extLst>
                  <a:ext uri="{FF2B5EF4-FFF2-40B4-BE49-F238E27FC236}">
                    <a16:creationId xmlns:a16="http://schemas.microsoft.com/office/drawing/2014/main" id="{1D7553D1-B5D0-FFF5-94EE-87C2219FBF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6133141"/>
                  </p:ext>
                </p:extLst>
              </p:nvPr>
            </p:nvGraphicFramePr>
            <p:xfrm>
              <a:off x="911667" y="2781554"/>
              <a:ext cx="8128001" cy="1280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8548764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8030802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0640339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00449991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83215506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15291300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65383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Τρίγωνο ΑΒΓ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ΑΒ=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ΑΓ=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ΒΓ=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180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𝛢</m:t>
                                    </m:r>
                                  </m:e>
                                </m:acc>
                                <m:r>
                                  <a:rPr lang="el-GR" sz="1800" kern="1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180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𝛣</m:t>
                                    </m:r>
                                  </m:e>
                                </m:acc>
                                <m:r>
                                  <a:rPr lang="el-GR" sz="1800" kern="1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l-G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180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</m:e>
                                </m:acc>
                                <m:r>
                                  <a:rPr lang="el-GR" sz="1800" kern="1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l-G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012909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Τρίγωνο ΗΖΘ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ΗΖ=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ΗΘ=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ΘΖ=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180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𝛨</m:t>
                                    </m:r>
                                  </m:e>
                                </m:acc>
                                <m:r>
                                  <a:rPr lang="el-GR" sz="1800" kern="1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l-G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180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𝛧</m:t>
                                    </m:r>
                                  </m:e>
                                </m:acc>
                                <m:r>
                                  <a:rPr lang="el-GR" sz="1800" kern="1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l-G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180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𝛩</m:t>
                                    </m:r>
                                  </m:e>
                                </m:acc>
                                <m:r>
                                  <a:rPr lang="el-GR" sz="1800" kern="1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2228357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Πίνακας 2">
                <a:extLst>
                  <a:ext uri="{FF2B5EF4-FFF2-40B4-BE49-F238E27FC236}">
                    <a16:creationId xmlns:a16="http://schemas.microsoft.com/office/drawing/2014/main" id="{1D7553D1-B5D0-FFF5-94EE-87C2219FBF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6133141"/>
                  </p:ext>
                </p:extLst>
              </p:nvPr>
            </p:nvGraphicFramePr>
            <p:xfrm>
              <a:off x="911667" y="2781554"/>
              <a:ext cx="8128001" cy="1280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85487644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8030802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06403396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00449991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83215506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15291300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65383084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Τρίγωνο ΑΒΓ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ΑΒ=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ΑΓ=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ΒΓ=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9476" t="-5660" r="-202094" b="-112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02105" t="-5660" r="-103158" b="-112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98953" t="-5660" r="-2618" b="-1122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129095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Τρίγωνο ΗΖΘ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ΗΖ=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ΗΘ=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ΘΖ=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9476" t="-106667" r="-202094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02105" t="-106667" r="-103158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98953" t="-106667" r="-2618" b="-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222835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0A5AD67C-2AC2-6428-BADF-87C355364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00" y="1668083"/>
            <a:ext cx="8596668" cy="788266"/>
          </a:xfrm>
        </p:spPr>
        <p:txBody>
          <a:bodyPr>
            <a:normAutofit/>
          </a:bodyPr>
          <a:lstStyle/>
          <a:p>
            <a:r>
              <a:rPr lang="el-GR" dirty="0"/>
              <a:t>Μετράμε τα μήκη των πλευρών και τα μέτρα των γωνιών και καταγράφουμε τα αποτελέσματα στον παρακάτω πίνακα.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61E810-1149-6BF0-30C4-08F9C831CDE2}"/>
              </a:ext>
            </a:extLst>
          </p:cNvPr>
          <p:cNvSpPr txBox="1"/>
          <p:nvPr/>
        </p:nvSpPr>
        <p:spPr>
          <a:xfrm>
            <a:off x="677334" y="4717473"/>
            <a:ext cx="8362334" cy="1516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Τι συμπεραίνετε;</a:t>
            </a:r>
          </a:p>
          <a:p>
            <a:endParaRPr lang="el-GR" dirty="0"/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Δύο τρίγωνα είναι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ίσα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αν και μόνο αν έχουν τις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αντίστοιχες πλευρές 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και τις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αντίστοιχες γωνίες 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τους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ίσες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μία προς μια.</a:t>
            </a:r>
          </a:p>
          <a:p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1355BDB6-CEA5-081C-5F83-1310A3597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0368" y="818395"/>
            <a:ext cx="2702306" cy="1963929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3A99CE33-CA02-F367-D4F8-A3A55B9EEC8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689" t="6855" r="6067"/>
          <a:stretch/>
        </p:blipFill>
        <p:spPr>
          <a:xfrm rot="21429916">
            <a:off x="9424556" y="3387241"/>
            <a:ext cx="2005444" cy="284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05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CFA067-E9FD-2105-92CC-F8E5340AE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σημαίνει ισότητα;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0DAAFB-4BC9-2C01-8CC1-3D69EF5D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7355"/>
            <a:ext cx="8596668" cy="4714007"/>
          </a:xfrm>
        </p:spPr>
        <p:txBody>
          <a:bodyPr>
            <a:normAutofit/>
          </a:bodyPr>
          <a:lstStyle/>
          <a:p>
            <a:r>
              <a:rPr lang="el-GR" dirty="0"/>
              <a:t>Τι παρατηρείτε για τις ισότητες;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Τι συμπεραίνετε;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l-G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Απέναντι από </a:t>
            </a:r>
            <a:r>
              <a:rPr lang="el-GR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ίσες</a:t>
            </a:r>
            <a:r>
              <a:rPr lang="el-G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πλευρές </a:t>
            </a:r>
            <a:r>
              <a:rPr lang="el-GR" sz="24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ίσων τριγώνων </a:t>
            </a:r>
            <a:r>
              <a:rPr lang="el-G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βρίσκονται και </a:t>
            </a:r>
            <a:r>
              <a:rPr lang="el-GR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ίσες</a:t>
            </a:r>
            <a:r>
              <a:rPr lang="el-G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γωνίες.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C42F2580-05CB-E6E4-037E-08A0C930E6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8"/>
          <a:stretch/>
        </p:blipFill>
        <p:spPr bwMode="auto">
          <a:xfrm>
            <a:off x="6096000" y="1690688"/>
            <a:ext cx="4893062" cy="29421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Πίνακας 4">
                <a:extLst>
                  <a:ext uri="{FF2B5EF4-FFF2-40B4-BE49-F238E27FC236}">
                    <a16:creationId xmlns:a16="http://schemas.microsoft.com/office/drawing/2014/main" id="{B05C9966-2270-B645-41CA-CED002A8C6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1461196"/>
                  </p:ext>
                </p:extLst>
              </p:nvPr>
            </p:nvGraphicFramePr>
            <p:xfrm>
              <a:off x="1399309" y="2453799"/>
              <a:ext cx="3806536" cy="15570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87173">
                      <a:extLst>
                        <a:ext uri="{9D8B030D-6E8A-4147-A177-3AD203B41FA5}">
                          <a16:colId xmlns:a16="http://schemas.microsoft.com/office/drawing/2014/main" val="3591377137"/>
                        </a:ext>
                      </a:extLst>
                    </a:gridCol>
                    <a:gridCol w="1919363">
                      <a:extLst>
                        <a:ext uri="{9D8B030D-6E8A-4147-A177-3AD203B41FA5}">
                          <a16:colId xmlns:a16="http://schemas.microsoft.com/office/drawing/2014/main" val="4071706341"/>
                        </a:ext>
                      </a:extLst>
                    </a:gridCol>
                  </a:tblGrid>
                  <a:tr h="5190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ΑΒ=ΗΖ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0" smtClean="0">
                                        <a:latin typeface="Cambria Math" panose="02040503050406030204" pitchFamily="18" charset="0"/>
                                      </a:rPr>
                                      <m:t>Γ</m:t>
                                    </m:r>
                                  </m:e>
                                </m:acc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0" smtClean="0">
                                        <a:latin typeface="Cambria Math" panose="02040503050406030204" pitchFamily="18" charset="0"/>
                                      </a:rPr>
                                      <m:t>Θ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89429843"/>
                      </a:ext>
                    </a:extLst>
                  </a:tr>
                  <a:tr h="5190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ΑΓ=ΗΘ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0" smtClean="0">
                                        <a:latin typeface="Cambria Math" panose="02040503050406030204" pitchFamily="18" charset="0"/>
                                      </a:rPr>
                                      <m:t>Β</m:t>
                                    </m:r>
                                  </m:e>
                                </m:acc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0" smtClean="0">
                                        <a:latin typeface="Cambria Math" panose="02040503050406030204" pitchFamily="18" charset="0"/>
                                      </a:rPr>
                                      <m:t>Ζ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55467178"/>
                      </a:ext>
                    </a:extLst>
                  </a:tr>
                  <a:tr h="5190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ΒΓ=ΘΖ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0" smtClean="0">
                                        <a:latin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</m:acc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0" smtClean="0">
                                        <a:latin typeface="Cambria Math" panose="02040503050406030204" pitchFamily="18" charset="0"/>
                                      </a:rPr>
                                      <m:t>Η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5382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Πίνακας 4">
                <a:extLst>
                  <a:ext uri="{FF2B5EF4-FFF2-40B4-BE49-F238E27FC236}">
                    <a16:creationId xmlns:a16="http://schemas.microsoft.com/office/drawing/2014/main" id="{B05C9966-2270-B645-41CA-CED002A8C6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1461196"/>
                  </p:ext>
                </p:extLst>
              </p:nvPr>
            </p:nvGraphicFramePr>
            <p:xfrm>
              <a:off x="1399309" y="2453799"/>
              <a:ext cx="3806536" cy="15570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87173">
                      <a:extLst>
                        <a:ext uri="{9D8B030D-6E8A-4147-A177-3AD203B41FA5}">
                          <a16:colId xmlns:a16="http://schemas.microsoft.com/office/drawing/2014/main" val="3591377137"/>
                        </a:ext>
                      </a:extLst>
                    </a:gridCol>
                    <a:gridCol w="1919363">
                      <a:extLst>
                        <a:ext uri="{9D8B030D-6E8A-4147-A177-3AD203B41FA5}">
                          <a16:colId xmlns:a16="http://schemas.microsoft.com/office/drawing/2014/main" val="4071706341"/>
                        </a:ext>
                      </a:extLst>
                    </a:gridCol>
                  </a:tblGrid>
                  <a:tr h="5190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ΑΒ=ΗΖ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8730" t="-1176" r="-952" b="-2047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9429843"/>
                      </a:ext>
                    </a:extLst>
                  </a:tr>
                  <a:tr h="5190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ΑΓ=ΗΘ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8730" t="-100000" r="-952" b="-1023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5467178"/>
                      </a:ext>
                    </a:extLst>
                  </a:tr>
                  <a:tr h="5190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ΒΓ=ΘΖ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8730" t="-202353" r="-952" b="-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3823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95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17C736-C37D-B2AB-8189-EB540D6C8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Πώς συγκρίνουμε δύο τρίγωνα;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0D0CC7-9C6D-EC55-D4D4-F01EA16EE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000" dirty="0"/>
              <a:t>Για να συγκρίνουμε δύο τρίγωνα μπορούμε: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Να μεταφέρουμε το ένα πάνω στο άλλο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Να τα μετρήσουμε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000" dirty="0"/>
              <a:t>Είναι εύκολο να γίνουν τα παραπάνω;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 Όχι, πάντα, γιατί είτε δεν είναι εύκολη η μεταφορά τους είτε υπάρχει η περίπτωση του λάθους στις μετρήσεις</a:t>
            </a:r>
          </a:p>
          <a:p>
            <a:pPr marL="457200" lvl="1" indent="0">
              <a:buNone/>
            </a:pPr>
            <a:endParaRPr lang="el-GR" dirty="0"/>
          </a:p>
          <a:p>
            <a:pPr lvl="1">
              <a:buFont typeface="Wingdings" panose="05000000000000000000" pitchFamily="2" charset="2"/>
              <a:buChar char="v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071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D8D2CA-02CC-1F08-A5BC-A1AD3D3F7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Πώς συγκρίνουμε δύο τρίγωνα;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E5497F-C473-F259-9671-9A822B2E2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682"/>
            <a:ext cx="10515600" cy="46702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Τι θα κάνουμε;</a:t>
            </a:r>
          </a:p>
          <a:p>
            <a:pPr marL="0" indent="0">
              <a:buNone/>
            </a:pPr>
            <a:endParaRPr lang="el-G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Πώς τελικά θα συγκρίνουμε δύο τρίγωνα;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Θα χρειάζεται πάντα να βρίσκουμε και τα 6 στοιχεία των δύο τριγώνων;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2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000" b="1" dirty="0"/>
              <a:t>Όχι</a:t>
            </a:r>
            <a:r>
              <a:rPr lang="el-GR" sz="2000" dirty="0"/>
              <a:t>, γιατί </a:t>
            </a:r>
            <a:r>
              <a:rPr lang="el-GR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υπάρχει μία σειρά από κανόνες που μας αποδεικνύουν την ισότητα των δύο τριγώνων.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l-GR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Τους κανόνες αυτούς τους ονομάζουμε </a:t>
            </a:r>
            <a:r>
              <a:rPr lang="el-GR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ΚΡΙΤΗΡΙΑ ΙΣΟΤΗΤΑΣ ΤΡΙΓΩΝΩΝ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703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CF25F6-5336-8538-EE45-33B78E8B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Κριτήρια Ισότητας Τριγώνων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3C497E-2E3C-3F56-D5C2-1C58574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24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</a:t>
            </a:r>
            <a:r>
              <a:rPr lang="el-GR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Κριτήριο Ισότητας Τριγώνων (Π-Γ-Π)</a:t>
            </a:r>
            <a:r>
              <a:rPr lang="el-G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l-GR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l-G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Αν δύο τρίγωνα έχουν </a:t>
            </a:r>
            <a:r>
              <a:rPr lang="el-G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δύο πλευρές </a:t>
            </a:r>
            <a:r>
              <a:rPr lang="el-G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ίσες μία προς μία και την </a:t>
            </a:r>
            <a:r>
              <a:rPr lang="el-G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περιεχόμενη γωνία </a:t>
            </a:r>
            <a:r>
              <a:rPr lang="el-G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τους ίση, τότε είναι ίσα.</a:t>
            </a:r>
            <a:endParaRPr lang="el-GR" sz="2200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2D3349B-E709-8AFA-90B4-7971C6C667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t="70526"/>
          <a:stretch/>
        </p:blipFill>
        <p:spPr bwMode="auto">
          <a:xfrm>
            <a:off x="2514099" y="4100975"/>
            <a:ext cx="6250569" cy="23715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502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F033F0-A2F8-FBE3-C93C-38FB98D31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ΣΤΟΧΟΙ: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174F25-D6BC-D51B-A6CD-6CFF6CE4B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Να κατανοήσουμε ότι δύο τρίγωνα είναι ίσα, όταν με κατάλληλη μετατόπιση ή περιστροφή του ενός πάνω στο άλλο, τότε τα τρίγωνα ταυτίζονται.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Να αναφέρουμε ότι δύο τρίγωνα είναι ίσα αν και μόνο αν έχουν τις αντίστοιχες πλευρές και γωνίες τους ίσες μια προς μια.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Να διατυπώνουμε τα κριτήρια ισότητας τριγώνων.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6332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315789-4183-9A41-129E-3DF1ED02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Κριτήρια Ισότητας Τριγώνων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F3DE8D-7CD8-63E0-F2C4-A4B45C2ED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24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</a:t>
            </a:r>
            <a:r>
              <a:rPr lang="el-GR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Κριτήριο Ισότητας Τριγώνων (Γ-Π-Γ)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 δύο τρίγωνα έχουν </a:t>
            </a:r>
            <a:r>
              <a:rPr lang="el-GR" sz="2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μία πλευρά </a:t>
            </a: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ίση και τις </a:t>
            </a:r>
            <a:r>
              <a:rPr lang="el-GR" sz="2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προσκείμενες</a:t>
            </a: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στην πλευρά αυτή </a:t>
            </a:r>
            <a:r>
              <a:rPr lang="el-GR" sz="2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γωνίες</a:t>
            </a: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ίσες μία προς μία, τότε είναι ίσα.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07F5FFAF-6EB6-E436-A281-390F05A0B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23" y="3245718"/>
            <a:ext cx="7027978" cy="267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04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E8CF1D-6433-19E6-4B2B-24E64BD16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Κριτήρια Ισότητας Τριγώνων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028EC2-758E-17C4-0219-BFA8BC51C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sz="24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</a:t>
            </a:r>
            <a:r>
              <a:rPr lang="el-GR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Κριτήριο Ισότητας Τριγώνων (Π-Π-Π)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 δύο τρίγωνα έχουν τις </a:t>
            </a:r>
            <a:r>
              <a:rPr lang="el-GR" sz="2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πλευρές</a:t>
            </a: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τους ίσες μία προς μία, τότε είναι ίσα.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84CFF91-7B70-1F17-56A5-6D4A093EA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37" y="3255818"/>
            <a:ext cx="5956358" cy="254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7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0362E9-57DB-88F0-C6BB-B482935EA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Τι γνωρίζουμε για τα τρίγωνα;</a:t>
            </a:r>
          </a:p>
        </p:txBody>
      </p:sp>
      <p:pic>
        <p:nvPicPr>
          <p:cNvPr id="12" name="Θέση περιεχομένου 11">
            <a:extLst>
              <a:ext uri="{FF2B5EF4-FFF2-40B4-BE49-F238E27FC236}">
                <a16:creationId xmlns:a16="http://schemas.microsoft.com/office/drawing/2014/main" id="{ED00AE75-E2BB-22AB-DE9B-6EB514CDD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4323" y="2300443"/>
            <a:ext cx="3890830" cy="2832226"/>
          </a:xfrm>
        </p:spPr>
      </p:pic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01DF584B-8A1F-3DB2-76F4-98FDA04E1D07}"/>
              </a:ext>
            </a:extLst>
          </p:cNvPr>
          <p:cNvCxnSpPr/>
          <p:nvPr/>
        </p:nvCxnSpPr>
        <p:spPr>
          <a:xfrm flipH="1">
            <a:off x="5814646" y="2246811"/>
            <a:ext cx="626348" cy="33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5C55B9F-F7E3-C560-3262-4309936CF0F3}"/>
              </a:ext>
            </a:extLst>
          </p:cNvPr>
          <p:cNvSpPr txBox="1"/>
          <p:nvPr/>
        </p:nvSpPr>
        <p:spPr>
          <a:xfrm>
            <a:off x="6487843" y="2107479"/>
            <a:ext cx="97357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ΚΟΡΥΦΗ</a:t>
            </a:r>
          </a:p>
        </p:txBody>
      </p: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329FF1C3-7A39-C2AF-B3F6-AC993E5AEDF4}"/>
              </a:ext>
            </a:extLst>
          </p:cNvPr>
          <p:cNvCxnSpPr/>
          <p:nvPr/>
        </p:nvCxnSpPr>
        <p:spPr>
          <a:xfrm flipH="1">
            <a:off x="6835067" y="4605681"/>
            <a:ext cx="626348" cy="33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DC3E1DB-A0E4-5E92-9CAA-965723E16A24}"/>
              </a:ext>
            </a:extLst>
          </p:cNvPr>
          <p:cNvSpPr txBox="1"/>
          <p:nvPr/>
        </p:nvSpPr>
        <p:spPr>
          <a:xfrm>
            <a:off x="7461415" y="4454547"/>
            <a:ext cx="92863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ΚΟΡΥΦΗ</a:t>
            </a:r>
          </a:p>
        </p:txBody>
      </p: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E1DB0C29-1B3F-5820-194D-068A59DBDDFA}"/>
              </a:ext>
            </a:extLst>
          </p:cNvPr>
          <p:cNvCxnSpPr>
            <a:cxnSpLocks/>
          </p:cNvCxnSpPr>
          <p:nvPr/>
        </p:nvCxnSpPr>
        <p:spPr>
          <a:xfrm flipV="1">
            <a:off x="3894323" y="4913502"/>
            <a:ext cx="626348" cy="33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5D80F92-0BBE-7AD4-5DB0-A387B8F989F7}"/>
              </a:ext>
            </a:extLst>
          </p:cNvPr>
          <p:cNvSpPr txBox="1"/>
          <p:nvPr/>
        </p:nvSpPr>
        <p:spPr>
          <a:xfrm>
            <a:off x="3155182" y="5132669"/>
            <a:ext cx="864159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ΚΟΡΥΦΗ</a:t>
            </a:r>
          </a:p>
        </p:txBody>
      </p:sp>
      <p:cxnSp>
        <p:nvCxnSpPr>
          <p:cNvPr id="22" name="Ευθύγραμμο βέλος σύνδεσης 21">
            <a:extLst>
              <a:ext uri="{FF2B5EF4-FFF2-40B4-BE49-F238E27FC236}">
                <a16:creationId xmlns:a16="http://schemas.microsoft.com/office/drawing/2014/main" id="{8E5A6DB0-BC17-303B-EB58-0DDA0B05B5F8}"/>
              </a:ext>
            </a:extLst>
          </p:cNvPr>
          <p:cNvCxnSpPr/>
          <p:nvPr/>
        </p:nvCxnSpPr>
        <p:spPr>
          <a:xfrm flipH="1">
            <a:off x="6487843" y="3338769"/>
            <a:ext cx="626348" cy="33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9D804C-2292-C76B-3218-E9A39C86B7D3}"/>
              </a:ext>
            </a:extLst>
          </p:cNvPr>
          <p:cNvSpPr txBox="1"/>
          <p:nvPr/>
        </p:nvSpPr>
        <p:spPr>
          <a:xfrm>
            <a:off x="7114191" y="3187635"/>
            <a:ext cx="8301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ΠΛΕΥΡΑ</a:t>
            </a:r>
          </a:p>
        </p:txBody>
      </p:sp>
      <p:cxnSp>
        <p:nvCxnSpPr>
          <p:cNvPr id="24" name="Ευθύγραμμο βέλος σύνδεσης 23">
            <a:extLst>
              <a:ext uri="{FF2B5EF4-FFF2-40B4-BE49-F238E27FC236}">
                <a16:creationId xmlns:a16="http://schemas.microsoft.com/office/drawing/2014/main" id="{B04ED4F9-BBA6-D2EF-8BE4-0273C467CF06}"/>
              </a:ext>
            </a:extLst>
          </p:cNvPr>
          <p:cNvCxnSpPr>
            <a:cxnSpLocks/>
          </p:cNvCxnSpPr>
          <p:nvPr/>
        </p:nvCxnSpPr>
        <p:spPr>
          <a:xfrm flipV="1">
            <a:off x="5190604" y="4864944"/>
            <a:ext cx="626348" cy="33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1CB70B4-E1A2-A47A-ABF6-03F631278405}"/>
              </a:ext>
            </a:extLst>
          </p:cNvPr>
          <p:cNvSpPr txBox="1"/>
          <p:nvPr/>
        </p:nvSpPr>
        <p:spPr>
          <a:xfrm>
            <a:off x="4451463" y="5035623"/>
            <a:ext cx="86415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ΠΛΕΥΡΑ</a:t>
            </a:r>
          </a:p>
        </p:txBody>
      </p:sp>
      <p:cxnSp>
        <p:nvCxnSpPr>
          <p:cNvPr id="26" name="Ευθύγραμμο βέλος σύνδεσης 25">
            <a:extLst>
              <a:ext uri="{FF2B5EF4-FFF2-40B4-BE49-F238E27FC236}">
                <a16:creationId xmlns:a16="http://schemas.microsoft.com/office/drawing/2014/main" id="{FE872212-9BE7-4366-3792-4D04AB81078F}"/>
              </a:ext>
            </a:extLst>
          </p:cNvPr>
          <p:cNvCxnSpPr>
            <a:cxnSpLocks/>
          </p:cNvCxnSpPr>
          <p:nvPr/>
        </p:nvCxnSpPr>
        <p:spPr>
          <a:xfrm flipV="1">
            <a:off x="4451463" y="3669448"/>
            <a:ext cx="626348" cy="33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9AD5269-E914-E9DE-D793-771982902811}"/>
              </a:ext>
            </a:extLst>
          </p:cNvPr>
          <p:cNvSpPr txBox="1"/>
          <p:nvPr/>
        </p:nvSpPr>
        <p:spPr>
          <a:xfrm>
            <a:off x="3712322" y="3840127"/>
            <a:ext cx="80620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ΠΛΕΥΡΑ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85129C-3961-B6F9-CBAE-DB7C3F51BB5E}"/>
              </a:ext>
            </a:extLst>
          </p:cNvPr>
          <p:cNvSpPr txBox="1"/>
          <p:nvPr/>
        </p:nvSpPr>
        <p:spPr>
          <a:xfrm>
            <a:off x="5350476" y="3778572"/>
            <a:ext cx="80620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ΓΩΝΙΑ</a:t>
            </a:r>
          </a:p>
        </p:txBody>
      </p: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FFFEFE9C-EDE4-A44B-99FE-B10150C2DD60}"/>
              </a:ext>
            </a:extLst>
          </p:cNvPr>
          <p:cNvCxnSpPr/>
          <p:nvPr/>
        </p:nvCxnSpPr>
        <p:spPr>
          <a:xfrm flipV="1">
            <a:off x="5717512" y="2974312"/>
            <a:ext cx="0" cy="695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Ευθύγραμμο βέλος σύνδεσης 31">
            <a:extLst>
              <a:ext uri="{FF2B5EF4-FFF2-40B4-BE49-F238E27FC236}">
                <a16:creationId xmlns:a16="http://schemas.microsoft.com/office/drawing/2014/main" id="{8772693F-546B-7059-1DC8-5FF0753806B6}"/>
              </a:ext>
            </a:extLst>
          </p:cNvPr>
          <p:cNvCxnSpPr/>
          <p:nvPr/>
        </p:nvCxnSpPr>
        <p:spPr>
          <a:xfrm flipH="1">
            <a:off x="4853354" y="4147904"/>
            <a:ext cx="650424" cy="45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Ευθύγραμμο βέλος σύνδεσης 33">
            <a:extLst>
              <a:ext uri="{FF2B5EF4-FFF2-40B4-BE49-F238E27FC236}">
                <a16:creationId xmlns:a16="http://schemas.microsoft.com/office/drawing/2014/main" id="{9A199FCF-8696-F1FD-B7C7-0F3A91F31B28}"/>
              </a:ext>
            </a:extLst>
          </p:cNvPr>
          <p:cNvCxnSpPr/>
          <p:nvPr/>
        </p:nvCxnSpPr>
        <p:spPr>
          <a:xfrm>
            <a:off x="5955368" y="4123165"/>
            <a:ext cx="674096" cy="482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431CC5F-43DE-47E5-44F2-9FF05D0FE006}"/>
                  </a:ext>
                </a:extLst>
              </p:cNvPr>
              <p:cNvSpPr txBox="1"/>
              <p:nvPr/>
            </p:nvSpPr>
            <p:spPr>
              <a:xfrm>
                <a:off x="423665" y="1890797"/>
                <a:ext cx="3128428" cy="2473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Κάθε τρίγωνο ΑΒΓ έχει:</a:t>
                </a:r>
              </a:p>
              <a:p>
                <a:endParaRPr lang="el-G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l-G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κορυφές: Α, Β, Γ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l-G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l-G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πλευρές: ΑΒ, ΑΓ, ΒΓ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l-G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l-G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γωνίες: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acc>
                  </m:oMath>
                </a14:m>
                <a:r>
                  <a:rPr lang="el-G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</m:acc>
                    <m:r>
                      <a:rPr lang="el-GR" sz="22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el-G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</m:acc>
                  </m:oMath>
                </a14:m>
                <a:endParaRPr lang="el-G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431CC5F-43DE-47E5-44F2-9FF05D0FE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65" y="1890797"/>
                <a:ext cx="3128428" cy="2473626"/>
              </a:xfrm>
              <a:prstGeom prst="rect">
                <a:avLst/>
              </a:prstGeom>
              <a:blipFill>
                <a:blip r:embed="rId3"/>
                <a:stretch>
                  <a:fillRect l="-2529" t="-1724" b="-418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83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3" grpId="0" animBg="1"/>
      <p:bldP spid="25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3DCDE2-E017-2C63-E1A0-3D25CD89B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Τι γνωρίζουμε για τα τρίγωνα;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E113E1-E016-C9E2-5947-959356AC2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93" y="1768722"/>
            <a:ext cx="10415954" cy="4464643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 Κύρια</a:t>
            </a: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στοιχεία ενός τριγώνου  είναι: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 </a:t>
            </a:r>
            <a:r>
              <a:rPr lang="el-GR" sz="2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πλευρές</a:t>
            </a: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 </a:t>
            </a:r>
            <a:r>
              <a:rPr lang="el-GR" sz="22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γωνίες</a:t>
            </a:r>
            <a:r>
              <a:rPr lang="el-GR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του. </a:t>
            </a:r>
            <a:endParaRPr lang="el-GR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Θέση περιεχομένου 11">
            <a:extLst>
              <a:ext uri="{FF2B5EF4-FFF2-40B4-BE49-F238E27FC236}">
                <a16:creationId xmlns:a16="http://schemas.microsoft.com/office/drawing/2014/main" id="{517E4C55-183C-FD99-E923-EF2A02A2F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323" y="2300443"/>
            <a:ext cx="3890830" cy="2832226"/>
          </a:xfrm>
          <a:prstGeom prst="rect">
            <a:avLst/>
          </a:prstGeom>
        </p:spPr>
      </p:pic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3195839B-59F5-34B6-7172-25081F354674}"/>
              </a:ext>
            </a:extLst>
          </p:cNvPr>
          <p:cNvCxnSpPr/>
          <p:nvPr/>
        </p:nvCxnSpPr>
        <p:spPr>
          <a:xfrm flipH="1">
            <a:off x="6487843" y="3338769"/>
            <a:ext cx="626348" cy="33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9CA7EFE-82AF-81F0-100A-633AEAD0A256}"/>
              </a:ext>
            </a:extLst>
          </p:cNvPr>
          <p:cNvSpPr txBox="1"/>
          <p:nvPr/>
        </p:nvSpPr>
        <p:spPr>
          <a:xfrm>
            <a:off x="7114191" y="3187635"/>
            <a:ext cx="8301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ΠΛΕΥΡΑ</a:t>
            </a:r>
          </a:p>
        </p:txBody>
      </p: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2CD3435E-189B-5DE8-3B33-91CA421D709F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5594670" y="4815981"/>
            <a:ext cx="501330" cy="522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C96967F-C073-DFB5-5C06-0D16AF6F7FF1}"/>
              </a:ext>
            </a:extLst>
          </p:cNvPr>
          <p:cNvSpPr txBox="1"/>
          <p:nvPr/>
        </p:nvSpPr>
        <p:spPr>
          <a:xfrm>
            <a:off x="4730511" y="5184393"/>
            <a:ext cx="86415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ΠΛΕΥΡΑ</a:t>
            </a:r>
          </a:p>
        </p:txBody>
      </p: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7D98FB0E-8A67-A071-DE77-273B604AB922}"/>
              </a:ext>
            </a:extLst>
          </p:cNvPr>
          <p:cNvCxnSpPr>
            <a:cxnSpLocks/>
          </p:cNvCxnSpPr>
          <p:nvPr/>
        </p:nvCxnSpPr>
        <p:spPr>
          <a:xfrm flipV="1">
            <a:off x="4451463" y="3669448"/>
            <a:ext cx="626348" cy="33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AB323BD-DD31-D2F9-3C80-976ACDADB6BE}"/>
              </a:ext>
            </a:extLst>
          </p:cNvPr>
          <p:cNvSpPr txBox="1"/>
          <p:nvPr/>
        </p:nvSpPr>
        <p:spPr>
          <a:xfrm>
            <a:off x="3712322" y="3840127"/>
            <a:ext cx="80620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ΠΛΕΥΡΑ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56A135-F191-32E0-CED3-E1B30FEDA6BC}"/>
              </a:ext>
            </a:extLst>
          </p:cNvPr>
          <p:cNvSpPr txBox="1"/>
          <p:nvPr/>
        </p:nvSpPr>
        <p:spPr>
          <a:xfrm>
            <a:off x="5350476" y="3778572"/>
            <a:ext cx="83401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ΓΩΝΙΑ</a:t>
            </a:r>
          </a:p>
        </p:txBody>
      </p: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BAB88819-E89D-04C0-1EEC-25337546F6ED}"/>
              </a:ext>
            </a:extLst>
          </p:cNvPr>
          <p:cNvCxnSpPr/>
          <p:nvPr/>
        </p:nvCxnSpPr>
        <p:spPr>
          <a:xfrm flipV="1">
            <a:off x="5717512" y="2974312"/>
            <a:ext cx="0" cy="695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046CFF8A-96C0-E6D1-3D62-482C50E9B82F}"/>
              </a:ext>
            </a:extLst>
          </p:cNvPr>
          <p:cNvCxnSpPr/>
          <p:nvPr/>
        </p:nvCxnSpPr>
        <p:spPr>
          <a:xfrm flipH="1">
            <a:off x="4853354" y="4147904"/>
            <a:ext cx="650424" cy="45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B6EA5D10-F563-ED4D-36D9-611512BA9B7C}"/>
              </a:ext>
            </a:extLst>
          </p:cNvPr>
          <p:cNvCxnSpPr/>
          <p:nvPr/>
        </p:nvCxnSpPr>
        <p:spPr>
          <a:xfrm>
            <a:off x="5955368" y="4123165"/>
            <a:ext cx="674096" cy="482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70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9E9084-C65F-0B16-89D6-3E1E6BCC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dirty="0"/>
              <a:t>Τι γνωρίζουμε για τα τρίγωνα;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40C9811B-C264-34C6-741B-C352D187C3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3050" y="1996447"/>
                <a:ext cx="7130142" cy="4351338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v"/>
                </a:pPr>
                <a:r>
                  <a:rPr lang="el-GR" sz="2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Για κάθε τρίγωνο ΑΒΓ, ισχύει: </a:t>
                </a:r>
                <a:endParaRPr lang="el-GR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4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24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𝜜</m:t>
                          </m:r>
                        </m:e>
                      </m:acc>
                      <m:r>
                        <a:rPr lang="el-GR" sz="2400" b="1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4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24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𝜝</m:t>
                          </m:r>
                        </m:e>
                      </m:acc>
                      <m:r>
                        <a:rPr lang="el-GR" sz="2400" b="1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4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2400" b="1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𝜞</m:t>
                          </m:r>
                        </m:e>
                      </m:acc>
                      <m:r>
                        <a:rPr lang="el-GR" sz="2400" b="1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l-GR" sz="2400" b="1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𝟏𝟖𝟎</m:t>
                      </m:r>
                      <m:r>
                        <a:rPr lang="el-GR" sz="2400" b="1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l-GR" sz="2400" b="1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l-GR" sz="2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Δηλαδή, το άθροισμα των γωνιών ενός τριγώνου είναι ίσο με </a:t>
                </a:r>
                <a14:m>
                  <m:oMath xmlns:m="http://schemas.openxmlformats.org/officeDocument/2006/math">
                    <m:r>
                      <a:rPr lang="el-GR" sz="24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180</m:t>
                    </m:r>
                    <m:r>
                      <a:rPr lang="el-GR" sz="24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l-GR" sz="24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l-GR" sz="1900" u="sng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Παράδειγμα</a:t>
                </a:r>
                <a:r>
                  <a:rPr lang="el-GR" sz="19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ü"/>
                </a:pPr>
                <a:r>
                  <a:rPr lang="el-GR" sz="19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αν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19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900" b="0" i="0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</m:acc>
                    <m:r>
                      <a:rPr lang="el-GR" sz="19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=55</m:t>
                    </m:r>
                    <m:r>
                      <a:rPr lang="el-GR" sz="1900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l-GR" sz="1900" b="0" i="1" kern="1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el-GR" sz="19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900" b="0" i="0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Β</m:t>
                        </m:r>
                      </m:e>
                    </m:acc>
                    <m:r>
                      <a:rPr lang="el-GR" sz="19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=65</m:t>
                    </m:r>
                    <m:r>
                      <a:rPr lang="el-GR" sz="19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  <m:r>
                      <m:rPr>
                        <m:sty m:val="p"/>
                      </m:rPr>
                      <a:rPr lang="el-GR" sz="1900" b="0" i="0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και</m:t>
                    </m:r>
                    <m:r>
                      <a:rPr lang="el-GR" sz="1900" b="0" i="0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l-GR" sz="19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900" b="0" i="0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Γ</m:t>
                        </m:r>
                      </m:e>
                    </m:acc>
                    <m:r>
                      <a:rPr lang="el-GR" sz="19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=60</m:t>
                    </m:r>
                    <m:r>
                      <a:rPr lang="el-GR" sz="19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l-GR" sz="19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τότε πράγματι παρατηρούμε ότι: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19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900" b="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𝛢</m:t>
                          </m:r>
                        </m:e>
                      </m:acc>
                      <m:r>
                        <a:rPr lang="el-GR" sz="1900" b="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19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900" b="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𝛣</m:t>
                          </m:r>
                        </m:e>
                      </m:acc>
                      <m:r>
                        <a:rPr lang="el-GR" sz="1900" b="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19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900" b="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𝛤</m:t>
                          </m:r>
                        </m:e>
                      </m:acc>
                      <m:r>
                        <a:rPr lang="el-GR" sz="1900" b="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l-GR" sz="1900" i="1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55</m:t>
                      </m:r>
                      <m:r>
                        <a:rPr lang="el-GR" sz="1900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a:rPr lang="el-GR" sz="1900" b="0" i="1" kern="10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l-GR" sz="1900" i="1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65</m:t>
                      </m:r>
                      <m:r>
                        <a:rPr lang="el-GR" sz="19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a:rPr lang="el-GR" sz="19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l-GR" sz="1900" i="1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60</m:t>
                      </m:r>
                      <m:r>
                        <a:rPr lang="el-GR" sz="19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l-GR" sz="19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=180</m:t>
                      </m:r>
                      <m:r>
                        <a:rPr lang="el-GR" sz="19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l-GR" sz="1900" i="1" dirty="0"/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l-GR" sz="1900" dirty="0"/>
                  <a:t>Επίσης, αν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19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900" b="0" i="0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</m:acc>
                    <m:r>
                      <a:rPr lang="el-GR" sz="19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=55</m:t>
                    </m:r>
                    <m:r>
                      <a:rPr lang="el-GR" sz="1900" kern="1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l-GR" sz="1900" b="0" i="1" kern="1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l-GR" sz="1900" b="0" i="1" kern="1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𝜅𝛼𝜄</m:t>
                    </m:r>
                    <m:r>
                      <a:rPr lang="el-GR" sz="1900" b="0" i="1" kern="1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l-GR" sz="19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900" b="0" i="0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Γ</m:t>
                        </m:r>
                      </m:e>
                    </m:acc>
                    <m:r>
                      <a:rPr lang="el-GR" sz="19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=80</m:t>
                    </m:r>
                    <m:r>
                      <a:rPr lang="el-GR" sz="19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</m:oMath>
                </a14:m>
                <a:r>
                  <a:rPr lang="el-GR" sz="1900" dirty="0"/>
                  <a:t>, τότε μπορούμε να υπολογίσουμε τη γωνία β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19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900" b="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𝛢</m:t>
                          </m:r>
                        </m:e>
                      </m:acc>
                      <m:r>
                        <a:rPr lang="el-GR" sz="1900" b="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19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900" b="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𝛣</m:t>
                          </m:r>
                        </m:e>
                      </m:acc>
                      <m:r>
                        <a:rPr lang="el-GR" sz="1900" b="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19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900" b="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𝛤</m:t>
                          </m:r>
                        </m:e>
                      </m:acc>
                      <m:r>
                        <a:rPr lang="el-GR" sz="1900" b="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19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180</m:t>
                      </m:r>
                      <m:r>
                        <a:rPr lang="el-GR" sz="19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l-GR" sz="1900" b="0" kern="100" dirty="0"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900" i="1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55</m:t>
                      </m:r>
                      <m:r>
                        <a:rPr lang="el-GR" sz="1900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a:rPr lang="el-GR" sz="1900" b="0" i="1" kern="10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19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900" b="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𝛣</m:t>
                          </m:r>
                        </m:e>
                      </m:acc>
                      <m:r>
                        <a:rPr lang="el-GR" sz="19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el-GR" sz="1900" i="1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l-GR" sz="19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l-GR" sz="19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=180</m:t>
                      </m:r>
                      <m:r>
                        <a:rPr lang="el-GR" sz="19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l-GR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19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900" b="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𝛣</m:t>
                          </m:r>
                        </m:e>
                      </m:acc>
                      <m:r>
                        <a:rPr lang="el-GR" sz="1900" b="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19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180</m:t>
                      </m:r>
                      <m:r>
                        <a:rPr lang="el-GR" sz="19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°−</m:t>
                      </m:r>
                      <m:r>
                        <a:rPr lang="el-GR" sz="1900" i="1" kern="10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55</m:t>
                      </m:r>
                      <m:r>
                        <a:rPr lang="el-GR" sz="1900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a:rPr lang="el-GR" sz="1900" b="0" i="0" kern="10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l-GR" sz="19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l-GR" sz="1900" i="1" kern="1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l-GR" sz="19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l-GR" sz="1900" kern="100" dirty="0"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1900" i="1" kern="10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1900" b="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𝛣</m:t>
                          </m:r>
                        </m:e>
                      </m:acc>
                      <m:r>
                        <a:rPr lang="el-GR" sz="1900" b="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=45</m:t>
                      </m:r>
                      <m:r>
                        <a:rPr lang="el-GR" sz="1900" b="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l-GR" sz="1900" dirty="0"/>
              </a:p>
              <a:p>
                <a:pPr marL="0" indent="0">
                  <a:buNone/>
                </a:pPr>
                <a:endParaRPr lang="el-GR" sz="1800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40C9811B-C264-34C6-741B-C352D187C3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3050" y="1996447"/>
                <a:ext cx="7130142" cy="4351338"/>
              </a:xfrm>
              <a:blipFill>
                <a:blip r:embed="rId2"/>
                <a:stretch>
                  <a:fillRect l="-940" t="-11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Θέση περιεχομένου 11">
            <a:extLst>
              <a:ext uri="{FF2B5EF4-FFF2-40B4-BE49-F238E27FC236}">
                <a16:creationId xmlns:a16="http://schemas.microsoft.com/office/drawing/2014/main" id="{086C9F68-D99B-92D5-F0F5-CF3379676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3163" y="2378284"/>
            <a:ext cx="3890830" cy="28322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FE5311-3927-D3DC-CBBA-14D2A40402FD}"/>
              </a:ext>
            </a:extLst>
          </p:cNvPr>
          <p:cNvSpPr txBox="1"/>
          <p:nvPr/>
        </p:nvSpPr>
        <p:spPr>
          <a:xfrm>
            <a:off x="9133951" y="3135086"/>
            <a:ext cx="71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55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4E58EF-6730-B255-B3B4-EE3B12B6DE6D}"/>
              </a:ext>
            </a:extLst>
          </p:cNvPr>
          <p:cNvSpPr txBox="1"/>
          <p:nvPr/>
        </p:nvSpPr>
        <p:spPr>
          <a:xfrm>
            <a:off x="8463221" y="4369287"/>
            <a:ext cx="71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65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D10C08-846E-D8AF-EADB-18DFAA7545E4}"/>
              </a:ext>
            </a:extLst>
          </p:cNvPr>
          <p:cNvSpPr txBox="1"/>
          <p:nvPr/>
        </p:nvSpPr>
        <p:spPr>
          <a:xfrm>
            <a:off x="9750249" y="4369287"/>
            <a:ext cx="71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60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797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4BF089-03DD-FF11-07A4-9C97BB9C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dirty="0"/>
              <a:t>Τι γνωρίζουμε για τα τρίγωνα;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924750-0C92-1077-CAA8-7975ABB7B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312433" cy="4351338"/>
          </a:xfrm>
        </p:spPr>
        <p:txBody>
          <a:bodyPr/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γωνία του τριγώνου που περιέχεται μεταξύ δύο πλευρών ονομάζεται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περιεχόμενη γωνία 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των πλευρών αυτών.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Παράδειγμα: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η περιεχόμενη γωνία των πλευρών ΑΒ και ΑΓ είναι η γωνία Α.</a:t>
            </a:r>
            <a:endParaRPr lang="el-GR" sz="18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 γωνίες του τριγώνου που έχουν κορυφές τα άκρα μίας πλευράς λέγονται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προσκείμενες γωνίες 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της πλευράς αυτής.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Παράδειγμα: 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 προσκείμενες γωνίε</a:t>
            </a:r>
            <a:r>
              <a:rPr lang="el-GR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ς της πλευράς ΒΓ είναι οι γωνίες Β και Γ.</a:t>
            </a:r>
            <a:endParaRPr lang="el-GR" sz="1800" dirty="0"/>
          </a:p>
        </p:txBody>
      </p:sp>
      <p:pic>
        <p:nvPicPr>
          <p:cNvPr id="4" name="Θέση περιεχομένου 11">
            <a:extLst>
              <a:ext uri="{FF2B5EF4-FFF2-40B4-BE49-F238E27FC236}">
                <a16:creationId xmlns:a16="http://schemas.microsoft.com/office/drawing/2014/main" id="{26B0081D-D8E2-0BD7-22D4-136695916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970" y="2003081"/>
            <a:ext cx="3890830" cy="2832226"/>
          </a:xfrm>
          <a:prstGeom prst="rect">
            <a:avLst/>
          </a:prstGeom>
        </p:spPr>
      </p:pic>
      <p:sp>
        <p:nvSpPr>
          <p:cNvPr id="6" name="Βέλος: Καμπύλο προς τα επάνω 5">
            <a:extLst>
              <a:ext uri="{FF2B5EF4-FFF2-40B4-BE49-F238E27FC236}">
                <a16:creationId xmlns:a16="http://schemas.microsoft.com/office/drawing/2014/main" id="{AC0028AA-CA13-AF6A-9D22-B212E318E760}"/>
              </a:ext>
            </a:extLst>
          </p:cNvPr>
          <p:cNvSpPr/>
          <p:nvPr/>
        </p:nvSpPr>
        <p:spPr>
          <a:xfrm>
            <a:off x="9073662" y="2934119"/>
            <a:ext cx="492369" cy="45719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C4E5AB85-E34B-5E15-3932-7146414CB08A}"/>
              </a:ext>
            </a:extLst>
          </p:cNvPr>
          <p:cNvCxnSpPr>
            <a:cxnSpLocks/>
          </p:cNvCxnSpPr>
          <p:nvPr/>
        </p:nvCxnSpPr>
        <p:spPr>
          <a:xfrm flipH="1">
            <a:off x="9304774" y="2227318"/>
            <a:ext cx="837140" cy="64633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A507837-6302-CDEC-64A8-8E36122C1488}"/>
              </a:ext>
            </a:extLst>
          </p:cNvPr>
          <p:cNvSpPr txBox="1"/>
          <p:nvPr/>
        </p:nvSpPr>
        <p:spPr>
          <a:xfrm>
            <a:off x="10141915" y="2012887"/>
            <a:ext cx="1524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Περιεχόμενη των πλευρών  ΑΒ και ΑΓ</a:t>
            </a:r>
          </a:p>
        </p:txBody>
      </p:sp>
      <p:sp>
        <p:nvSpPr>
          <p:cNvPr id="13" name="Τόξο 12">
            <a:extLst>
              <a:ext uri="{FF2B5EF4-FFF2-40B4-BE49-F238E27FC236}">
                <a16:creationId xmlns:a16="http://schemas.microsoft.com/office/drawing/2014/main" id="{2A46B8F3-B8A6-4F8D-AF86-BD2705D3D13F}"/>
              </a:ext>
            </a:extLst>
          </p:cNvPr>
          <p:cNvSpPr/>
          <p:nvPr/>
        </p:nvSpPr>
        <p:spPr>
          <a:xfrm>
            <a:off x="8169311" y="4001294"/>
            <a:ext cx="643094" cy="834013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Τόξο 16">
            <a:extLst>
              <a:ext uri="{FF2B5EF4-FFF2-40B4-BE49-F238E27FC236}">
                <a16:creationId xmlns:a16="http://schemas.microsoft.com/office/drawing/2014/main" id="{F42A9326-5EEF-1CA9-1117-CF4F76EA0871}"/>
              </a:ext>
            </a:extLst>
          </p:cNvPr>
          <p:cNvSpPr/>
          <p:nvPr/>
        </p:nvSpPr>
        <p:spPr>
          <a:xfrm rot="16385912">
            <a:off x="9711314" y="4114771"/>
            <a:ext cx="743578" cy="509174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1" name="Ευθύγραμμο βέλος σύνδεσης 20">
            <a:extLst>
              <a:ext uri="{FF2B5EF4-FFF2-40B4-BE49-F238E27FC236}">
                <a16:creationId xmlns:a16="http://schemas.microsoft.com/office/drawing/2014/main" id="{A8DCC686-302D-DFB4-A3BD-5AFD5647306D}"/>
              </a:ext>
            </a:extLst>
          </p:cNvPr>
          <p:cNvCxnSpPr/>
          <p:nvPr/>
        </p:nvCxnSpPr>
        <p:spPr>
          <a:xfrm flipH="1" flipV="1">
            <a:off x="8571244" y="4220308"/>
            <a:ext cx="422031" cy="614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>
            <a:extLst>
              <a:ext uri="{FF2B5EF4-FFF2-40B4-BE49-F238E27FC236}">
                <a16:creationId xmlns:a16="http://schemas.microsoft.com/office/drawing/2014/main" id="{9DB1461E-C9F9-79FD-0855-17A4EB7CCD2A}"/>
              </a:ext>
            </a:extLst>
          </p:cNvPr>
          <p:cNvCxnSpPr>
            <a:cxnSpLocks/>
          </p:cNvCxnSpPr>
          <p:nvPr/>
        </p:nvCxnSpPr>
        <p:spPr>
          <a:xfrm flipV="1">
            <a:off x="9723344" y="4220308"/>
            <a:ext cx="359759" cy="634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728E1B0-F042-89CE-BDE6-4DE1BFA73BD4}"/>
              </a:ext>
            </a:extLst>
          </p:cNvPr>
          <p:cNvSpPr txBox="1"/>
          <p:nvPr/>
        </p:nvSpPr>
        <p:spPr>
          <a:xfrm>
            <a:off x="8549703" y="4845113"/>
            <a:ext cx="1807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Προσκείμενες στην πλευρά ΒΓ</a:t>
            </a:r>
          </a:p>
        </p:txBody>
      </p:sp>
    </p:spTree>
    <p:extLst>
      <p:ext uri="{BB962C8B-B14F-4D97-AF65-F5344CB8AC3E}">
        <p14:creationId xmlns:p14="http://schemas.microsoft.com/office/powerpoint/2010/main" val="347776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3" grpId="0" animBg="1"/>
      <p:bldP spid="17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D05BB9-C5F2-9E35-3A36-F2514848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Τι γνωρίζουμε για τα τρίγωνα;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F536B1-E08E-3144-9E2D-BB269EB1E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398"/>
            <a:ext cx="10515600" cy="4639565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buNone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Ένα τρίγωνο, ανάλογα με το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είδος των γωνιών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του, ονομάζεται: 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οξυγώνιο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όταν έχει όλες τις γωνίες του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οξείες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ορθογώνιο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όταν έχει μια γωνία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ορθή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αμβλυγώνιο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όταν έχει μια γωνία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αμβλεία.</a:t>
            </a:r>
            <a:endParaRPr lang="el-GR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15FB9F9-5446-B272-1633-54382DCEA0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396" b="3437"/>
          <a:stretch/>
        </p:blipFill>
        <p:spPr>
          <a:xfrm>
            <a:off x="5989118" y="3695648"/>
            <a:ext cx="2839221" cy="1507044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63A15D82-DE00-FC57-67A1-E805B4DA9F4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055" b="1"/>
          <a:stretch/>
        </p:blipFill>
        <p:spPr>
          <a:xfrm>
            <a:off x="6096000" y="1939470"/>
            <a:ext cx="2581635" cy="1718323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600BBA7C-3DC7-B863-139B-1FF2031C11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79194"/>
          <a:stretch/>
        </p:blipFill>
        <p:spPr>
          <a:xfrm>
            <a:off x="5989118" y="5413619"/>
            <a:ext cx="4033024" cy="142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9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7868D2-322D-4356-201D-8B6EE19C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Τι γνωρίζουμε για τα τρίγωνα;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C9C910-7EA9-F3CD-AB0F-C6DB7B57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011"/>
            <a:ext cx="10515600" cy="47199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buNone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Ένα τρίγωνο, ανάλογα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 τις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σχέσεις που συνδέονται οι πλευρές του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ονομάζεται: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σκαληνό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όταν έχει και τις τρεις πλευρές του άνισες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ισοσκελές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όταν έχει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δύο 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πλευρές ίσες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el-GR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ισόπλευρο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όταν έχει και τις </a:t>
            </a:r>
            <a:r>
              <a:rPr lang="el-G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τρεις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πλευρές του ίσες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47C0F99-0E78-E19C-C9A2-3049A2A8A0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120" t="68534" r="29482" b="4251"/>
          <a:stretch/>
        </p:blipFill>
        <p:spPr>
          <a:xfrm>
            <a:off x="7320223" y="1873006"/>
            <a:ext cx="1939332" cy="1420218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C66E6D04-D194-E905-1F6D-DB3BA7B6E6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358" t="33436" r="40394" b="31278"/>
          <a:stretch/>
        </p:blipFill>
        <p:spPr>
          <a:xfrm>
            <a:off x="4982308" y="2872442"/>
            <a:ext cx="1517301" cy="188909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62A2D8EF-D600-41A4-CFE0-D02D4349CFE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601" t="1530" r="33399" b="65838"/>
          <a:stretch/>
        </p:blipFill>
        <p:spPr>
          <a:xfrm>
            <a:off x="7194619" y="4835471"/>
            <a:ext cx="1939333" cy="174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315E2D-5385-AD3C-E859-B554D91FB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Τι γνωρίζουμε για τα τρίγωνα;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9F9E74-3E4B-C4D6-F2D2-C66C09EF3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817" y="1488613"/>
            <a:ext cx="8596668" cy="508916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el-GR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Δευτερεύοντα</a:t>
            </a: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στοιχεία ενός τριγώνου ονομάζονται: 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 </a:t>
            </a:r>
            <a:r>
              <a:rPr lang="el-GR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διάμεσοι</a:t>
            </a: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 </a:t>
            </a:r>
            <a:r>
              <a:rPr lang="el-GR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διχοτόμοι</a:t>
            </a: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 </a:t>
            </a:r>
            <a:r>
              <a:rPr lang="el-GR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ύψη</a:t>
            </a: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endParaRPr lang="el-G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l-GR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Διάμεσος</a:t>
            </a: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ενός τριγώνου ονομάζεται το ευθύγραμμο τμήμα που ενώνει μια </a:t>
            </a:r>
            <a:r>
              <a:rPr lang="el-GR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κορυφή</a:t>
            </a: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του τριγώνου με το </a:t>
            </a:r>
            <a:r>
              <a:rPr lang="el-GR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μέσο</a:t>
            </a: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της απέναντι πλευράς. </a:t>
            </a:r>
            <a:endParaRPr lang="el-G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3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ΑΜ: διάμεσος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l-GR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Μ: μέσο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ΒΜ=ΜΓ</a:t>
            </a:r>
            <a:endParaRPr lang="el-G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25A58A2-9A38-0579-41E4-1790799968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77" t="3413" r="68303"/>
          <a:stretch/>
        </p:blipFill>
        <p:spPr>
          <a:xfrm>
            <a:off x="3173442" y="4540374"/>
            <a:ext cx="3456634" cy="1953832"/>
          </a:xfrm>
          <a:prstGeom prst="rect">
            <a:avLst/>
          </a:prstGeom>
        </p:spPr>
      </p:pic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D2367451-068F-B387-B3FE-5CB0815A51B5}"/>
              </a:ext>
            </a:extLst>
          </p:cNvPr>
          <p:cNvSpPr/>
          <p:nvPr/>
        </p:nvSpPr>
        <p:spPr>
          <a:xfrm>
            <a:off x="1513879" y="4781263"/>
            <a:ext cx="316367" cy="7360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519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TM02900688[[fn=Όψη]]</Template>
  <TotalTime>695</TotalTime>
  <Words>1114</Words>
  <Application>Microsoft Office PowerPoint</Application>
  <PresentationFormat>Ευρεία οθόνη</PresentationFormat>
  <Paragraphs>204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Trebuchet MS</vt:lpstr>
      <vt:lpstr>Wingdings</vt:lpstr>
      <vt:lpstr>Wingdings 3</vt:lpstr>
      <vt:lpstr>Όψη</vt:lpstr>
      <vt:lpstr>Β1.1 ΙΣΟΤΗΤΑ ΤΡΙΓΩΝΩΝ</vt:lpstr>
      <vt:lpstr>ΣΤΟΧΟΙ:</vt:lpstr>
      <vt:lpstr>Τι γνωρίζουμε για τα τρίγωνα;</vt:lpstr>
      <vt:lpstr>Τι γνωρίζουμε για τα τρίγωνα;</vt:lpstr>
      <vt:lpstr>Τι γνωρίζουμε για τα τρίγωνα;</vt:lpstr>
      <vt:lpstr>Τι γνωρίζουμε για τα τρίγωνα;</vt:lpstr>
      <vt:lpstr>Τι γνωρίζουμε για τα τρίγωνα;</vt:lpstr>
      <vt:lpstr>Τι γνωρίζουμε για τα τρίγωνα;</vt:lpstr>
      <vt:lpstr>Τι γνωρίζουμε για τα τρίγωνα;</vt:lpstr>
      <vt:lpstr>Τι γνωρίζουμε για τα τρίγωνα;</vt:lpstr>
      <vt:lpstr>Τι γνωρίζουμε για τα τρίγωνα;</vt:lpstr>
      <vt:lpstr>Σχέσεις μεταξύ γωνιών</vt:lpstr>
      <vt:lpstr>Πότε δύο τρίγωνα είναι ίσα;</vt:lpstr>
      <vt:lpstr>Πότε δύο τρίγωνα είναι ίσα;</vt:lpstr>
      <vt:lpstr>Τι σημαίνει ισότητα;</vt:lpstr>
      <vt:lpstr>Τι σημαίνει ισότητα;</vt:lpstr>
      <vt:lpstr>Πώς συγκρίνουμε δύο τρίγωνα;</vt:lpstr>
      <vt:lpstr>Πώς συγκρίνουμε δύο τρίγωνα;</vt:lpstr>
      <vt:lpstr>Κριτήρια Ισότητας Τριγώνων</vt:lpstr>
      <vt:lpstr>Κριτήρια Ισότητας Τριγώνων</vt:lpstr>
      <vt:lpstr>Κριτήρια Ισότητας Τριγώνων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Kanellopoulou</dc:creator>
  <cp:lastModifiedBy>Maria Kanellopoulou</cp:lastModifiedBy>
  <cp:revision>57</cp:revision>
  <dcterms:created xsi:type="dcterms:W3CDTF">2024-10-21T14:24:47Z</dcterms:created>
  <dcterms:modified xsi:type="dcterms:W3CDTF">2024-10-22T21:21:31Z</dcterms:modified>
</cp:coreProperties>
</file>