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1E7D06-011B-F733-1E16-0D95FEC49C9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D769AFA-3D52-AF7D-9293-4F6628FB0A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D4BF98FC-586C-6252-7B51-7BC8D3A11535}"/>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5" name="Θέση υποσέλιδου 4">
            <a:extLst>
              <a:ext uri="{FF2B5EF4-FFF2-40B4-BE49-F238E27FC236}">
                <a16:creationId xmlns:a16="http://schemas.microsoft.com/office/drawing/2014/main" id="{21BFA0E1-22B6-15CA-8A88-8217496D6C1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F69F438-36B2-94D4-534B-71CC9B59BF6F}"/>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2872551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3127BE-6756-9078-9A3D-E75FB21EB22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8FF5DE4-9AC6-B141-70C1-321E1069BEC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D431B4E-F53C-A224-DCAF-291BCFC01312}"/>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5" name="Θέση υποσέλιδου 4">
            <a:extLst>
              <a:ext uri="{FF2B5EF4-FFF2-40B4-BE49-F238E27FC236}">
                <a16:creationId xmlns:a16="http://schemas.microsoft.com/office/drawing/2014/main" id="{115969AA-E781-F632-6EC3-68070A55D3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9EED3EE-6B0E-6325-BC0F-B21D785DBEB7}"/>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2631966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52E7BD6-E1DB-4EA2-3457-7AC0C8FCF9F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066557F-0A45-974C-D9AA-97591341A19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7E5BAD9-2D8E-433F-4F5B-2B34E2B6342A}"/>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5" name="Θέση υποσέλιδου 4">
            <a:extLst>
              <a:ext uri="{FF2B5EF4-FFF2-40B4-BE49-F238E27FC236}">
                <a16:creationId xmlns:a16="http://schemas.microsoft.com/office/drawing/2014/main" id="{D6307D92-6018-8895-26FA-6F6F5F61389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8EEBF91-C880-3C8C-6777-1E4E6F9690B2}"/>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3798042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C5AE78-072D-39FE-C0AE-0F4CA15AF97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3E801AD-6363-12DB-0454-5A09FAE289E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30BDBF3-59C0-3052-7E15-D80F1AC44B90}"/>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5" name="Θέση υποσέλιδου 4">
            <a:extLst>
              <a:ext uri="{FF2B5EF4-FFF2-40B4-BE49-F238E27FC236}">
                <a16:creationId xmlns:a16="http://schemas.microsoft.com/office/drawing/2014/main" id="{82F89FB3-80DB-B7A5-16C6-CD39D3146F0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D998E91-F253-086B-1095-6AD4EEA13984}"/>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1336521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2EA4C9-31F4-F598-7FA7-22E6B7F6D5C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C4B311D-F5E5-7EE3-3C3D-12AB73FE29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0EC2364-C9F0-7074-515D-64F7F36AD5F1}"/>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5" name="Θέση υποσέλιδου 4">
            <a:extLst>
              <a:ext uri="{FF2B5EF4-FFF2-40B4-BE49-F238E27FC236}">
                <a16:creationId xmlns:a16="http://schemas.microsoft.com/office/drawing/2014/main" id="{C896C995-A141-272B-0162-0B93D5BA954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4F14C0D-9FF1-1E52-6018-E39E5D1C8DC4}"/>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404226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E063B7-00C0-0BEC-7630-3B636010A6E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99E2B88-9CB3-0AAD-F158-147A54600E03}"/>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E624CB70-5D70-3D28-B50A-70B6FB75BB1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C3D9549E-055E-B6F1-8F2C-A87E24B9C7F4}"/>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6" name="Θέση υποσέλιδου 5">
            <a:extLst>
              <a:ext uri="{FF2B5EF4-FFF2-40B4-BE49-F238E27FC236}">
                <a16:creationId xmlns:a16="http://schemas.microsoft.com/office/drawing/2014/main" id="{3CA15620-0716-14EC-063A-728C8086F7F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0D54439-4156-C9FB-E7D1-ACB04C6A0476}"/>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3255894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835AA4-6FBF-B441-C596-900EE5083AF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88260C0-D376-CA8B-3652-41FE4801DE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65E55CA-3208-3FBF-A230-DA5C654AB04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CB103B8-4FAB-A431-A3F3-7C04E3474A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3BE3729-0245-0B31-6CE0-6AC724154F5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7241893-E815-04D5-E752-DFB7FB72FE50}"/>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8" name="Θέση υποσέλιδου 7">
            <a:extLst>
              <a:ext uri="{FF2B5EF4-FFF2-40B4-BE49-F238E27FC236}">
                <a16:creationId xmlns:a16="http://schemas.microsoft.com/office/drawing/2014/main" id="{731916AC-DFB9-473A-6DEF-FCEB14CF9B1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25F187E-F357-B512-C6E2-E5821DD13653}"/>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1140864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7AF5C9-A501-E98D-CB66-B56CD737E71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BFCA7E2-9442-2FFA-4CC3-93CC377E2B1E}"/>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4" name="Θέση υποσέλιδου 3">
            <a:extLst>
              <a:ext uri="{FF2B5EF4-FFF2-40B4-BE49-F238E27FC236}">
                <a16:creationId xmlns:a16="http://schemas.microsoft.com/office/drawing/2014/main" id="{8D209937-54A5-809F-9C87-EA2B022366A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C0E046F-87BA-36DC-2927-7472B0E4860E}"/>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3176198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CBE4FD0-3753-F67E-18D4-248CC900E13B}"/>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3" name="Θέση υποσέλιδου 2">
            <a:extLst>
              <a:ext uri="{FF2B5EF4-FFF2-40B4-BE49-F238E27FC236}">
                <a16:creationId xmlns:a16="http://schemas.microsoft.com/office/drawing/2014/main" id="{CFC2DC54-7F90-A832-51D8-432B400E391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AC3D568-89BE-626B-3DD0-C3B7994A1699}"/>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192103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F2998F-CCC3-1286-85A1-F4DDB8BDBC2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442CF6B-AADB-332C-DFA7-840E42F3A1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DFB077B-2220-F875-983F-AA1C26AA86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311B580-2E44-DAC7-79ED-099EF336B3F9}"/>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6" name="Θέση υποσέλιδου 5">
            <a:extLst>
              <a:ext uri="{FF2B5EF4-FFF2-40B4-BE49-F238E27FC236}">
                <a16:creationId xmlns:a16="http://schemas.microsoft.com/office/drawing/2014/main" id="{20CE89D8-6814-8C88-099E-79C00D67D5B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CF463F9-E3ED-ACDE-1E60-D1CE18ECD8E4}"/>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3909227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34EAEC-C225-AF34-4CED-74B49B2F331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948A462-68B5-6100-6371-CF11CC1387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5C21356-C04B-E43B-A56F-404BD8598E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7515A7E-44F6-7925-47EC-39B84076ED0C}"/>
              </a:ext>
            </a:extLst>
          </p:cNvPr>
          <p:cNvSpPr>
            <a:spLocks noGrp="1"/>
          </p:cNvSpPr>
          <p:nvPr>
            <p:ph type="dt" sz="half" idx="10"/>
          </p:nvPr>
        </p:nvSpPr>
        <p:spPr/>
        <p:txBody>
          <a:bodyPr/>
          <a:lstStyle/>
          <a:p>
            <a:fld id="{7EBB8928-DDF5-4F8D-A774-7636AAE68BB1}" type="datetimeFigureOut">
              <a:rPr lang="el-GR" smtClean="0"/>
              <a:t>25/7/2022</a:t>
            </a:fld>
            <a:endParaRPr lang="el-GR"/>
          </a:p>
        </p:txBody>
      </p:sp>
      <p:sp>
        <p:nvSpPr>
          <p:cNvPr id="6" name="Θέση υποσέλιδου 5">
            <a:extLst>
              <a:ext uri="{FF2B5EF4-FFF2-40B4-BE49-F238E27FC236}">
                <a16:creationId xmlns:a16="http://schemas.microsoft.com/office/drawing/2014/main" id="{D94B69D5-A0B6-C7C4-1434-73D824A13C5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40BE561-4FE5-343D-AEF7-5526605961A7}"/>
              </a:ext>
            </a:extLst>
          </p:cNvPr>
          <p:cNvSpPr>
            <a:spLocks noGrp="1"/>
          </p:cNvSpPr>
          <p:nvPr>
            <p:ph type="sldNum" sz="quarter" idx="12"/>
          </p:nvPr>
        </p:nvSpPr>
        <p:spPr/>
        <p:txBody>
          <a:bodyPr/>
          <a:lstStyle/>
          <a:p>
            <a:fld id="{327DE3EA-5A5B-46A8-9673-50F37CA27C53}" type="slidenum">
              <a:rPr lang="el-GR" smtClean="0"/>
              <a:t>‹#›</a:t>
            </a:fld>
            <a:endParaRPr lang="el-GR"/>
          </a:p>
        </p:txBody>
      </p:sp>
    </p:spTree>
    <p:extLst>
      <p:ext uri="{BB962C8B-B14F-4D97-AF65-F5344CB8AC3E}">
        <p14:creationId xmlns:p14="http://schemas.microsoft.com/office/powerpoint/2010/main" val="177825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0">
              <a:schemeClr val="accent4">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AF39599-8CBA-2CFE-7FBD-60C06E3F7B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A5EE0A9-EBC4-D9E7-4070-531BE76AB4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A194178-90D4-0464-2512-9340E3E7C7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B8928-DDF5-4F8D-A774-7636AAE68BB1}" type="datetimeFigureOut">
              <a:rPr lang="el-GR" smtClean="0"/>
              <a:t>25/7/2022</a:t>
            </a:fld>
            <a:endParaRPr lang="el-GR"/>
          </a:p>
        </p:txBody>
      </p:sp>
      <p:sp>
        <p:nvSpPr>
          <p:cNvPr id="5" name="Θέση υποσέλιδου 4">
            <a:extLst>
              <a:ext uri="{FF2B5EF4-FFF2-40B4-BE49-F238E27FC236}">
                <a16:creationId xmlns:a16="http://schemas.microsoft.com/office/drawing/2014/main" id="{C7EF1400-C79A-760E-B25C-B280C8FAB0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6730CAC-302E-ED3A-0B29-20B2BFE4DD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DE3EA-5A5B-46A8-9673-50F37CA27C53}" type="slidenum">
              <a:rPr lang="el-GR" smtClean="0"/>
              <a:t>‹#›</a:t>
            </a:fld>
            <a:endParaRPr lang="el-GR"/>
          </a:p>
        </p:txBody>
      </p:sp>
    </p:spTree>
    <p:extLst>
      <p:ext uri="{BB962C8B-B14F-4D97-AF65-F5344CB8AC3E}">
        <p14:creationId xmlns:p14="http://schemas.microsoft.com/office/powerpoint/2010/main" val="4031005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1D2971-E5F7-861A-0FA7-D7D8F77B1A67}"/>
              </a:ext>
            </a:extLst>
          </p:cNvPr>
          <p:cNvSpPr>
            <a:spLocks noGrp="1"/>
          </p:cNvSpPr>
          <p:nvPr>
            <p:ph type="ctrTitle"/>
          </p:nvPr>
        </p:nvSpPr>
        <p:spPr/>
        <p:txBody>
          <a:bodyPr/>
          <a:lstStyle/>
          <a:p>
            <a:r>
              <a:rPr lang="el-GR" dirty="0"/>
              <a:t>Σχολικός εκφοβισμός</a:t>
            </a:r>
            <a:br>
              <a:rPr lang="el-GR" dirty="0"/>
            </a:br>
            <a:r>
              <a:rPr lang="el-GR" dirty="0"/>
              <a:t>(Θεωρητικό μέρος)</a:t>
            </a:r>
          </a:p>
        </p:txBody>
      </p:sp>
      <p:sp>
        <p:nvSpPr>
          <p:cNvPr id="3" name="Υπότιτλος 2">
            <a:extLst>
              <a:ext uri="{FF2B5EF4-FFF2-40B4-BE49-F238E27FC236}">
                <a16:creationId xmlns:a16="http://schemas.microsoft.com/office/drawing/2014/main" id="{A2335BE6-20A9-93D7-EBFF-ACD64F7EF212}"/>
              </a:ext>
            </a:extLst>
          </p:cNvPr>
          <p:cNvSpPr>
            <a:spLocks noGrp="1"/>
          </p:cNvSpPr>
          <p:nvPr>
            <p:ph type="subTitle" idx="1"/>
          </p:nvPr>
        </p:nvSpPr>
        <p:spPr/>
        <p:txBody>
          <a:bodyPr/>
          <a:lstStyle/>
          <a:p>
            <a:r>
              <a:rPr lang="el-GR" dirty="0" err="1"/>
              <a:t>Ν.Φελώνης</a:t>
            </a:r>
            <a:r>
              <a:rPr lang="el-GR" dirty="0"/>
              <a:t>, φιλόλογος, </a:t>
            </a:r>
            <a:r>
              <a:rPr lang="en-US" dirty="0" err="1"/>
              <a:t>c.m</a:t>
            </a:r>
            <a:r>
              <a:rPr lang="en-US" dirty="0"/>
              <a:t> University of Harvard, </a:t>
            </a:r>
            <a:r>
              <a:rPr lang="el-GR" dirty="0"/>
              <a:t>συγγραφέας</a:t>
            </a:r>
          </a:p>
        </p:txBody>
      </p:sp>
    </p:spTree>
    <p:extLst>
      <p:ext uri="{BB962C8B-B14F-4D97-AF65-F5344CB8AC3E}">
        <p14:creationId xmlns:p14="http://schemas.microsoft.com/office/powerpoint/2010/main" val="343577878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DA0E72-CC26-0C01-ADE1-7A3B2FF19542}"/>
              </a:ext>
            </a:extLst>
          </p:cNvPr>
          <p:cNvSpPr>
            <a:spLocks noGrp="1"/>
          </p:cNvSpPr>
          <p:nvPr>
            <p:ph type="title"/>
          </p:nvPr>
        </p:nvSpPr>
        <p:spPr>
          <a:xfrm>
            <a:off x="838200" y="365125"/>
            <a:ext cx="10515600" cy="549275"/>
          </a:xfrm>
        </p:spPr>
        <p:txBody>
          <a:bodyPr>
            <a:normAutofit fontScale="90000"/>
          </a:bodyPr>
          <a:lstStyle/>
          <a:p>
            <a:r>
              <a:rPr lang="el-GR" dirty="0"/>
              <a:t>Η πραγματικότητα…</a:t>
            </a:r>
          </a:p>
        </p:txBody>
      </p:sp>
      <p:pic>
        <p:nvPicPr>
          <p:cNvPr id="5" name="Θέση περιεχομένου 4">
            <a:extLst>
              <a:ext uri="{FF2B5EF4-FFF2-40B4-BE49-F238E27FC236}">
                <a16:creationId xmlns:a16="http://schemas.microsoft.com/office/drawing/2014/main" id="{57D99782-7D53-2FD6-EEE8-AF53F07D0221}"/>
              </a:ext>
            </a:extLst>
          </p:cNvPr>
          <p:cNvPicPr>
            <a:picLocks noGrp="1" noChangeAspect="1"/>
          </p:cNvPicPr>
          <p:nvPr>
            <p:ph idx="1"/>
          </p:nvPr>
        </p:nvPicPr>
        <p:blipFill>
          <a:blip r:embed="rId2"/>
          <a:stretch>
            <a:fillRect/>
          </a:stretch>
        </p:blipFill>
        <p:spPr>
          <a:xfrm>
            <a:off x="1656522" y="1364974"/>
            <a:ext cx="8322365" cy="5127901"/>
          </a:xfrm>
        </p:spPr>
      </p:pic>
    </p:spTree>
    <p:extLst>
      <p:ext uri="{BB962C8B-B14F-4D97-AF65-F5344CB8AC3E}">
        <p14:creationId xmlns:p14="http://schemas.microsoft.com/office/powerpoint/2010/main" val="425691459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782167-C70F-65AE-3B4A-014C945B3C07}"/>
              </a:ext>
            </a:extLst>
          </p:cNvPr>
          <p:cNvSpPr>
            <a:spLocks noGrp="1"/>
          </p:cNvSpPr>
          <p:nvPr>
            <p:ph type="title"/>
          </p:nvPr>
        </p:nvSpPr>
        <p:spPr>
          <a:xfrm>
            <a:off x="838200" y="365126"/>
            <a:ext cx="10515600" cy="483014"/>
          </a:xfrm>
        </p:spPr>
        <p:txBody>
          <a:bodyPr>
            <a:normAutofit fontScale="90000"/>
          </a:bodyPr>
          <a:lstStyle/>
          <a:p>
            <a:r>
              <a:rPr lang="el-GR" dirty="0"/>
              <a:t>Προτάσεις </a:t>
            </a:r>
            <a:r>
              <a:rPr lang="el-GR" sz="1800" dirty="0"/>
              <a:t>(Μέρος του υλικού αντλήθηκε από τον </a:t>
            </a:r>
            <a:r>
              <a:rPr lang="el-GR" sz="1800" dirty="0" err="1"/>
              <a:t>ιστότοπο</a:t>
            </a:r>
            <a:r>
              <a:rPr lang="el-GR" sz="1800" dirty="0"/>
              <a:t> </a:t>
            </a:r>
            <a:r>
              <a:rPr lang="en-US" sz="1800" dirty="0"/>
              <a:t> psychology.gr)</a:t>
            </a:r>
            <a:endParaRPr lang="el-GR" sz="1800" dirty="0"/>
          </a:p>
        </p:txBody>
      </p:sp>
      <p:pic>
        <p:nvPicPr>
          <p:cNvPr id="5" name="Θέση περιεχομένου 4">
            <a:extLst>
              <a:ext uri="{FF2B5EF4-FFF2-40B4-BE49-F238E27FC236}">
                <a16:creationId xmlns:a16="http://schemas.microsoft.com/office/drawing/2014/main" id="{D397C3E3-CB8E-4EC5-6C97-770E6012D26C}"/>
              </a:ext>
            </a:extLst>
          </p:cNvPr>
          <p:cNvPicPr>
            <a:picLocks noGrp="1" noChangeAspect="1"/>
          </p:cNvPicPr>
          <p:nvPr>
            <p:ph idx="1"/>
          </p:nvPr>
        </p:nvPicPr>
        <p:blipFill>
          <a:blip r:embed="rId2"/>
          <a:stretch>
            <a:fillRect/>
          </a:stretch>
        </p:blipFill>
        <p:spPr>
          <a:xfrm>
            <a:off x="1802296" y="1298713"/>
            <a:ext cx="8733181" cy="5194162"/>
          </a:xfrm>
        </p:spPr>
      </p:pic>
    </p:spTree>
    <p:extLst>
      <p:ext uri="{BB962C8B-B14F-4D97-AF65-F5344CB8AC3E}">
        <p14:creationId xmlns:p14="http://schemas.microsoft.com/office/powerpoint/2010/main" val="1926134888"/>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DE7B13-76B0-5FD6-B314-AC873EEA6ED7}"/>
              </a:ext>
            </a:extLst>
          </p:cNvPr>
          <p:cNvSpPr>
            <a:spLocks noGrp="1"/>
          </p:cNvSpPr>
          <p:nvPr>
            <p:ph type="title"/>
          </p:nvPr>
        </p:nvSpPr>
        <p:spPr/>
        <p:txBody>
          <a:bodyPr/>
          <a:lstStyle/>
          <a:p>
            <a:r>
              <a:rPr lang="el-GR" dirty="0"/>
              <a:t>Προτάσεις (3</a:t>
            </a:r>
            <a:r>
              <a:rPr lang="el-GR" baseline="30000" dirty="0"/>
              <a:t>η</a:t>
            </a:r>
            <a:r>
              <a:rPr lang="el-GR" dirty="0"/>
              <a:t>)</a:t>
            </a:r>
          </a:p>
        </p:txBody>
      </p:sp>
      <p:pic>
        <p:nvPicPr>
          <p:cNvPr id="5" name="Θέση περιεχομένου 4">
            <a:extLst>
              <a:ext uri="{FF2B5EF4-FFF2-40B4-BE49-F238E27FC236}">
                <a16:creationId xmlns:a16="http://schemas.microsoft.com/office/drawing/2014/main" id="{1DDA095C-8540-FD2C-F3F8-9F77D1BACB6E}"/>
              </a:ext>
            </a:extLst>
          </p:cNvPr>
          <p:cNvPicPr>
            <a:picLocks noGrp="1" noChangeAspect="1"/>
          </p:cNvPicPr>
          <p:nvPr>
            <p:ph idx="1"/>
          </p:nvPr>
        </p:nvPicPr>
        <p:blipFill>
          <a:blip r:embed="rId2"/>
          <a:stretch>
            <a:fillRect/>
          </a:stretch>
        </p:blipFill>
        <p:spPr>
          <a:xfrm>
            <a:off x="2782957" y="1895061"/>
            <a:ext cx="6387547" cy="3975652"/>
          </a:xfrm>
        </p:spPr>
      </p:pic>
    </p:spTree>
    <p:extLst>
      <p:ext uri="{BB962C8B-B14F-4D97-AF65-F5344CB8AC3E}">
        <p14:creationId xmlns:p14="http://schemas.microsoft.com/office/powerpoint/2010/main" val="29576122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D2FA69-7E85-BDB9-C369-A012E09004D7}"/>
              </a:ext>
            </a:extLst>
          </p:cNvPr>
          <p:cNvSpPr>
            <a:spLocks noGrp="1"/>
          </p:cNvSpPr>
          <p:nvPr>
            <p:ph type="title"/>
          </p:nvPr>
        </p:nvSpPr>
        <p:spPr>
          <a:xfrm>
            <a:off x="838200" y="365126"/>
            <a:ext cx="10515600" cy="946840"/>
          </a:xfrm>
        </p:spPr>
        <p:txBody>
          <a:bodyPr/>
          <a:lstStyle/>
          <a:p>
            <a:r>
              <a:rPr lang="el-GR" dirty="0"/>
              <a:t>Προτάσεις (4</a:t>
            </a:r>
            <a:r>
              <a:rPr lang="el-GR" baseline="30000" dirty="0"/>
              <a:t>η</a:t>
            </a:r>
            <a:r>
              <a:rPr lang="el-GR" dirty="0"/>
              <a:t>)</a:t>
            </a:r>
          </a:p>
        </p:txBody>
      </p:sp>
      <p:pic>
        <p:nvPicPr>
          <p:cNvPr id="5" name="Θέση περιεχομένου 4">
            <a:extLst>
              <a:ext uri="{FF2B5EF4-FFF2-40B4-BE49-F238E27FC236}">
                <a16:creationId xmlns:a16="http://schemas.microsoft.com/office/drawing/2014/main" id="{A7B2AC9C-E730-B2FF-76C6-C2102F9A4FDE}"/>
              </a:ext>
            </a:extLst>
          </p:cNvPr>
          <p:cNvPicPr>
            <a:picLocks noGrp="1" noChangeAspect="1"/>
          </p:cNvPicPr>
          <p:nvPr>
            <p:ph idx="1"/>
          </p:nvPr>
        </p:nvPicPr>
        <p:blipFill>
          <a:blip r:embed="rId2"/>
          <a:stretch>
            <a:fillRect/>
          </a:stretch>
        </p:blipFill>
        <p:spPr>
          <a:xfrm>
            <a:off x="2703442" y="1404730"/>
            <a:ext cx="7063409" cy="4969566"/>
          </a:xfrm>
        </p:spPr>
      </p:pic>
    </p:spTree>
    <p:extLst>
      <p:ext uri="{BB962C8B-B14F-4D97-AF65-F5344CB8AC3E}">
        <p14:creationId xmlns:p14="http://schemas.microsoft.com/office/powerpoint/2010/main" val="247968862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D325A1-5230-42F5-9F35-B63FF18843FE}"/>
              </a:ext>
            </a:extLst>
          </p:cNvPr>
          <p:cNvSpPr>
            <a:spLocks noGrp="1"/>
          </p:cNvSpPr>
          <p:nvPr>
            <p:ph type="title"/>
          </p:nvPr>
        </p:nvSpPr>
        <p:spPr>
          <a:xfrm>
            <a:off x="838200" y="365126"/>
            <a:ext cx="10515600" cy="602284"/>
          </a:xfrm>
        </p:spPr>
        <p:txBody>
          <a:bodyPr>
            <a:normAutofit fontScale="90000"/>
          </a:bodyPr>
          <a:lstStyle/>
          <a:p>
            <a:r>
              <a:rPr lang="el-GR" dirty="0"/>
              <a:t>Προτάσεις</a:t>
            </a:r>
          </a:p>
        </p:txBody>
      </p:sp>
      <p:pic>
        <p:nvPicPr>
          <p:cNvPr id="5" name="Θέση περιεχομένου 4">
            <a:extLst>
              <a:ext uri="{FF2B5EF4-FFF2-40B4-BE49-F238E27FC236}">
                <a16:creationId xmlns:a16="http://schemas.microsoft.com/office/drawing/2014/main" id="{9738BE97-BECA-94D6-C03F-F49D4EB0878D}"/>
              </a:ext>
            </a:extLst>
          </p:cNvPr>
          <p:cNvPicPr>
            <a:picLocks noGrp="1" noChangeAspect="1"/>
          </p:cNvPicPr>
          <p:nvPr>
            <p:ph idx="1"/>
          </p:nvPr>
        </p:nvPicPr>
        <p:blipFill>
          <a:blip r:embed="rId2"/>
          <a:stretch>
            <a:fillRect/>
          </a:stretch>
        </p:blipFill>
        <p:spPr>
          <a:xfrm>
            <a:off x="1789043" y="1285462"/>
            <a:ext cx="8653670" cy="5207414"/>
          </a:xfrm>
        </p:spPr>
      </p:pic>
    </p:spTree>
    <p:extLst>
      <p:ext uri="{BB962C8B-B14F-4D97-AF65-F5344CB8AC3E}">
        <p14:creationId xmlns:p14="http://schemas.microsoft.com/office/powerpoint/2010/main" val="1834751378"/>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344727-778F-2AF2-CF4F-F23E4E81CEF4}"/>
              </a:ext>
            </a:extLst>
          </p:cNvPr>
          <p:cNvSpPr>
            <a:spLocks noGrp="1"/>
          </p:cNvSpPr>
          <p:nvPr>
            <p:ph type="title"/>
          </p:nvPr>
        </p:nvSpPr>
        <p:spPr>
          <a:xfrm>
            <a:off x="838200" y="365125"/>
            <a:ext cx="10515600" cy="549275"/>
          </a:xfrm>
        </p:spPr>
        <p:txBody>
          <a:bodyPr>
            <a:normAutofit fontScale="90000"/>
          </a:bodyPr>
          <a:lstStyle/>
          <a:p>
            <a:r>
              <a:rPr lang="el-GR" dirty="0"/>
              <a:t>Προτάσεις</a:t>
            </a:r>
          </a:p>
        </p:txBody>
      </p:sp>
      <p:pic>
        <p:nvPicPr>
          <p:cNvPr id="5" name="Θέση περιεχομένου 4">
            <a:extLst>
              <a:ext uri="{FF2B5EF4-FFF2-40B4-BE49-F238E27FC236}">
                <a16:creationId xmlns:a16="http://schemas.microsoft.com/office/drawing/2014/main" id="{AFD08E17-51DF-2984-929F-71EED7376D6E}"/>
              </a:ext>
            </a:extLst>
          </p:cNvPr>
          <p:cNvPicPr>
            <a:picLocks noGrp="1" noChangeAspect="1"/>
          </p:cNvPicPr>
          <p:nvPr>
            <p:ph idx="1"/>
          </p:nvPr>
        </p:nvPicPr>
        <p:blipFill>
          <a:blip r:embed="rId2"/>
          <a:stretch>
            <a:fillRect/>
          </a:stretch>
        </p:blipFill>
        <p:spPr>
          <a:xfrm>
            <a:off x="2372139" y="1351722"/>
            <a:ext cx="7036904" cy="5234608"/>
          </a:xfrm>
        </p:spPr>
      </p:pic>
    </p:spTree>
    <p:extLst>
      <p:ext uri="{BB962C8B-B14F-4D97-AF65-F5344CB8AC3E}">
        <p14:creationId xmlns:p14="http://schemas.microsoft.com/office/powerpoint/2010/main" val="3175634645"/>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3FA3A6-4157-27FB-BD42-444972AE339C}"/>
              </a:ext>
            </a:extLst>
          </p:cNvPr>
          <p:cNvSpPr>
            <a:spLocks noGrp="1"/>
          </p:cNvSpPr>
          <p:nvPr>
            <p:ph type="title"/>
          </p:nvPr>
        </p:nvSpPr>
        <p:spPr>
          <a:xfrm>
            <a:off x="838200" y="325369"/>
            <a:ext cx="10515600" cy="734805"/>
          </a:xfrm>
        </p:spPr>
        <p:txBody>
          <a:bodyPr/>
          <a:lstStyle/>
          <a:p>
            <a:r>
              <a:rPr lang="el-GR" dirty="0"/>
              <a:t>Προτάσεις (5</a:t>
            </a:r>
            <a:r>
              <a:rPr lang="el-GR" baseline="30000" dirty="0"/>
              <a:t>η</a:t>
            </a:r>
            <a:r>
              <a:rPr lang="el-GR" dirty="0"/>
              <a:t>)</a:t>
            </a:r>
          </a:p>
        </p:txBody>
      </p:sp>
      <p:pic>
        <p:nvPicPr>
          <p:cNvPr id="5" name="Θέση περιεχομένου 4">
            <a:extLst>
              <a:ext uri="{FF2B5EF4-FFF2-40B4-BE49-F238E27FC236}">
                <a16:creationId xmlns:a16="http://schemas.microsoft.com/office/drawing/2014/main" id="{54B6ECC6-015D-36B4-23CB-770F78D378EC}"/>
              </a:ext>
            </a:extLst>
          </p:cNvPr>
          <p:cNvPicPr>
            <a:picLocks noGrp="1" noChangeAspect="1"/>
          </p:cNvPicPr>
          <p:nvPr>
            <p:ph idx="1"/>
          </p:nvPr>
        </p:nvPicPr>
        <p:blipFill>
          <a:blip r:embed="rId2"/>
          <a:stretch>
            <a:fillRect/>
          </a:stretch>
        </p:blipFill>
        <p:spPr>
          <a:xfrm>
            <a:off x="1868557" y="1510747"/>
            <a:ext cx="7938052" cy="4545495"/>
          </a:xfrm>
        </p:spPr>
      </p:pic>
    </p:spTree>
    <p:extLst>
      <p:ext uri="{BB962C8B-B14F-4D97-AF65-F5344CB8AC3E}">
        <p14:creationId xmlns:p14="http://schemas.microsoft.com/office/powerpoint/2010/main" val="123522718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2B3FC0-F60C-12EA-1A24-53A7FD68B01D}"/>
              </a:ext>
            </a:extLst>
          </p:cNvPr>
          <p:cNvSpPr>
            <a:spLocks noGrp="1"/>
          </p:cNvSpPr>
          <p:nvPr>
            <p:ph type="title"/>
          </p:nvPr>
        </p:nvSpPr>
        <p:spPr/>
        <p:txBody>
          <a:bodyPr/>
          <a:lstStyle/>
          <a:p>
            <a:r>
              <a:rPr lang="el-GR" dirty="0"/>
              <a:t>Προτάσεις (6</a:t>
            </a:r>
            <a:r>
              <a:rPr lang="el-GR" baseline="30000" dirty="0"/>
              <a:t>η)    </a:t>
            </a:r>
            <a:endParaRPr lang="el-GR" dirty="0"/>
          </a:p>
        </p:txBody>
      </p:sp>
      <p:pic>
        <p:nvPicPr>
          <p:cNvPr id="5" name="Θέση περιεχομένου 4">
            <a:extLst>
              <a:ext uri="{FF2B5EF4-FFF2-40B4-BE49-F238E27FC236}">
                <a16:creationId xmlns:a16="http://schemas.microsoft.com/office/drawing/2014/main" id="{DB8461BF-3B86-A333-B63E-FE1A7DDC569B}"/>
              </a:ext>
            </a:extLst>
          </p:cNvPr>
          <p:cNvPicPr>
            <a:picLocks noGrp="1" noChangeAspect="1"/>
          </p:cNvPicPr>
          <p:nvPr>
            <p:ph idx="1"/>
          </p:nvPr>
        </p:nvPicPr>
        <p:blipFill>
          <a:blip r:embed="rId2"/>
          <a:stretch>
            <a:fillRect/>
          </a:stretch>
        </p:blipFill>
        <p:spPr>
          <a:xfrm>
            <a:off x="1908313" y="1563757"/>
            <a:ext cx="7315200" cy="4929118"/>
          </a:xfrm>
        </p:spPr>
      </p:pic>
    </p:spTree>
    <p:extLst>
      <p:ext uri="{BB962C8B-B14F-4D97-AF65-F5344CB8AC3E}">
        <p14:creationId xmlns:p14="http://schemas.microsoft.com/office/powerpoint/2010/main" val="313732042"/>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BB0DEC-C18D-E613-D729-EEBABCD0CDC8}"/>
              </a:ext>
            </a:extLst>
          </p:cNvPr>
          <p:cNvSpPr>
            <a:spLocks noGrp="1"/>
          </p:cNvSpPr>
          <p:nvPr>
            <p:ph type="title"/>
          </p:nvPr>
        </p:nvSpPr>
        <p:spPr/>
        <p:txBody>
          <a:bodyPr/>
          <a:lstStyle/>
          <a:p>
            <a:r>
              <a:rPr lang="el-GR" dirty="0"/>
              <a:t>Προτάσεις (7</a:t>
            </a:r>
            <a:r>
              <a:rPr lang="el-GR" baseline="30000" dirty="0"/>
              <a:t>η</a:t>
            </a:r>
            <a:r>
              <a:rPr lang="el-GR" dirty="0"/>
              <a:t>)</a:t>
            </a:r>
          </a:p>
        </p:txBody>
      </p:sp>
      <p:pic>
        <p:nvPicPr>
          <p:cNvPr id="5" name="Θέση περιεχομένου 4">
            <a:extLst>
              <a:ext uri="{FF2B5EF4-FFF2-40B4-BE49-F238E27FC236}">
                <a16:creationId xmlns:a16="http://schemas.microsoft.com/office/drawing/2014/main" id="{18DD3242-B5A7-CAA7-4E9B-A97612AF598E}"/>
              </a:ext>
            </a:extLst>
          </p:cNvPr>
          <p:cNvPicPr>
            <a:picLocks noGrp="1" noChangeAspect="1"/>
          </p:cNvPicPr>
          <p:nvPr>
            <p:ph idx="1"/>
          </p:nvPr>
        </p:nvPicPr>
        <p:blipFill>
          <a:blip r:embed="rId2"/>
          <a:stretch>
            <a:fillRect/>
          </a:stretch>
        </p:blipFill>
        <p:spPr>
          <a:xfrm>
            <a:off x="2491409" y="1523999"/>
            <a:ext cx="7421217" cy="4968875"/>
          </a:xfrm>
        </p:spPr>
      </p:pic>
    </p:spTree>
    <p:extLst>
      <p:ext uri="{BB962C8B-B14F-4D97-AF65-F5344CB8AC3E}">
        <p14:creationId xmlns:p14="http://schemas.microsoft.com/office/powerpoint/2010/main" val="2798557990"/>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76090A-3D77-F6D6-EA0E-E687C64B3974}"/>
              </a:ext>
            </a:extLst>
          </p:cNvPr>
          <p:cNvSpPr>
            <a:spLocks noGrp="1"/>
          </p:cNvSpPr>
          <p:nvPr>
            <p:ph type="title"/>
          </p:nvPr>
        </p:nvSpPr>
        <p:spPr/>
        <p:txBody>
          <a:bodyPr/>
          <a:lstStyle/>
          <a:p>
            <a:r>
              <a:rPr lang="el-GR" dirty="0"/>
              <a:t>Προτάσεις (8</a:t>
            </a:r>
            <a:r>
              <a:rPr lang="el-GR" baseline="30000" dirty="0"/>
              <a:t>η</a:t>
            </a:r>
            <a:r>
              <a:rPr lang="el-GR" dirty="0"/>
              <a:t>)</a:t>
            </a:r>
          </a:p>
        </p:txBody>
      </p:sp>
      <p:pic>
        <p:nvPicPr>
          <p:cNvPr id="7" name="Θέση περιεχομένου 6">
            <a:extLst>
              <a:ext uri="{FF2B5EF4-FFF2-40B4-BE49-F238E27FC236}">
                <a16:creationId xmlns:a16="http://schemas.microsoft.com/office/drawing/2014/main" id="{6DB3A229-98CE-942E-37BE-22229742E14F}"/>
              </a:ext>
            </a:extLst>
          </p:cNvPr>
          <p:cNvPicPr>
            <a:picLocks noGrp="1" noChangeAspect="1"/>
          </p:cNvPicPr>
          <p:nvPr>
            <p:ph idx="1"/>
          </p:nvPr>
        </p:nvPicPr>
        <p:blipFill>
          <a:blip r:embed="rId2"/>
          <a:stretch>
            <a:fillRect/>
          </a:stretch>
        </p:blipFill>
        <p:spPr>
          <a:xfrm>
            <a:off x="1961322" y="1577009"/>
            <a:ext cx="8229600" cy="5049078"/>
          </a:xfrm>
        </p:spPr>
      </p:pic>
    </p:spTree>
    <p:extLst>
      <p:ext uri="{BB962C8B-B14F-4D97-AF65-F5344CB8AC3E}">
        <p14:creationId xmlns:p14="http://schemas.microsoft.com/office/powerpoint/2010/main" val="40504524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060AEC-94EF-FB7D-8A14-EBC292B6B337}"/>
              </a:ext>
            </a:extLst>
          </p:cNvPr>
          <p:cNvSpPr>
            <a:spLocks noGrp="1"/>
          </p:cNvSpPr>
          <p:nvPr>
            <p:ph type="title"/>
          </p:nvPr>
        </p:nvSpPr>
        <p:spPr/>
        <p:txBody>
          <a:bodyPr/>
          <a:lstStyle/>
          <a:p>
            <a:r>
              <a:rPr lang="el-GR" dirty="0"/>
              <a:t>Βασικοί ορισμοί</a:t>
            </a:r>
          </a:p>
        </p:txBody>
      </p:sp>
      <p:sp>
        <p:nvSpPr>
          <p:cNvPr id="3" name="Θέση περιεχομένου 2">
            <a:extLst>
              <a:ext uri="{FF2B5EF4-FFF2-40B4-BE49-F238E27FC236}">
                <a16:creationId xmlns:a16="http://schemas.microsoft.com/office/drawing/2014/main" id="{0AFF1772-B2A1-3296-D12B-19F992C45F87}"/>
              </a:ext>
            </a:extLst>
          </p:cNvPr>
          <p:cNvSpPr>
            <a:spLocks noGrp="1"/>
          </p:cNvSpPr>
          <p:nvPr>
            <p:ph idx="1"/>
          </p:nvPr>
        </p:nvSpPr>
        <p:spPr>
          <a:xfrm>
            <a:off x="838200" y="1510748"/>
            <a:ext cx="10515600" cy="4837043"/>
          </a:xfrm>
        </p:spPr>
        <p:txBody>
          <a:bodyPr>
            <a:normAutofit fontScale="85000" lnSpcReduction="20000"/>
          </a:bodyPr>
          <a:lstStyle/>
          <a:p>
            <a:r>
              <a:rPr lang="el-GR" dirty="0"/>
              <a:t>Σχολική Βία και Σχολική Παραβατικότητα; Η σχολική βία είναι οι πράξεις στο χώρο του σχολείου οι οποίες αφορούν στη χρήση βίας σε οποιαδήποτε της μορφή με στόχο την απειλή, τον εξαναγκασμό, τον εξευτελισμό, την υποταγή ή ακόμα και τον τραυματισμό ατόμου ή ατόμων. Αφορά σε συγκρούσεις μεταξύ ατόμων ή/και συμπλοκές μεταξύ ομάδων καθώς και τους βανδαλισμούς μικρής ή μεγάλης έκτασης. Η σχολική παραβατικότητα είναι οι πράξεις στο χώρο του σχολείου η οποίες παραβαίνουν τους κανονισμούς του σχολείου με ή χωρίς τη χρήση βίας. </a:t>
            </a:r>
          </a:p>
          <a:p>
            <a:r>
              <a:rPr lang="el-GR" dirty="0"/>
              <a:t>Η βία και η παραβατικότητα αποτελούν σοβαρό πρόβλημα στο χώρο του σχολείου και τόσο τα ίδια τα περιστατικά όσο και οι συνέπειές τους, επηρεάζουν αρνητικά ολόκληρη τη σχολική κοινότητα. Οι έρευνες έχουν δείξει ότι η βία, ο εκφοβισμός και το ψηλό επίπεδο παραβατικότητας συντελούν άμεσα στα χαμηλά ποσοστά μάθησης, στη μειωμένη αυτοεκτίμηση, στην έλλειψη κινήτρων και προσπάθειας, στην επιδείνωση του φαύλου κύκλου της βίας και στην αύξηση του στρες τόσο των μαθητών όσο και των εκπαιδευτικών.  (</a:t>
            </a:r>
            <a:r>
              <a:rPr lang="el-GR" dirty="0" err="1"/>
              <a:t>Πηγή:Υπουργείο</a:t>
            </a:r>
            <a:r>
              <a:rPr lang="el-GR" dirty="0"/>
              <a:t> Παιδείας Κύπρου)</a:t>
            </a:r>
          </a:p>
        </p:txBody>
      </p:sp>
    </p:spTree>
    <p:extLst>
      <p:ext uri="{BB962C8B-B14F-4D97-AF65-F5344CB8AC3E}">
        <p14:creationId xmlns:p14="http://schemas.microsoft.com/office/powerpoint/2010/main" val="293314723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C52451-03EA-16A0-CCD4-0C17A74F08E4}"/>
              </a:ext>
            </a:extLst>
          </p:cNvPr>
          <p:cNvSpPr>
            <a:spLocks noGrp="1"/>
          </p:cNvSpPr>
          <p:nvPr>
            <p:ph type="title"/>
          </p:nvPr>
        </p:nvSpPr>
        <p:spPr/>
        <p:txBody>
          <a:bodyPr/>
          <a:lstStyle/>
          <a:p>
            <a:r>
              <a:rPr lang="el-GR" dirty="0"/>
              <a:t>Βιβλιογραφία</a:t>
            </a:r>
          </a:p>
        </p:txBody>
      </p:sp>
      <p:sp>
        <p:nvSpPr>
          <p:cNvPr id="3" name="Θέση περιεχομένου 2">
            <a:extLst>
              <a:ext uri="{FF2B5EF4-FFF2-40B4-BE49-F238E27FC236}">
                <a16:creationId xmlns:a16="http://schemas.microsoft.com/office/drawing/2014/main" id="{B01F2470-CB6D-9049-AFEA-6827F040C2ED}"/>
              </a:ext>
            </a:extLst>
          </p:cNvPr>
          <p:cNvSpPr>
            <a:spLocks noGrp="1"/>
          </p:cNvSpPr>
          <p:nvPr>
            <p:ph idx="1"/>
          </p:nvPr>
        </p:nvSpPr>
        <p:spPr/>
        <p:txBody>
          <a:bodyPr/>
          <a:lstStyle/>
          <a:p>
            <a:r>
              <a:rPr lang="el-GR" dirty="0"/>
              <a:t>Σχολείο και παραβατικότητα (Ν. </a:t>
            </a:r>
            <a:r>
              <a:rPr lang="el-GR" dirty="0" err="1"/>
              <a:t>Φελώνης</a:t>
            </a:r>
            <a:r>
              <a:rPr lang="el-GR" dirty="0"/>
              <a:t>) και η βιβλιογραφία που αναφέρεται εκεί</a:t>
            </a:r>
          </a:p>
          <a:p>
            <a:r>
              <a:rPr lang="el-GR" dirty="0" err="1"/>
              <a:t>Ιστότοπος</a:t>
            </a:r>
            <a:r>
              <a:rPr lang="el-GR" dirty="0"/>
              <a:t> </a:t>
            </a:r>
            <a:r>
              <a:rPr lang="en-US" dirty="0"/>
              <a:t>I am not scared project (</a:t>
            </a:r>
            <a:r>
              <a:rPr lang="el-GR" dirty="0"/>
              <a:t>για τις μελέτες περιπτώσεων)</a:t>
            </a:r>
          </a:p>
          <a:p>
            <a:r>
              <a:rPr lang="el-GR" dirty="0"/>
              <a:t>Υπουργείο παιδείας Κυπριακής Δημοκρατίας (άρθρα για τη σχολική βία)</a:t>
            </a:r>
          </a:p>
          <a:p>
            <a:r>
              <a:rPr lang="en-US" dirty="0"/>
              <a:t>Psychology.gr</a:t>
            </a:r>
            <a:endParaRPr lang="el-GR" dirty="0"/>
          </a:p>
        </p:txBody>
      </p:sp>
    </p:spTree>
    <p:extLst>
      <p:ext uri="{BB962C8B-B14F-4D97-AF65-F5344CB8AC3E}">
        <p14:creationId xmlns:p14="http://schemas.microsoft.com/office/powerpoint/2010/main" val="18399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348C20-0FA7-7F0C-C003-1C0B13E7D49E}"/>
              </a:ext>
            </a:extLst>
          </p:cNvPr>
          <p:cNvSpPr>
            <a:spLocks noGrp="1"/>
          </p:cNvSpPr>
          <p:nvPr>
            <p:ph type="title"/>
          </p:nvPr>
        </p:nvSpPr>
        <p:spPr/>
        <p:txBody>
          <a:bodyPr/>
          <a:lstStyle/>
          <a:p>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2800" b="1" dirty="0">
                <a:effectLst/>
                <a:latin typeface="Times New Roman" panose="02020603050405020304" pitchFamily="18" charset="0"/>
                <a:ea typeface="Calibri" panose="020F0502020204030204" pitchFamily="34" charset="0"/>
                <a:cs typeface="Times New Roman" panose="02020603050405020304" pitchFamily="18" charset="0"/>
              </a:rPr>
              <a:t>Ο &lt;&lt;μέσος όρος&gt;&gt; και ο ρόλος του σχολείου</a:t>
            </a:r>
            <a:br>
              <a:rPr lang="el-GR" sz="18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pic>
        <p:nvPicPr>
          <p:cNvPr id="5" name="Θέση περιεχομένου 4">
            <a:extLst>
              <a:ext uri="{FF2B5EF4-FFF2-40B4-BE49-F238E27FC236}">
                <a16:creationId xmlns:a16="http://schemas.microsoft.com/office/drawing/2014/main" id="{DCB291FD-8A01-5F86-56A9-CB045ED6FF7A}"/>
              </a:ext>
            </a:extLst>
          </p:cNvPr>
          <p:cNvPicPr>
            <a:picLocks noGrp="1" noChangeAspect="1"/>
          </p:cNvPicPr>
          <p:nvPr>
            <p:ph idx="1"/>
          </p:nvPr>
        </p:nvPicPr>
        <p:blipFill>
          <a:blip r:embed="rId2"/>
          <a:stretch>
            <a:fillRect/>
          </a:stretch>
        </p:blipFill>
        <p:spPr>
          <a:xfrm>
            <a:off x="1537253" y="1192696"/>
            <a:ext cx="9700590" cy="5300179"/>
          </a:xfrm>
        </p:spPr>
      </p:pic>
    </p:spTree>
    <p:extLst>
      <p:ext uri="{BB962C8B-B14F-4D97-AF65-F5344CB8AC3E}">
        <p14:creationId xmlns:p14="http://schemas.microsoft.com/office/powerpoint/2010/main" val="314238053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952CD3-3D6E-C4AA-4DF8-80F327A9A6D2}"/>
              </a:ext>
            </a:extLst>
          </p:cNvPr>
          <p:cNvSpPr>
            <a:spLocks noGrp="1"/>
          </p:cNvSpPr>
          <p:nvPr>
            <p:ph type="title"/>
          </p:nvPr>
        </p:nvSpPr>
        <p:spPr>
          <a:xfrm>
            <a:off x="838200" y="365126"/>
            <a:ext cx="10515600" cy="1052858"/>
          </a:xfrm>
        </p:spPr>
        <p:txBody>
          <a:bodyPr/>
          <a:lstStyle/>
          <a:p>
            <a:r>
              <a:rPr lang="el-GR" dirty="0"/>
              <a:t>Συνέχεια-Ο θεσμός του σχολείου</a:t>
            </a:r>
          </a:p>
        </p:txBody>
      </p:sp>
      <p:pic>
        <p:nvPicPr>
          <p:cNvPr id="5" name="Θέση περιεχομένου 4">
            <a:extLst>
              <a:ext uri="{FF2B5EF4-FFF2-40B4-BE49-F238E27FC236}">
                <a16:creationId xmlns:a16="http://schemas.microsoft.com/office/drawing/2014/main" id="{92515C74-D71B-03C1-132D-8970B01CDC95}"/>
              </a:ext>
            </a:extLst>
          </p:cNvPr>
          <p:cNvPicPr>
            <a:picLocks noGrp="1" noChangeAspect="1"/>
          </p:cNvPicPr>
          <p:nvPr>
            <p:ph idx="1"/>
          </p:nvPr>
        </p:nvPicPr>
        <p:blipFill>
          <a:blip r:embed="rId2"/>
          <a:stretch>
            <a:fillRect/>
          </a:stretch>
        </p:blipFill>
        <p:spPr>
          <a:xfrm>
            <a:off x="1417983" y="1417983"/>
            <a:ext cx="9475304" cy="5074892"/>
          </a:xfrm>
        </p:spPr>
      </p:pic>
    </p:spTree>
    <p:extLst>
      <p:ext uri="{BB962C8B-B14F-4D97-AF65-F5344CB8AC3E}">
        <p14:creationId xmlns:p14="http://schemas.microsoft.com/office/powerpoint/2010/main" val="1112666703"/>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5EE98B-601B-AB63-B39B-393C283498E7}"/>
              </a:ext>
            </a:extLst>
          </p:cNvPr>
          <p:cNvSpPr>
            <a:spLocks noGrp="1"/>
          </p:cNvSpPr>
          <p:nvPr>
            <p:ph type="title"/>
          </p:nvPr>
        </p:nvSpPr>
        <p:spPr/>
        <p:txBody>
          <a:bodyPr/>
          <a:lstStyle/>
          <a:p>
            <a:r>
              <a:rPr lang="el-GR" dirty="0"/>
              <a:t>Ο ρόλος του σχολείου</a:t>
            </a:r>
          </a:p>
        </p:txBody>
      </p:sp>
      <p:pic>
        <p:nvPicPr>
          <p:cNvPr id="5" name="Θέση περιεχομένου 4">
            <a:extLst>
              <a:ext uri="{FF2B5EF4-FFF2-40B4-BE49-F238E27FC236}">
                <a16:creationId xmlns:a16="http://schemas.microsoft.com/office/drawing/2014/main" id="{531EED03-9137-1C88-9F0F-B1EB6113A322}"/>
              </a:ext>
            </a:extLst>
          </p:cNvPr>
          <p:cNvPicPr>
            <a:picLocks noGrp="1" noChangeAspect="1"/>
          </p:cNvPicPr>
          <p:nvPr>
            <p:ph idx="1"/>
          </p:nvPr>
        </p:nvPicPr>
        <p:blipFill>
          <a:blip r:embed="rId2"/>
          <a:stretch>
            <a:fillRect/>
          </a:stretch>
        </p:blipFill>
        <p:spPr>
          <a:xfrm>
            <a:off x="1961322" y="2133599"/>
            <a:ext cx="8521148" cy="4359275"/>
          </a:xfrm>
        </p:spPr>
      </p:pic>
    </p:spTree>
    <p:extLst>
      <p:ext uri="{BB962C8B-B14F-4D97-AF65-F5344CB8AC3E}">
        <p14:creationId xmlns:p14="http://schemas.microsoft.com/office/powerpoint/2010/main" val="12978764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74000">
              <a:schemeClr val="bg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837D1D-6BD6-67EE-1577-79D3D2606268}"/>
              </a:ext>
            </a:extLst>
          </p:cNvPr>
          <p:cNvSpPr>
            <a:spLocks noGrp="1"/>
          </p:cNvSpPr>
          <p:nvPr>
            <p:ph type="title"/>
          </p:nvPr>
        </p:nvSpPr>
        <p:spPr>
          <a:xfrm>
            <a:off x="838200" y="365125"/>
            <a:ext cx="10515600" cy="668545"/>
          </a:xfrm>
        </p:spPr>
        <p:txBody>
          <a:bodyPr>
            <a:normAutofit fontScale="90000"/>
          </a:bodyPr>
          <a:lstStyle/>
          <a:p>
            <a:r>
              <a:rPr lang="el-GR" dirty="0"/>
              <a:t>Έρευνα του </a:t>
            </a:r>
            <a:r>
              <a:rPr lang="el-GR" dirty="0" err="1"/>
              <a:t>Λαμπόβ</a:t>
            </a:r>
            <a:endParaRPr lang="el-GR" dirty="0"/>
          </a:p>
        </p:txBody>
      </p:sp>
      <p:pic>
        <p:nvPicPr>
          <p:cNvPr id="5" name="Θέση περιεχομένου 4">
            <a:extLst>
              <a:ext uri="{FF2B5EF4-FFF2-40B4-BE49-F238E27FC236}">
                <a16:creationId xmlns:a16="http://schemas.microsoft.com/office/drawing/2014/main" id="{60109366-14FA-0CD3-64E0-8308FD66D44D}"/>
              </a:ext>
            </a:extLst>
          </p:cNvPr>
          <p:cNvPicPr>
            <a:picLocks noGrp="1" noChangeAspect="1"/>
          </p:cNvPicPr>
          <p:nvPr>
            <p:ph idx="1"/>
          </p:nvPr>
        </p:nvPicPr>
        <p:blipFill>
          <a:blip r:embed="rId2"/>
          <a:stretch>
            <a:fillRect/>
          </a:stretch>
        </p:blipFill>
        <p:spPr>
          <a:xfrm>
            <a:off x="1192696" y="1139687"/>
            <a:ext cx="9197007" cy="5486400"/>
          </a:xfrm>
        </p:spPr>
      </p:pic>
    </p:spTree>
    <p:extLst>
      <p:ext uri="{BB962C8B-B14F-4D97-AF65-F5344CB8AC3E}">
        <p14:creationId xmlns:p14="http://schemas.microsoft.com/office/powerpoint/2010/main" val="61963163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165FF6-CF1C-81C2-195C-08E83EF8B9D8}"/>
              </a:ext>
            </a:extLst>
          </p:cNvPr>
          <p:cNvSpPr>
            <a:spLocks noGrp="1"/>
          </p:cNvSpPr>
          <p:nvPr>
            <p:ph type="title"/>
          </p:nvPr>
        </p:nvSpPr>
        <p:spPr/>
        <p:txBody>
          <a:bodyPr/>
          <a:lstStyle/>
          <a:p>
            <a:r>
              <a:rPr lang="el-GR" dirty="0"/>
              <a:t>Οι μαθητές</a:t>
            </a:r>
          </a:p>
        </p:txBody>
      </p:sp>
      <p:pic>
        <p:nvPicPr>
          <p:cNvPr id="5" name="Θέση περιεχομένου 4">
            <a:extLst>
              <a:ext uri="{FF2B5EF4-FFF2-40B4-BE49-F238E27FC236}">
                <a16:creationId xmlns:a16="http://schemas.microsoft.com/office/drawing/2014/main" id="{AD313487-FE00-414A-8A2C-F9CF166164AF}"/>
              </a:ext>
            </a:extLst>
          </p:cNvPr>
          <p:cNvPicPr>
            <a:picLocks noGrp="1" noChangeAspect="1"/>
          </p:cNvPicPr>
          <p:nvPr>
            <p:ph idx="1"/>
          </p:nvPr>
        </p:nvPicPr>
        <p:blipFill>
          <a:blip r:embed="rId2"/>
          <a:stretch>
            <a:fillRect/>
          </a:stretch>
        </p:blipFill>
        <p:spPr>
          <a:xfrm>
            <a:off x="2345635" y="1351722"/>
            <a:ext cx="6851374" cy="5247861"/>
          </a:xfrm>
        </p:spPr>
      </p:pic>
    </p:spTree>
    <p:extLst>
      <p:ext uri="{BB962C8B-B14F-4D97-AF65-F5344CB8AC3E}">
        <p14:creationId xmlns:p14="http://schemas.microsoft.com/office/powerpoint/2010/main" val="71631181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E97CF0-2216-6E48-6596-0F5546BE6A8B}"/>
              </a:ext>
            </a:extLst>
          </p:cNvPr>
          <p:cNvSpPr>
            <a:spLocks noGrp="1"/>
          </p:cNvSpPr>
          <p:nvPr>
            <p:ph type="title"/>
          </p:nvPr>
        </p:nvSpPr>
        <p:spPr/>
        <p:txBody>
          <a:bodyPr/>
          <a:lstStyle/>
          <a:p>
            <a:r>
              <a:rPr lang="el-GR" dirty="0"/>
              <a:t>Λύκειο</a:t>
            </a:r>
          </a:p>
        </p:txBody>
      </p:sp>
      <p:pic>
        <p:nvPicPr>
          <p:cNvPr id="5" name="Θέση περιεχομένου 4">
            <a:extLst>
              <a:ext uri="{FF2B5EF4-FFF2-40B4-BE49-F238E27FC236}">
                <a16:creationId xmlns:a16="http://schemas.microsoft.com/office/drawing/2014/main" id="{BBFB9E74-8C1A-5E63-7F40-5617FB9178E4}"/>
              </a:ext>
            </a:extLst>
          </p:cNvPr>
          <p:cNvPicPr>
            <a:picLocks noGrp="1" noChangeAspect="1"/>
          </p:cNvPicPr>
          <p:nvPr>
            <p:ph idx="1"/>
          </p:nvPr>
        </p:nvPicPr>
        <p:blipFill>
          <a:blip r:embed="rId2"/>
          <a:stretch>
            <a:fillRect/>
          </a:stretch>
        </p:blipFill>
        <p:spPr>
          <a:xfrm>
            <a:off x="2279375" y="1351722"/>
            <a:ext cx="7050156" cy="5141153"/>
          </a:xfrm>
        </p:spPr>
      </p:pic>
    </p:spTree>
    <p:extLst>
      <p:ext uri="{BB962C8B-B14F-4D97-AF65-F5344CB8AC3E}">
        <p14:creationId xmlns:p14="http://schemas.microsoft.com/office/powerpoint/2010/main" val="7267721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EEEB47-271A-9AC1-06A1-DD9A4B04BD0C}"/>
              </a:ext>
            </a:extLst>
          </p:cNvPr>
          <p:cNvSpPr>
            <a:spLocks noGrp="1"/>
          </p:cNvSpPr>
          <p:nvPr>
            <p:ph type="title"/>
          </p:nvPr>
        </p:nvSpPr>
        <p:spPr>
          <a:xfrm>
            <a:off x="838200" y="365126"/>
            <a:ext cx="10515600" cy="655292"/>
          </a:xfrm>
        </p:spPr>
        <p:txBody>
          <a:bodyPr>
            <a:normAutofit fontScale="90000"/>
          </a:bodyPr>
          <a:lstStyle/>
          <a:p>
            <a:r>
              <a:rPr lang="el-GR" dirty="0"/>
              <a:t>Οι μαθητές</a:t>
            </a:r>
          </a:p>
        </p:txBody>
      </p:sp>
      <p:pic>
        <p:nvPicPr>
          <p:cNvPr id="5" name="Θέση περιεχομένου 4">
            <a:extLst>
              <a:ext uri="{FF2B5EF4-FFF2-40B4-BE49-F238E27FC236}">
                <a16:creationId xmlns:a16="http://schemas.microsoft.com/office/drawing/2014/main" id="{CF818219-91DB-2EAD-A5E7-0864FF8DE34D}"/>
              </a:ext>
            </a:extLst>
          </p:cNvPr>
          <p:cNvPicPr>
            <a:picLocks noGrp="1" noChangeAspect="1"/>
          </p:cNvPicPr>
          <p:nvPr>
            <p:ph idx="1"/>
          </p:nvPr>
        </p:nvPicPr>
        <p:blipFill>
          <a:blip r:embed="rId2"/>
          <a:stretch>
            <a:fillRect/>
          </a:stretch>
        </p:blipFill>
        <p:spPr>
          <a:xfrm>
            <a:off x="2226365" y="1020418"/>
            <a:ext cx="7540487" cy="5472456"/>
          </a:xfrm>
        </p:spPr>
      </p:pic>
    </p:spTree>
    <p:extLst>
      <p:ext uri="{BB962C8B-B14F-4D97-AF65-F5344CB8AC3E}">
        <p14:creationId xmlns:p14="http://schemas.microsoft.com/office/powerpoint/2010/main" val="26940889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TotalTime>
  <Words>316</Words>
  <Application>Microsoft Office PowerPoint</Application>
  <PresentationFormat>Ευρεία οθόνη</PresentationFormat>
  <Paragraphs>27</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Times New Roman</vt:lpstr>
      <vt:lpstr>Θέμα του Office</vt:lpstr>
      <vt:lpstr>Σχολικός εκφοβισμός (Θεωρητικό μέρος)</vt:lpstr>
      <vt:lpstr>Βασικοί ορισμοί</vt:lpstr>
      <vt:lpstr>                                          Ο &lt;&lt;μέσος όρος&gt;&gt; και ο ρόλος του σχολείου </vt:lpstr>
      <vt:lpstr>Συνέχεια-Ο θεσμός του σχολείου</vt:lpstr>
      <vt:lpstr>Ο ρόλος του σχολείου</vt:lpstr>
      <vt:lpstr>Έρευνα του Λαμπόβ</vt:lpstr>
      <vt:lpstr>Οι μαθητές</vt:lpstr>
      <vt:lpstr>Λύκειο</vt:lpstr>
      <vt:lpstr>Οι μαθητές</vt:lpstr>
      <vt:lpstr>Η πραγματικότητα…</vt:lpstr>
      <vt:lpstr>Προτάσεις (Μέρος του υλικού αντλήθηκε από τον ιστότοπο  psychology.gr)</vt:lpstr>
      <vt:lpstr>Προτάσεις (3η)</vt:lpstr>
      <vt:lpstr>Προτάσεις (4η)</vt:lpstr>
      <vt:lpstr>Προτάσεις</vt:lpstr>
      <vt:lpstr>Προτάσεις</vt:lpstr>
      <vt:lpstr>Προτάσεις (5η)</vt:lpstr>
      <vt:lpstr>Προτάσεις (6η)    </vt:lpstr>
      <vt:lpstr>Προτάσεις (7η)</vt:lpstr>
      <vt:lpstr>Προτάσεις (8η)</vt:lpstr>
      <vt:lpstr>Βιβλιογραφία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Σχολικός εκφοβισμός (Θεωρητικό μέρος)</dc:title>
  <dc:creator>NEMIS FELONIS</dc:creator>
  <cp:lastModifiedBy>NEMIS FELONIS</cp:lastModifiedBy>
  <cp:revision>2</cp:revision>
  <dcterms:created xsi:type="dcterms:W3CDTF">2022-07-24T08:42:21Z</dcterms:created>
  <dcterms:modified xsi:type="dcterms:W3CDTF">2022-07-25T08:52:46Z</dcterms:modified>
</cp:coreProperties>
</file>