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2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0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2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1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5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50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1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8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5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6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16" r:id="rId6"/>
    <p:sldLayoutId id="2147483712" r:id="rId7"/>
    <p:sldLayoutId id="2147483713" r:id="rId8"/>
    <p:sldLayoutId id="2147483714" r:id="rId9"/>
    <p:sldLayoutId id="2147483715" r:id="rId10"/>
    <p:sldLayoutId id="2147483717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id="{AC085F89-7F05-4463-9B58-C5AE05A48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133601"/>
            <a:ext cx="4800600" cy="3766268"/>
          </a:xfrm>
        </p:spPr>
        <p:txBody>
          <a:bodyPr anchor="t">
            <a:normAutofit fontScale="90000"/>
          </a:bodyPr>
          <a:lstStyle/>
          <a:p>
            <a:pPr algn="l"/>
            <a:r>
              <a:rPr lang="el-GR" b="1" dirty="0">
                <a:solidFill>
                  <a:schemeClr val="tx2">
                    <a:alpha val="60000"/>
                  </a:schemeClr>
                </a:solidFill>
              </a:rPr>
              <a:t>Ενεργητικές ασκήσεις και διατάσεις στην προθέρμανση</a:t>
            </a:r>
            <a:br>
              <a:rPr lang="el-GR" b="1" dirty="0">
                <a:solidFill>
                  <a:schemeClr val="tx2">
                    <a:alpha val="60000"/>
                  </a:schemeClr>
                </a:solidFill>
              </a:rPr>
            </a:br>
            <a:endParaRPr lang="el-GR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F155B6-ACA8-4C58-AAB6-CAFC981FF9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3796" y="0"/>
            <a:ext cx="6098204" cy="688272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C31099-1BBD-40CE-BC60-FCE507419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1428" cy="6858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AFB775-4527-4D7B-81A0-20A9EE62FB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r="14616"/>
          <a:stretch/>
        </p:blipFill>
        <p:spPr>
          <a:xfrm>
            <a:off x="6096000" y="10"/>
            <a:ext cx="6083807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52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B8D49A5-8B1E-4ABB-9575-213507CAD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7251"/>
            <a:ext cx="4581525" cy="124137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Ενεργητικές</a:t>
            </a:r>
            <a:r>
              <a:rPr lang="en-US" sz="32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 – </a:t>
            </a:r>
            <a:br>
              <a:rPr lang="el-GR" sz="32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r>
              <a:rPr lang="en-US" sz="3200" dirty="0" err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δυν</a:t>
            </a:r>
            <a:r>
              <a:rPr lang="en-US" sz="32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αμικές ασκήσεις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7FF4BB-7564-4798-AF7E-2ECB67C4CD52}"/>
              </a:ext>
            </a:extLst>
          </p:cNvPr>
          <p:cNvSpPr txBox="1"/>
          <p:nvPr/>
        </p:nvSpPr>
        <p:spPr>
          <a:xfrm>
            <a:off x="838199" y="2098623"/>
            <a:ext cx="4581526" cy="4078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dirty="0" err="1">
                <a:solidFill>
                  <a:schemeClr val="tx2">
                    <a:alpha val="60000"/>
                  </a:schemeClr>
                </a:solidFill>
              </a:rPr>
              <a:t>Οι</a:t>
            </a:r>
            <a:r>
              <a:rPr lang="en-US" sz="2000" dirty="0">
                <a:solidFill>
                  <a:schemeClr val="tx2">
                    <a:alpha val="6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tx2">
                    <a:alpha val="60000"/>
                  </a:schemeClr>
                </a:solidFill>
              </a:rPr>
              <a:t>ενεργητικές</a:t>
            </a:r>
            <a:r>
              <a:rPr lang="en-US" sz="2000" dirty="0">
                <a:solidFill>
                  <a:schemeClr val="tx2">
                    <a:alpha val="60000"/>
                  </a:schemeClr>
                </a:solidFill>
              </a:rPr>
              <a:t> – </a:t>
            </a:r>
            <a:r>
              <a:rPr lang="en-US" sz="2000" dirty="0" err="1">
                <a:solidFill>
                  <a:schemeClr val="tx2">
                    <a:alpha val="60000"/>
                  </a:schemeClr>
                </a:solidFill>
              </a:rPr>
              <a:t>δυν</a:t>
            </a:r>
            <a:r>
              <a:rPr lang="en-US" sz="2000" dirty="0">
                <a:solidFill>
                  <a:schemeClr val="tx2">
                    <a:alpha val="60000"/>
                  </a:schemeClr>
                </a:solidFill>
              </a:rPr>
              <a:t>αμικές ασκήσεις εκτελούνται με αιωρήσεις </a:t>
            </a:r>
            <a:r>
              <a:rPr lang="el-GR" sz="2000" dirty="0">
                <a:solidFill>
                  <a:schemeClr val="tx2">
                    <a:alpha val="60000"/>
                  </a:schemeClr>
                </a:solidFill>
              </a:rPr>
              <a:t>και ταλαντώσεις των άκρων ή του κορμού επαναλαμβανόμενα. Οι επαναλήψεις είναι 8 </a:t>
            </a:r>
            <a:r>
              <a:rPr lang="el-GR" sz="2000" dirty="0" err="1">
                <a:solidFill>
                  <a:schemeClr val="tx2">
                    <a:alpha val="60000"/>
                  </a:schemeClr>
                </a:solidFill>
              </a:rPr>
              <a:t>εώς</a:t>
            </a:r>
            <a:r>
              <a:rPr lang="el-GR" sz="2000" dirty="0">
                <a:solidFill>
                  <a:schemeClr val="tx2">
                    <a:alpha val="60000"/>
                  </a:schemeClr>
                </a:solidFill>
              </a:rPr>
              <a:t> 20.</a:t>
            </a:r>
          </a:p>
          <a:p>
            <a:pPr indent="-228600">
              <a:lnSpc>
                <a:spcPct val="110000"/>
              </a:lnSpc>
              <a:spcAft>
                <a:spcPts val="600"/>
              </a:spcAft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tx2">
                    <a:alpha val="60000"/>
                  </a:schemeClr>
                </a:solidFill>
              </a:rPr>
              <a:t>Συνήθως είναι </a:t>
            </a:r>
            <a:r>
              <a:rPr lang="el-GR" sz="2000" dirty="0" err="1">
                <a:solidFill>
                  <a:schemeClr val="tx2">
                    <a:alpha val="60000"/>
                  </a:schemeClr>
                </a:solidFill>
              </a:rPr>
              <a:t>πολυαρθρικές</a:t>
            </a:r>
            <a:r>
              <a:rPr lang="el-GR" sz="2000" dirty="0">
                <a:solidFill>
                  <a:schemeClr val="tx2">
                    <a:alpha val="60000"/>
                  </a:schemeClr>
                </a:solidFill>
              </a:rPr>
              <a:t> ασκήσεις (ασκούν μαζί αρκετές αρθρώσεις και μύες), αλλά μπορεί να είναι και </a:t>
            </a:r>
            <a:r>
              <a:rPr lang="el-GR" sz="2000" dirty="0" err="1">
                <a:solidFill>
                  <a:schemeClr val="tx2">
                    <a:alpha val="60000"/>
                  </a:schemeClr>
                </a:solidFill>
              </a:rPr>
              <a:t>μονοαρθρικές</a:t>
            </a:r>
            <a:r>
              <a:rPr lang="el-GR" sz="2000" dirty="0">
                <a:solidFill>
                  <a:schemeClr val="tx2">
                    <a:alpha val="60000"/>
                  </a:schemeClr>
                </a:solidFill>
              </a:rPr>
              <a:t> (ασκούν μια άρθρωση και τους μυς που συνδέονται με αυτήν).</a:t>
            </a:r>
            <a:endParaRPr lang="en-US" sz="2000" dirty="0">
              <a:solidFill>
                <a:schemeClr val="tx2">
                  <a:alpha val="60000"/>
                </a:schemeClr>
              </a:solidFill>
            </a:endParaRPr>
          </a:p>
        </p:txBody>
      </p:sp>
      <p:pic>
        <p:nvPicPr>
          <p:cNvPr id="5" name="Θέση περιεχομένου 4" descr="Εικόνα που περιέχει δάπεδο, άτομο&#10;&#10;Περιγραφή που δημιουργήθηκε αυτόματα">
            <a:extLst>
              <a:ext uri="{FF2B5EF4-FFF2-40B4-BE49-F238E27FC236}">
                <a16:creationId xmlns:a16="http://schemas.microsoft.com/office/drawing/2014/main" id="{2D2CC779-6E0E-4EC4-ADEB-35FA22B9C4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12" r="23354" b="2"/>
          <a:stretch/>
        </p:blipFill>
        <p:spPr>
          <a:xfrm>
            <a:off x="6096000" y="488577"/>
            <a:ext cx="5606425" cy="588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4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 descr="Εικόνα που περιέχει σκούρος, νυχτερινός ουρανός&#10;&#10;Περιγραφή που δημιουργήθηκε αυτόματα">
            <a:extLst>
              <a:ext uri="{FF2B5EF4-FFF2-40B4-BE49-F238E27FC236}">
                <a16:creationId xmlns:a16="http://schemas.microsoft.com/office/drawing/2014/main" id="{5DA80E5D-9910-47E0-B6A5-AE5CD3F7AE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841375"/>
            <a:ext cx="3347739" cy="5175250"/>
          </a:xfrm>
          <a:blipFill>
            <a:blip r:embed="rId3"/>
            <a:tile tx="0" ty="0" sx="100000" sy="100000" flip="none" algn="tl"/>
          </a:blipFill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4BA570AC-B06E-46EF-B4EF-E89B350A9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143000"/>
          </a:xfrm>
        </p:spPr>
        <p:txBody>
          <a:bodyPr/>
          <a:lstStyle/>
          <a:p>
            <a:pPr algn="ctr"/>
            <a:r>
              <a:rPr lang="el-GR" dirty="0"/>
              <a:t>Διατάσεις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E766EEE-4247-496E-AC63-9BCECF9D7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07108" y="1169233"/>
            <a:ext cx="7285219" cy="4699755"/>
          </a:xfrm>
        </p:spPr>
        <p:txBody>
          <a:bodyPr>
            <a:normAutofit/>
          </a:bodyPr>
          <a:lstStyle/>
          <a:p>
            <a:r>
              <a:rPr lang="el-GR" sz="2000" dirty="0"/>
              <a:t>Οι διατάσεις αποτελούν μέρος της προθέρμανσης, όπως και της άσκησης ευλυγισίας. Είναι σκόπιμο πριν από τις διατάσεις να προηγηθεί τρέξιμο χαμηλής έντασης ή δρομικές – κινητικές δραστηριότητες.</a:t>
            </a:r>
          </a:p>
          <a:p>
            <a:r>
              <a:rPr lang="el-GR" sz="2000" dirty="0"/>
              <a:t>Στις ενεργητικές διατάσεις, ο ίδιος ο ασκούμενος κρατάει μια θέση τεντώματος για 10-20΄΄, μέχρι να νιώσει ελαφρύ τράβηγμα.</a:t>
            </a:r>
          </a:p>
          <a:p>
            <a:r>
              <a:rPr lang="el-GR" sz="2000" dirty="0"/>
              <a:t>Στις παθητικές διατάσεις, ένας </a:t>
            </a:r>
            <a:r>
              <a:rPr lang="el-GR" sz="2000" dirty="0" err="1"/>
              <a:t>συνασκούμενος</a:t>
            </a:r>
            <a:r>
              <a:rPr lang="el-GR" sz="2000" dirty="0"/>
              <a:t> ή μια εξωτερική αντίσταση συμβάλλει στο κράτημα της θέσης. Ο ασκούμενος ανατροφοδοτεί σχετικά με το σημείο στο οποίο θα γίνει το κράτημα. Η </a:t>
            </a:r>
            <a:r>
              <a:rPr lang="el-GR" sz="2000"/>
              <a:t>διάρκεια  είναι 10-20’’.</a:t>
            </a:r>
            <a:endParaRPr lang="el-GR" sz="20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2544795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154</Words>
  <Application>Microsoft Office PowerPoint</Application>
  <PresentationFormat>Ευρεία οθόνη</PresentationFormat>
  <Paragraphs>8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Arial</vt:lpstr>
      <vt:lpstr>Avenir Next LT Pro</vt:lpstr>
      <vt:lpstr>Sabon Next LT</vt:lpstr>
      <vt:lpstr>Wingdings</vt:lpstr>
      <vt:lpstr>LuminousVTI</vt:lpstr>
      <vt:lpstr>Ενεργητικές ασκήσεις και διατάσεις στην προθέρμανση </vt:lpstr>
      <vt:lpstr>Ενεργητικές –  δυναμικές ασκήσεις</vt:lpstr>
      <vt:lpstr>Διατάσεις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Ενεργητικές ασκήσεις και διατάσεις στην προθέρμανση </dc:title>
  <dc:creator>ΛΑΜΠΡΟΠΟΥΛΟΥ ΕΥΑΓΓΕΛΙΑ</dc:creator>
  <cp:lastModifiedBy>ΛΑΜΠΡΟΠΟΥΛΟΥ ΕΥΑΓΓΕΛΙΑ</cp:lastModifiedBy>
  <cp:revision>3</cp:revision>
  <dcterms:created xsi:type="dcterms:W3CDTF">2021-11-22T18:56:51Z</dcterms:created>
  <dcterms:modified xsi:type="dcterms:W3CDTF">2021-11-22T19:21:16Z</dcterms:modified>
</cp:coreProperties>
</file>