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6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6149-4E31-4180-944E-48FAAC954DC1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D162-9B17-41F2-98BD-699CC5BDC6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6149-4E31-4180-944E-48FAAC954DC1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D162-9B17-41F2-98BD-699CC5BDC6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6149-4E31-4180-944E-48FAAC954DC1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D162-9B17-41F2-98BD-699CC5BDC6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6149-4E31-4180-944E-48FAAC954DC1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D162-9B17-41F2-98BD-699CC5BDC6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6149-4E31-4180-944E-48FAAC954DC1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D162-9B17-41F2-98BD-699CC5BDC6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6149-4E31-4180-944E-48FAAC954DC1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D162-9B17-41F2-98BD-699CC5BDC6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6149-4E31-4180-944E-48FAAC954DC1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D162-9B17-41F2-98BD-699CC5BDC6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6149-4E31-4180-944E-48FAAC954DC1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D162-9B17-41F2-98BD-699CC5BDC6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6149-4E31-4180-944E-48FAAC954DC1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D162-9B17-41F2-98BD-699CC5BDC6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6149-4E31-4180-944E-48FAAC954DC1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D162-9B17-41F2-98BD-699CC5BDC6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6149-4E31-4180-944E-48FAAC954DC1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D162-9B17-41F2-98BD-699CC5BDC6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76149-4E31-4180-944E-48FAAC954DC1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8D162-9B17-41F2-98BD-699CC5BDC60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5" name="4 - Θέση περιεχομένου" descr="Untitled-2 cop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476672"/>
            <a:ext cx="8847681" cy="4608512"/>
          </a:xfrm>
        </p:spPr>
      </p:pic>
      <p:sp>
        <p:nvSpPr>
          <p:cNvPr id="3" name="Ορθογώνιο 2"/>
          <p:cNvSpPr/>
          <p:nvPr/>
        </p:nvSpPr>
        <p:spPr>
          <a:xfrm>
            <a:off x="539552" y="5264765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Με ένα ηχηρό όχι απάντησε το Κεντρικό Αρχαιολογικό Συμβούλιο (Κ.Α.Σ.) στο αίτημα του οίκου </a:t>
            </a:r>
            <a:r>
              <a:rPr lang="el-GR" dirty="0" err="1"/>
              <a:t>Gucci</a:t>
            </a:r>
            <a:r>
              <a:rPr lang="el-GR" dirty="0"/>
              <a:t> να χρησιμοποιήσει το χώρο του ιερού βράχου, ανάμεσα στον Παρθενώνα και το Ερεχθείο, ως πασαρέλα στην οποία θα παρήλαυναν 100 μοντέλα, για την κολεξιόν του οίκου </a:t>
            </a:r>
            <a:r>
              <a:rPr lang="el-GR" dirty="0" err="1"/>
              <a:t>Gucci</a:t>
            </a:r>
            <a:r>
              <a:rPr lang="el-GR" dirty="0"/>
              <a:t> </a:t>
            </a:r>
            <a:r>
              <a:rPr lang="el-GR" dirty="0" err="1"/>
              <a:t>Cruise</a:t>
            </a:r>
            <a:r>
              <a:rPr lang="el-GR" dirty="0"/>
              <a:t> 2018.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H τοποθέτηση της Γενικής Γραμματέως του ΥΠΠΟΑ, </a:t>
            </a:r>
            <a:r>
              <a:rPr lang="el-GR" b="1" dirty="0"/>
              <a:t>Μαρίας Ανδρεαδάκη-</a:t>
            </a:r>
            <a:r>
              <a:rPr lang="el-GR" b="1" dirty="0" err="1"/>
              <a:t>Βλαζάκη</a:t>
            </a:r>
            <a:r>
              <a:rPr lang="el-GR" dirty="0" err="1"/>
              <a:t>,</a:t>
            </a:r>
            <a:r>
              <a:rPr lang="el-GR" dirty="0"/>
              <a:t> τα λέει όλα: </a:t>
            </a:r>
            <a:r>
              <a:rPr lang="el-GR" i="1" dirty="0"/>
              <a:t>«Μπορεί η χώρα μας να βρίσκεται σε μια δύσκολη οικονομική κατάσταση, αλλά αυτό δεν σημαίνει ότι μπορούμε να δίνουμε με αυτό τον τρόπο το </a:t>
            </a:r>
            <a:r>
              <a:rPr lang="el-GR" b="1" i="1" dirty="0"/>
              <a:t>σύμβολο της παγκόσμιας πολιτιστικής κληρονομιάς για μια επίδειξη μόδας</a:t>
            </a:r>
            <a:r>
              <a:rPr lang="el-GR" i="1" dirty="0"/>
              <a:t>. Η Ακρόπολη είναι όχι απλώς ένα μνημείο παγκόσμιας πολιτιστικής κληρονομιάς, αλλά ένα σύμβολο για όλη την ανθρωπότητα, που </a:t>
            </a:r>
            <a:r>
              <a:rPr lang="el-GR" b="1" i="1" dirty="0"/>
              <a:t>δεν μπορεί να μπαίνει σε εμπορικές συναλλαγές»</a:t>
            </a:r>
            <a:r>
              <a:rPr lang="el-GR" i="1" dirty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Έτσι, </a:t>
            </a:r>
            <a:r>
              <a:rPr lang="el-GR" b="1" dirty="0"/>
              <a:t>η απόφαση του Κ.Α.Σ. ήταν ομόφωνη</a:t>
            </a:r>
            <a:r>
              <a:rPr lang="el-GR" dirty="0"/>
              <a:t>: </a:t>
            </a:r>
            <a:r>
              <a:rPr lang="el-GR" i="1" dirty="0"/>
              <a:t>«Ο ιδιαίτερος πολιτιστικός χαρακτήρας των μνημείων της Ακρόπολης δεν συνάδει με τη συγκεκριμένη εκδήλωση, καθώς πρόκειται για μοναδικά μνημεία και σύμβολα παγκόσμιας κληρονομιάς, μνημεία παγκόσμιας κληρονομιάς της </a:t>
            </a:r>
            <a:r>
              <a:rPr lang="el-GR" i="1" dirty="0" err="1"/>
              <a:t>Unesco</a:t>
            </a:r>
            <a:r>
              <a:rPr lang="el-GR" i="1" dirty="0"/>
              <a:t>»</a:t>
            </a:r>
            <a:r>
              <a:rPr lang="el-GR" dirty="0"/>
              <a:t>. Η αγάπη και το πάθος του καλλιτεχνικού διευθυντή του οίκου </a:t>
            </a:r>
            <a:r>
              <a:rPr lang="el-GR" dirty="0" err="1"/>
              <a:t>Gucci</a:t>
            </a:r>
            <a:r>
              <a:rPr lang="el-GR" dirty="0"/>
              <a:t> για τις αρχαιότητες καθώς και τα </a:t>
            </a:r>
            <a:r>
              <a:rPr lang="el-GR" b="1" dirty="0"/>
              <a:t>2.000.000€ που προσέφερε ως χορηγία</a:t>
            </a:r>
            <a:r>
              <a:rPr lang="el-GR" dirty="0"/>
              <a:t> ο οίκος, δε μπόρεσαν να κάμψουν την ισχυρή θέση των μελών του Κεντρικού Αρχαιολογικού Συμβουλίου, οι οποίοι πιστεύουν ακράδαντα ότι </a:t>
            </a:r>
            <a:r>
              <a:rPr lang="el-GR" b="1" dirty="0"/>
              <a:t>το σύμβολο της Δημοκρατίας και του δυτικού πολιτισμού δε μπορεί να είναι ούτε σκηνικό</a:t>
            </a:r>
            <a:r>
              <a:rPr lang="el-GR" dirty="0"/>
              <a:t>, αλλά ούτε να εξυπηρετεί οποιαδήποτε εμπορική και διαφημιστική χρήση.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Gucci, Cruise 2017, Westminster Abbey Lond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8196" cy="5768753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2123728" y="5949280"/>
            <a:ext cx="4559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Gucci, Cruise 2017, Westminster Abbey London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6386" name="Picture 2" descr="Επίδειξη του οίκου Φέντι στη Φοντάνα ντι Τρέβ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22127" cy="6093296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1979712" y="6309320"/>
            <a:ext cx="5148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/>
              <a:t>Επίδειξη του οίκου </a:t>
            </a:r>
            <a:r>
              <a:rPr lang="el-GR" i="1" dirty="0" err="1"/>
              <a:t>Φέντι</a:t>
            </a:r>
            <a:r>
              <a:rPr lang="el-GR" i="1" dirty="0"/>
              <a:t> στη Φοντάνα ντι </a:t>
            </a:r>
            <a:r>
              <a:rPr lang="el-GR" i="1" dirty="0" err="1"/>
              <a:t>Τρέβι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7410" name="Picture 2" descr="Εκδήλωση του οίκου Bulgari, Spanish Steps, Ρώμ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35" y="0"/>
            <a:ext cx="9114865" cy="5661248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2051720" y="5949280"/>
            <a:ext cx="51125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/>
              <a:t>Εκδήλωση του οίκου </a:t>
            </a:r>
            <a:r>
              <a:rPr lang="en-US" i="1" dirty="0" err="1"/>
              <a:t>Bulgari</a:t>
            </a:r>
            <a:r>
              <a:rPr lang="en-US" i="1" dirty="0"/>
              <a:t>, Spanish Steps, </a:t>
            </a:r>
            <a:r>
              <a:rPr lang="el-GR" i="1" dirty="0"/>
              <a:t>Ρώμη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8434" name="Picture 2" descr="Η φωτογράφιση της Nikolska στον Παρθενώνα το 1928 από τη Nell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165305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1475656" y="6237312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/>
              <a:t>Η φωτογράφιση της </a:t>
            </a:r>
            <a:r>
              <a:rPr lang="el-GR" i="1" dirty="0" err="1"/>
              <a:t>Nikolska</a:t>
            </a:r>
            <a:r>
              <a:rPr lang="el-GR" i="1" dirty="0"/>
              <a:t> στον Παρθενώνα το 1928 από τη </a:t>
            </a:r>
            <a:r>
              <a:rPr lang="el-GR" i="1" dirty="0" err="1"/>
              <a:t>Nelly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9458" name="Picture 2" descr="Tα μοντέλα του Ντιορ στην Ακρόπολη, 195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8960996" cy="5472608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2267744" y="5877272"/>
            <a:ext cx="43013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 err="1"/>
              <a:t>Tα</a:t>
            </a:r>
            <a:r>
              <a:rPr lang="el-GR" i="1" dirty="0"/>
              <a:t> μοντέλα του </a:t>
            </a:r>
            <a:r>
              <a:rPr lang="el-GR" i="1" dirty="0" err="1"/>
              <a:t>Ντιόρ</a:t>
            </a:r>
            <a:r>
              <a:rPr lang="el-GR" i="1" dirty="0"/>
              <a:t> στην Ακρόπολη, 1951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ΚΥΒΕΡΝΗΣΗ ΠΙΣΤΕΥΕΙ ΠΩΣ ΤΑ ΠΟΛΙΤΙΣΤΙΚΑ ΜΝΗΜΕΙΑ </a:t>
            </a:r>
            <a:r>
              <a:rPr lang="el-GR" dirty="0" smtClean="0"/>
              <a:t>ΔΕΝ </a:t>
            </a:r>
            <a:r>
              <a:rPr lang="el-GR" dirty="0" smtClean="0"/>
              <a:t>ΠΡΕΠΕΙ </a:t>
            </a:r>
            <a:r>
              <a:rPr lang="el-GR" dirty="0" smtClean="0"/>
              <a:t>ΝΑ ΠΑΡΑΧΩΡΟΥΝΤΑΙ ΓΙΑ ΕΜΠΟΡΙΚΗ ΕΚΜΕΤΑΛΛΕΥΣΗ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2275244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119</Words>
  <Application>Microsoft Office PowerPoint</Application>
  <PresentationFormat>Προβολή στην οθόνη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CARDIO</dc:creator>
  <cp:lastModifiedBy>NIKOLARAS</cp:lastModifiedBy>
  <cp:revision>10</cp:revision>
  <dcterms:created xsi:type="dcterms:W3CDTF">2021-04-08T20:40:25Z</dcterms:created>
  <dcterms:modified xsi:type="dcterms:W3CDTF">2023-03-20T07:12:33Z</dcterms:modified>
</cp:coreProperties>
</file>