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0A686-00B1-4A2C-B30A-7A8B82705E99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368F-17B9-4661-9D0F-749F6E020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1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119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FE756E-1C6F-4274-A7BF-3064AC75FED6}" type="slidenum">
              <a:rPr lang="el-GR" smtClean="0"/>
              <a:pPr eaLnBrk="1" hangingPunct="1"/>
              <a:t>16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Ισοσκελές τρίγωνο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τρίγωνο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Ισοσκελές τρίγωνο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Ευθεία γραμμή σύνδεσης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τρίγωνο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99EEE2D-02B3-4F28-AA51-9388056D7D3E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094FD0F-F5E1-4A2C-B263-AFF8535C76C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ΡΗΤΟΡΙΚΟΙ ΟΜΙΛΟΙ </a:t>
            </a:r>
            <a:br>
              <a:rPr lang="el-GR" dirty="0" smtClean="0"/>
            </a:br>
            <a:r>
              <a:rPr lang="el-GR" dirty="0" smtClean="0"/>
              <a:t>ΚΑΣΤΡΙΤΣΙΟΥ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                                        Υπεύθυνη καθηγήτρια </a:t>
            </a:r>
          </a:p>
          <a:p>
            <a:r>
              <a:rPr lang="el-GR" dirty="0" smtClean="0"/>
              <a:t>                                           </a:t>
            </a:r>
            <a:r>
              <a:rPr lang="el-GR" dirty="0" err="1" smtClean="0"/>
              <a:t>Κοτρώτσου</a:t>
            </a:r>
            <a:r>
              <a:rPr lang="el-GR" dirty="0" smtClean="0"/>
              <a:t> Μαρία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775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b="1" dirty="0" smtClean="0"/>
              <a:t>Γιατί «(</a:t>
            </a:r>
            <a:r>
              <a:rPr lang="el-GR" b="1" dirty="0" err="1" smtClean="0"/>
              <a:t>Αντι</a:t>
            </a:r>
            <a:r>
              <a:rPr lang="el-GR" b="1" dirty="0" smtClean="0"/>
              <a:t>-)Λόγου»;</a:t>
            </a:r>
          </a:p>
        </p:txBody>
      </p:sp>
      <p:sp>
        <p:nvSpPr>
          <p:cNvPr id="9216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2738"/>
            <a:ext cx="8229600" cy="3471862"/>
          </a:xfrm>
        </p:spPr>
        <p:txBody>
          <a:bodyPr/>
          <a:lstStyle/>
          <a:p>
            <a:pPr eaLnBrk="1" hangingPunct="1"/>
            <a:r>
              <a:rPr lang="el-GR" smtClean="0"/>
              <a:t>Αναζήτηση </a:t>
            </a:r>
            <a:r>
              <a:rPr lang="el-GR" b="1" smtClean="0"/>
              <a:t>συνολικής επιχειρηματολογίας </a:t>
            </a:r>
            <a:r>
              <a:rPr lang="el-GR" smtClean="0"/>
              <a:t>σχετικά με ένα θέμα</a:t>
            </a:r>
          </a:p>
          <a:p>
            <a:pPr eaLnBrk="1" hangingPunct="1"/>
            <a:r>
              <a:rPr lang="el-GR" smtClean="0"/>
              <a:t>Αξιοποίηση όλων των τρόπων και μέσων </a:t>
            </a:r>
            <a:r>
              <a:rPr lang="el-GR" b="1" smtClean="0"/>
              <a:t>πειθούς</a:t>
            </a:r>
          </a:p>
          <a:p>
            <a:pPr eaLnBrk="1" hangingPunct="1"/>
            <a:r>
              <a:rPr lang="el-GR" b="1" smtClean="0"/>
              <a:t>Ρητορικότητα</a:t>
            </a:r>
            <a:r>
              <a:rPr lang="el-GR" smtClean="0"/>
              <a:t> (γλώσσα – ύφος)</a:t>
            </a:r>
          </a:p>
        </p:txBody>
      </p:sp>
    </p:spTree>
    <p:extLst>
      <p:ext uri="{BB962C8B-B14F-4D97-AF65-F5344CB8AC3E}">
        <p14:creationId xmlns:p14="http://schemas.microsoft.com/office/powerpoint/2010/main" val="8566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Καμπύλο δεξιό βέλος"/>
          <p:cNvSpPr/>
          <p:nvPr/>
        </p:nvSpPr>
        <p:spPr>
          <a:xfrm rot="10800000">
            <a:off x="5940425" y="1844675"/>
            <a:ext cx="1727200" cy="18716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6 - Καμπύλο δεξιό βέλος"/>
          <p:cNvSpPr/>
          <p:nvPr/>
        </p:nvSpPr>
        <p:spPr>
          <a:xfrm>
            <a:off x="971550" y="1773238"/>
            <a:ext cx="1728788" cy="18716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93188" name="7 - TextBox"/>
          <p:cNvSpPr txBox="1">
            <a:spLocks noChangeArrowheads="1"/>
          </p:cNvSpPr>
          <p:nvPr/>
        </p:nvSpPr>
        <p:spPr bwMode="auto">
          <a:xfrm>
            <a:off x="2771775" y="2997200"/>
            <a:ext cx="172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3200" b="1">
                <a:solidFill>
                  <a:srgbClr val="C00000"/>
                </a:solidFill>
                <a:latin typeface="Constantia" pitchFamily="18" charset="0"/>
              </a:rPr>
              <a:t>ΣΚΕΨΗ</a:t>
            </a:r>
          </a:p>
        </p:txBody>
      </p:sp>
      <p:sp>
        <p:nvSpPr>
          <p:cNvPr id="93189" name="8 - TextBox"/>
          <p:cNvSpPr txBox="1">
            <a:spLocks noChangeArrowheads="1"/>
          </p:cNvSpPr>
          <p:nvPr/>
        </p:nvSpPr>
        <p:spPr bwMode="auto">
          <a:xfrm>
            <a:off x="4284663" y="1989138"/>
            <a:ext cx="1800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3200" b="1">
                <a:solidFill>
                  <a:srgbClr val="C00000"/>
                </a:solidFill>
                <a:latin typeface="Constantia" pitchFamily="18" charset="0"/>
              </a:rPr>
              <a:t>ΛΟΓΟΣ</a:t>
            </a:r>
          </a:p>
        </p:txBody>
      </p:sp>
    </p:spTree>
    <p:extLst>
      <p:ext uri="{BB962C8B-B14F-4D97-AF65-F5344CB8AC3E}">
        <p14:creationId xmlns:p14="http://schemas.microsoft.com/office/powerpoint/2010/main" val="38700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Ποιος χάνει;</a:t>
            </a:r>
          </a:p>
        </p:txBody>
      </p:sp>
      <p:sp>
        <p:nvSpPr>
          <p:cNvPr id="9421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l-GR" b="1" smtClean="0">
                <a:solidFill>
                  <a:srgbClr val="C00000"/>
                </a:solidFill>
              </a:rPr>
              <a:t>Αυτός που δεν (έχει μάθει να) ακούει καλά!</a:t>
            </a:r>
          </a:p>
          <a:p>
            <a:pPr algn="ctr" eaLnBrk="1" hangingPunct="1">
              <a:buFont typeface="Wingdings 2" pitchFamily="18" charset="2"/>
              <a:buNone/>
            </a:pPr>
            <a:endParaRPr lang="el-GR" b="1" smtClean="0">
              <a:solidFill>
                <a:srgbClr val="C0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l-GR" b="1" smtClean="0"/>
              <a:t>Συνεργασία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l-GR" b="1" smtClean="0"/>
              <a:t>Σημειώσεις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l-GR" b="1" smtClean="0"/>
              <a:t>Αντίκρουση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l-GR" b="1" smtClean="0"/>
              <a:t>Σύνοψη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l-GR" b="1" smtClean="0"/>
              <a:t>Ερωτήσεις</a:t>
            </a:r>
          </a:p>
          <a:p>
            <a:pPr algn="ctr" eaLnBrk="1" hangingPunct="1">
              <a:buFont typeface="Wingdings 2" pitchFamily="18" charset="2"/>
              <a:buNone/>
            </a:pPr>
            <a:endParaRPr lang="el-GR" b="1" smtClean="0">
              <a:solidFill>
                <a:srgbClr val="C0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l-GR" b="1" smtClean="0">
              <a:solidFill>
                <a:srgbClr val="C0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 rot="16200000" flipH="1">
            <a:off x="3347244" y="2924969"/>
            <a:ext cx="2520950" cy="2519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9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- Τίτλος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b="1" dirty="0" smtClean="0"/>
              <a:t>Ποιος κερδίζει;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288" y="1341438"/>
            <a:ext cx="8435975" cy="5256212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l-GR" b="1" dirty="0" smtClean="0">
                <a:solidFill>
                  <a:srgbClr val="C00000"/>
                </a:solidFill>
              </a:rPr>
              <a:t>	</a:t>
            </a:r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1. Αυτός που ακούει καλά!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2. Αυτός που είναι διαβασμένος!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Έχει άποψη (είναι καλά ενημερωμένος και τεκμηριώνει / αναλύει όσα λέει)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Μιλάει με σαφήνεια (δεν αφήνει απορίες, διευκολύνει με κάθε τρόπο τους κριτές)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Είναι συνεπής στο ρόλο του (τηρεί πιστά τους κανόνες, γνωρίζει καλά τι περιμένουν όλοι να κάνει)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l-GR" b="1" dirty="0" smtClean="0">
                <a:solidFill>
                  <a:srgbClr val="C00000"/>
                </a:solidFill>
              </a:rPr>
              <a:t>	</a:t>
            </a:r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3. Αυτός που μιλάει… όντως! Και που μιλάει όμορφα.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(Επίσημος) προφορικός λόγος (η γλώσσα που μαγεύει και πείθει)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Αυτοπεποίθηση (η φωνή και η γλώσσα του σώματος που υποστηρίζει αποτελεσματικά το μήνυμα)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9835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- Τίτλος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/>
          <a:lstStyle/>
          <a:p>
            <a:r>
              <a:rPr lang="el-GR" sz="2400" b="1" smtClean="0"/>
              <a:t>Αξιολόγηση</a:t>
            </a:r>
          </a:p>
        </p:txBody>
      </p:sp>
      <p:sp>
        <p:nvSpPr>
          <p:cNvPr id="96259" name="2 - Θέση περιεχομένου"/>
          <p:cNvSpPr>
            <a:spLocks noGrp="1"/>
          </p:cNvSpPr>
          <p:nvPr>
            <p:ph idx="1"/>
          </p:nvPr>
        </p:nvSpPr>
        <p:spPr>
          <a:xfrm>
            <a:off x="214313" y="1357313"/>
            <a:ext cx="8715375" cy="496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z="2200" b="1" smtClean="0">
                <a:latin typeface="Calibri" pitchFamily="34" charset="0"/>
                <a:cs typeface="Calibri" pitchFamily="34" charset="0"/>
              </a:rPr>
              <a:t>	</a:t>
            </a:r>
            <a:r>
              <a:rPr lang="el-GR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Μ</a:t>
            </a:r>
            <a:r>
              <a:rPr lang="el-GR" sz="2200" b="1" smtClean="0">
                <a:latin typeface="Calibri" pitchFamily="34" charset="0"/>
                <a:cs typeface="Calibri" pitchFamily="34" charset="0"/>
              </a:rPr>
              <a:t>εθοδολογία:</a:t>
            </a:r>
            <a:r>
              <a:rPr lang="el-GR" sz="2200" smtClean="0">
                <a:latin typeface="Calibri" pitchFamily="34" charset="0"/>
                <a:cs typeface="Calibri" pitchFamily="34" charset="0"/>
              </a:rPr>
              <a:t> πιστή τήρηση κανόνων, τήρηση χρόνου, κοσμιότητα κ.λπ.</a:t>
            </a:r>
            <a:br>
              <a:rPr lang="el-GR" sz="2200" smtClean="0">
                <a:latin typeface="Calibri" pitchFamily="34" charset="0"/>
                <a:cs typeface="Calibri" pitchFamily="34" charset="0"/>
              </a:rPr>
            </a:br>
            <a:r>
              <a:rPr lang="el-GR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Ε</a:t>
            </a:r>
            <a:r>
              <a:rPr lang="el-GR" sz="2200" b="1" smtClean="0">
                <a:latin typeface="Calibri" pitchFamily="34" charset="0"/>
                <a:cs typeface="Calibri" pitchFamily="34" charset="0"/>
              </a:rPr>
              <a:t>πιχειρηματολογία:</a:t>
            </a:r>
            <a:r>
              <a:rPr lang="el-GR" sz="2200" smtClean="0">
                <a:latin typeface="Calibri" pitchFamily="34" charset="0"/>
                <a:cs typeface="Calibri" pitchFamily="34" charset="0"/>
              </a:rPr>
              <a:t> πληρότητα και πειστικότητα, λογική και συνέπεια, σαφήνεια και καθαρότητα σκέψης, παραδείγματα</a:t>
            </a:r>
            <a:br>
              <a:rPr lang="el-GR" sz="2200" smtClean="0">
                <a:latin typeface="Calibri" pitchFamily="34" charset="0"/>
                <a:cs typeface="Calibri" pitchFamily="34" charset="0"/>
              </a:rPr>
            </a:br>
            <a:r>
              <a:rPr lang="el-GR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Δ</a:t>
            </a:r>
            <a:r>
              <a:rPr lang="el-GR" sz="2200" b="1" smtClean="0">
                <a:latin typeface="Calibri" pitchFamily="34" charset="0"/>
                <a:cs typeface="Calibri" pitchFamily="34" charset="0"/>
              </a:rPr>
              <a:t>ομή:</a:t>
            </a:r>
            <a:r>
              <a:rPr lang="el-GR" sz="2200" smtClean="0">
                <a:latin typeface="Calibri" pitchFamily="34" charset="0"/>
                <a:cs typeface="Calibri" pitchFamily="34" charset="0"/>
              </a:rPr>
              <a:t> διάταξη και ιεράρχηση των επιχειρημάτων, εισαγωγικές παρατηρήσεις, σύνοψη κάθε ομιλίας</a:t>
            </a:r>
            <a:br>
              <a:rPr lang="el-GR" sz="2200" smtClean="0">
                <a:latin typeface="Calibri" pitchFamily="34" charset="0"/>
                <a:cs typeface="Calibri" pitchFamily="34" charset="0"/>
              </a:rPr>
            </a:br>
            <a:r>
              <a:rPr lang="el-GR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Ο</a:t>
            </a:r>
            <a:r>
              <a:rPr lang="el-GR" sz="2200" b="1" smtClean="0">
                <a:latin typeface="Calibri" pitchFamily="34" charset="0"/>
                <a:cs typeface="Calibri" pitchFamily="34" charset="0"/>
              </a:rPr>
              <a:t>μαδικότητα: </a:t>
            </a:r>
            <a:r>
              <a:rPr lang="el-GR" sz="2200" smtClean="0">
                <a:latin typeface="Calibri" pitchFamily="34" charset="0"/>
                <a:cs typeface="Calibri" pitchFamily="34" charset="0"/>
              </a:rPr>
              <a:t>Κατανομή εργασίας, εκπλήρωση ρόλου κάθε θέσης και συνεργασία </a:t>
            </a:r>
            <a:br>
              <a:rPr lang="el-GR" sz="2200" smtClean="0">
                <a:latin typeface="Calibri" pitchFamily="34" charset="0"/>
                <a:cs typeface="Calibri" pitchFamily="34" charset="0"/>
              </a:rPr>
            </a:br>
            <a:r>
              <a:rPr lang="el-GR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Ύ</a:t>
            </a:r>
            <a:r>
              <a:rPr lang="el-GR" sz="2200" b="1" smtClean="0">
                <a:latin typeface="Calibri" pitchFamily="34" charset="0"/>
                <a:cs typeface="Calibri" pitchFamily="34" charset="0"/>
              </a:rPr>
              <a:t>φος:</a:t>
            </a:r>
            <a:r>
              <a:rPr lang="el-GR" sz="2200" smtClean="0">
                <a:latin typeface="Calibri" pitchFamily="34" charset="0"/>
                <a:cs typeface="Calibri" pitchFamily="34" charset="0"/>
              </a:rPr>
              <a:t> εκφορά του λόγου, οπτική επαφή, αυτοπεποίθηση</a:t>
            </a:r>
            <a:br>
              <a:rPr lang="el-GR" sz="2200" smtClean="0">
                <a:latin typeface="Calibri" pitchFamily="34" charset="0"/>
                <a:cs typeface="Calibri" pitchFamily="34" charset="0"/>
              </a:rPr>
            </a:br>
            <a:r>
              <a:rPr lang="el-GR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Σ</a:t>
            </a:r>
            <a:r>
              <a:rPr lang="el-GR" sz="2200" b="1" smtClean="0">
                <a:latin typeface="Calibri" pitchFamily="34" charset="0"/>
                <a:cs typeface="Calibri" pitchFamily="34" charset="0"/>
              </a:rPr>
              <a:t>υμμετοχή:</a:t>
            </a:r>
            <a:r>
              <a:rPr lang="el-GR" sz="2200" smtClean="0">
                <a:latin typeface="Calibri" pitchFamily="34" charset="0"/>
                <a:cs typeface="Calibri" pitchFamily="34" charset="0"/>
              </a:rPr>
              <a:t> υποβολή εύστοχων και αποτελεσματικών ερωτήσεων, απάντηση σε ερωτήσεις </a:t>
            </a:r>
            <a:br>
              <a:rPr lang="el-GR" sz="2200" smtClean="0">
                <a:latin typeface="Calibri" pitchFamily="34" charset="0"/>
                <a:cs typeface="Calibri" pitchFamily="34" charset="0"/>
              </a:rPr>
            </a:br>
            <a:r>
              <a:rPr lang="el-GR" sz="2200" b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Α</a:t>
            </a:r>
            <a:r>
              <a:rPr lang="el-GR" sz="2200" b="1" smtClean="0">
                <a:latin typeface="Calibri" pitchFamily="34" charset="0"/>
                <a:cs typeface="Calibri" pitchFamily="34" charset="0"/>
              </a:rPr>
              <a:t>ντίλογος:</a:t>
            </a:r>
            <a:r>
              <a:rPr lang="el-GR" sz="2200" smtClean="0">
                <a:latin typeface="Calibri" pitchFamily="34" charset="0"/>
                <a:cs typeface="Calibri" pitchFamily="34" charset="0"/>
              </a:rPr>
              <a:t> αντίκρουση επιχειρημάτων, πειστικότητα και λογική διάρθρωση της αντεπιχειρηματολογίας, αντιπαραδείγματα </a:t>
            </a:r>
            <a:br>
              <a:rPr lang="el-GR" sz="2200" smtClean="0">
                <a:latin typeface="Calibri" pitchFamily="34" charset="0"/>
                <a:cs typeface="Calibri" pitchFamily="34" charset="0"/>
              </a:rPr>
            </a:br>
            <a:endParaRPr lang="el-GR" sz="220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35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- Τίτλος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/>
          <a:lstStyle/>
          <a:p>
            <a:r>
              <a:rPr lang="el-GR" sz="3200" b="1" smtClean="0"/>
              <a:t>Αξιολόγηση</a:t>
            </a:r>
          </a:p>
        </p:txBody>
      </p:sp>
      <p:sp>
        <p:nvSpPr>
          <p:cNvPr id="97283" name="2 - Θέση περιεχομένου"/>
          <p:cNvSpPr>
            <a:spLocks noGrp="1"/>
          </p:cNvSpPr>
          <p:nvPr>
            <p:ph idx="1"/>
          </p:nvPr>
        </p:nvSpPr>
        <p:spPr>
          <a:xfrm>
            <a:off x="250825" y="1628775"/>
            <a:ext cx="8715375" cy="42529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z="2400" b="1" u="sng" smtClean="0"/>
              <a:t>Στοιχεία της Ομιλίας – Βαρύτητα</a:t>
            </a:r>
          </a:p>
          <a:p>
            <a:r>
              <a:rPr lang="el-GR" sz="2400" b="1" smtClean="0"/>
              <a:t>Περιεχόμενο: 50%</a:t>
            </a:r>
            <a:endParaRPr lang="el-GR" sz="2400" smtClean="0"/>
          </a:p>
          <a:p>
            <a:r>
              <a:rPr lang="el-GR" sz="2400" b="1" smtClean="0"/>
              <a:t>Δομή: 20%</a:t>
            </a:r>
            <a:endParaRPr lang="el-GR" sz="2400" smtClean="0"/>
          </a:p>
          <a:p>
            <a:r>
              <a:rPr lang="el-GR" sz="2400" b="1" smtClean="0"/>
              <a:t>Εκφορά: 30%</a:t>
            </a:r>
          </a:p>
          <a:p>
            <a:endParaRPr lang="el-GR" sz="2400" b="1" smtClean="0"/>
          </a:p>
          <a:p>
            <a:r>
              <a:rPr lang="el-GR" sz="2400" b="1" u="sng" smtClean="0"/>
              <a:t>Βασικά κριτήρια αξιολόγησης επιχειρημάτων κατά </a:t>
            </a:r>
            <a:r>
              <a:rPr lang="en-US" sz="2400" b="1" u="sng" smtClean="0"/>
              <a:t>Paul</a:t>
            </a:r>
            <a:r>
              <a:rPr lang="el-GR" sz="2400" b="1" u="sng" smtClean="0"/>
              <a:t> </a:t>
            </a:r>
            <a:r>
              <a:rPr lang="en-US" sz="2400" b="1" u="sng" smtClean="0"/>
              <a:t>&amp; Elder</a:t>
            </a:r>
            <a:r>
              <a:rPr lang="el-GR" sz="2400" b="1" u="sng" smtClean="0"/>
              <a:t> </a:t>
            </a:r>
            <a:r>
              <a:rPr lang="en-US" sz="2400" b="1" u="sng" smtClean="0"/>
              <a:t>(1999)</a:t>
            </a:r>
            <a:r>
              <a:rPr lang="el-GR" sz="2400" b="1" smtClean="0"/>
              <a:t>: </a:t>
            </a:r>
            <a:r>
              <a:rPr lang="el-GR" sz="2400" i="1" smtClean="0"/>
              <a:t>καθαρότητα</a:t>
            </a:r>
            <a:r>
              <a:rPr lang="el-GR" sz="2400" smtClean="0"/>
              <a:t> (</a:t>
            </a:r>
            <a:r>
              <a:rPr lang="en-US" sz="2400" smtClean="0"/>
              <a:t>clarity),</a:t>
            </a:r>
            <a:r>
              <a:rPr lang="el-GR" sz="2400" smtClean="0"/>
              <a:t> </a:t>
            </a:r>
            <a:r>
              <a:rPr lang="el-GR" sz="2400" i="1" smtClean="0"/>
              <a:t>ορθότητα </a:t>
            </a:r>
            <a:r>
              <a:rPr lang="el-GR" sz="2400" smtClean="0"/>
              <a:t>(</a:t>
            </a:r>
            <a:r>
              <a:rPr lang="en-US" sz="2400" smtClean="0"/>
              <a:t>accuracy)</a:t>
            </a:r>
            <a:r>
              <a:rPr lang="el-GR" sz="2400" smtClean="0"/>
              <a:t>, </a:t>
            </a:r>
            <a:r>
              <a:rPr lang="el-GR" sz="2400" i="1" smtClean="0"/>
              <a:t>λογική</a:t>
            </a:r>
            <a:r>
              <a:rPr lang="el-GR" sz="2400" smtClean="0"/>
              <a:t> (</a:t>
            </a:r>
            <a:r>
              <a:rPr lang="en-US" sz="2400" smtClean="0"/>
              <a:t>logic)</a:t>
            </a:r>
            <a:r>
              <a:rPr lang="el-GR" sz="2400" smtClean="0"/>
              <a:t>,</a:t>
            </a:r>
            <a:r>
              <a:rPr lang="en-US" sz="2400" smtClean="0"/>
              <a:t>  </a:t>
            </a:r>
            <a:r>
              <a:rPr lang="el-GR" sz="2400" i="1" smtClean="0"/>
              <a:t>ευρύτητα</a:t>
            </a:r>
            <a:r>
              <a:rPr lang="el-GR" sz="2400" smtClean="0"/>
              <a:t> (</a:t>
            </a:r>
            <a:r>
              <a:rPr lang="en-US" sz="2400" smtClean="0"/>
              <a:t>breadth), </a:t>
            </a:r>
            <a:r>
              <a:rPr lang="el-GR" sz="2400" i="1" smtClean="0"/>
              <a:t>συνάφεια</a:t>
            </a:r>
            <a:r>
              <a:rPr lang="el-GR" sz="2400" smtClean="0"/>
              <a:t> (</a:t>
            </a:r>
            <a:r>
              <a:rPr lang="en-US" sz="2400" smtClean="0"/>
              <a:t>relevance) </a:t>
            </a:r>
            <a:r>
              <a:rPr lang="el-GR" sz="2400" i="1" smtClean="0"/>
              <a:t>ακρίβεια</a:t>
            </a:r>
            <a:r>
              <a:rPr lang="el-GR" sz="2400" smtClean="0"/>
              <a:t> (</a:t>
            </a:r>
            <a:r>
              <a:rPr lang="en-US" sz="2400" smtClean="0"/>
              <a:t>precision)</a:t>
            </a:r>
            <a:endParaRPr lang="el-GR" sz="2400" smtClean="0"/>
          </a:p>
          <a:p>
            <a:pPr>
              <a:buFont typeface="Wingdings 2" pitchFamily="18" charset="2"/>
              <a:buNone/>
            </a:pPr>
            <a:endParaRPr lang="el-GR" sz="2400" smtClean="0"/>
          </a:p>
          <a:p>
            <a:pPr>
              <a:buFont typeface="Wingdings 2" pitchFamily="18" charset="2"/>
              <a:buNone/>
            </a:pPr>
            <a:endParaRPr lang="el-GR" sz="220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46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1 - Τίτλος"/>
          <p:cNvSpPr>
            <a:spLocks noGrp="1"/>
          </p:cNvSpPr>
          <p:nvPr>
            <p:ph type="title"/>
          </p:nvPr>
        </p:nvSpPr>
        <p:spPr>
          <a:xfrm>
            <a:off x="611188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200" b="1" dirty="0" smtClean="0"/>
              <a:t>Ο δεκάλογος των διττών λόγων</a:t>
            </a:r>
          </a:p>
        </p:txBody>
      </p:sp>
      <p:sp>
        <p:nvSpPr>
          <p:cNvPr id="101378" name="2 - Θέση περιεχομένου"/>
          <p:cNvSpPr>
            <a:spLocks noGrp="1"/>
          </p:cNvSpPr>
          <p:nvPr>
            <p:ph idx="1"/>
          </p:nvPr>
        </p:nvSpPr>
        <p:spPr>
          <a:xfrm>
            <a:off x="250825" y="908050"/>
            <a:ext cx="8588375" cy="556895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  <a:defRPr/>
            </a:pP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Ερευνώ</a:t>
            </a:r>
            <a:r>
              <a:rPr lang="el-GR" sz="2000" dirty="0" smtClean="0"/>
              <a:t> σε όσο μεγαλύτερο βάθος μπορώ ποικίλα θέματα και </a:t>
            </a:r>
            <a:r>
              <a:rPr lang="el-GR" sz="2000" b="1" dirty="0" smtClean="0"/>
              <a:t>παρακολουθώ</a:t>
            </a:r>
            <a:r>
              <a:rPr lang="el-GR" sz="2000" dirty="0" smtClean="0"/>
              <a:t> ανελλιπώς την επικαιρότητα </a:t>
            </a:r>
            <a:r>
              <a:rPr lang="el-GR" sz="2000" b="1" dirty="0" smtClean="0"/>
              <a:t>(αρχείο)</a:t>
            </a:r>
            <a:r>
              <a:rPr lang="el-GR" sz="2000" dirty="0" smtClean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Προβλέπω</a:t>
            </a:r>
            <a:r>
              <a:rPr lang="el-GR" sz="2000" dirty="0" smtClean="0"/>
              <a:t> τα επιχειρήματα της αντίθετης άποψης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Σκέφτομαι</a:t>
            </a:r>
            <a:r>
              <a:rPr lang="el-GR" sz="2000" dirty="0" smtClean="0"/>
              <a:t> τις απαιτήσεις του </a:t>
            </a:r>
            <a:r>
              <a:rPr lang="el-GR" sz="2000" b="1" dirty="0" smtClean="0"/>
              <a:t>ακροατηρίου</a:t>
            </a:r>
            <a:r>
              <a:rPr lang="el-GR" sz="2000" dirty="0" smtClean="0"/>
              <a:t> μου και ακολουθώ συγκεκριμένη στρατηγική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Συνεργάζομαι</a:t>
            </a:r>
            <a:r>
              <a:rPr lang="el-GR" sz="2000" dirty="0" smtClean="0"/>
              <a:t> στενά με την ομάδα μου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dirty="0" smtClean="0"/>
              <a:t>Χρησιμοποιώ τους κατάλληλους τρόπους και μέσα </a:t>
            </a:r>
            <a:r>
              <a:rPr lang="el-GR" sz="2000" b="1" dirty="0" smtClean="0"/>
              <a:t>πειθούς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Διατυπώνω</a:t>
            </a:r>
            <a:r>
              <a:rPr lang="el-GR" sz="2000" dirty="0" smtClean="0"/>
              <a:t> με ορθό και έγκυρο τρόπο και τεκμηριώνω τα επιχειρήματά μου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Ακούω</a:t>
            </a:r>
            <a:r>
              <a:rPr lang="el-GR" sz="2000" dirty="0" smtClean="0"/>
              <a:t> με προσοχή τους </a:t>
            </a:r>
            <a:r>
              <a:rPr lang="el-GR" sz="2000" b="1" dirty="0" smtClean="0"/>
              <a:t>αντιπάλους</a:t>
            </a:r>
            <a:r>
              <a:rPr lang="el-GR" sz="2000" dirty="0" smtClean="0"/>
              <a:t>, κρατάω σημειώσεις και </a:t>
            </a:r>
            <a:r>
              <a:rPr lang="el-GR" sz="2000" b="1" dirty="0" smtClean="0"/>
              <a:t>θέτω ερωτήματα </a:t>
            </a:r>
            <a:r>
              <a:rPr lang="el-GR" sz="2000" dirty="0" smtClean="0"/>
              <a:t>στα κατάλληλα σημεία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Αντικρούω</a:t>
            </a:r>
            <a:r>
              <a:rPr lang="el-GR" sz="2000" dirty="0" smtClean="0"/>
              <a:t> σημείο προς σημείο τα αντίπαλα επιχειρήματα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Διευκολύνω</a:t>
            </a:r>
            <a:r>
              <a:rPr lang="el-GR" sz="2000" dirty="0" smtClean="0"/>
              <a:t> τους </a:t>
            </a:r>
            <a:r>
              <a:rPr lang="el-GR" sz="2000" b="1" dirty="0" smtClean="0"/>
              <a:t>κριτές</a:t>
            </a:r>
            <a:r>
              <a:rPr lang="el-GR" sz="2000" dirty="0" smtClean="0"/>
              <a:t> στην τήρηση σημειώσεων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l-GR" sz="2000" b="1" dirty="0" smtClean="0"/>
              <a:t>Προσέχω</a:t>
            </a:r>
            <a:r>
              <a:rPr lang="el-GR" sz="2000" dirty="0" smtClean="0"/>
              <a:t> την</a:t>
            </a:r>
            <a:r>
              <a:rPr lang="el-GR" sz="2000" b="1" dirty="0" smtClean="0"/>
              <a:t> εκφορά</a:t>
            </a:r>
            <a:r>
              <a:rPr lang="el-GR" sz="2000" dirty="0" smtClean="0"/>
              <a:t> του λόγου μου, δηλ. την παρουσία μου, το ύφος μου, τον τρόπο ομιλίας μου </a:t>
            </a:r>
          </a:p>
        </p:txBody>
      </p:sp>
    </p:spTree>
    <p:extLst>
      <p:ext uri="{BB962C8B-B14F-4D97-AF65-F5344CB8AC3E}">
        <p14:creationId xmlns:p14="http://schemas.microsoft.com/office/powerpoint/2010/main" val="2964802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Η καλή ομάδα Αντιλογίας είναι:</a:t>
            </a:r>
          </a:p>
        </p:txBody>
      </p:sp>
      <p:sp>
        <p:nvSpPr>
          <p:cNvPr id="9933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35163"/>
            <a:ext cx="8362950" cy="4589462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el-GR" sz="2400" b="1" smtClean="0"/>
              <a:t>Α. Λειτουργική:</a:t>
            </a:r>
            <a:endParaRPr lang="el-GR" sz="2400" smtClean="0"/>
          </a:p>
          <a:p>
            <a:r>
              <a:rPr lang="el-GR" sz="2400" smtClean="0"/>
              <a:t>επιδεικνύει αποτελεσματική συνεργασία, </a:t>
            </a:r>
          </a:p>
          <a:p>
            <a:r>
              <a:rPr lang="el-GR" sz="2400" smtClean="0"/>
              <a:t>είναι σε θέση να διαχειριστεί σε μικρό χρονικό διάστημα συγκρούσεις και διαφωνίες</a:t>
            </a:r>
          </a:p>
          <a:p>
            <a:r>
              <a:rPr lang="el-GR" sz="2400" smtClean="0"/>
              <a:t>επιλέγει ρόλους και συμμετοχή μελών με κριτήριο την καλύτερη δυνατή απόδοση</a:t>
            </a:r>
          </a:p>
          <a:p>
            <a:pPr>
              <a:buFont typeface="Wingdings 2" pitchFamily="18" charset="2"/>
              <a:buNone/>
            </a:pPr>
            <a:r>
              <a:rPr lang="el-GR" sz="2400" b="1" smtClean="0"/>
              <a:t>Β. Παραγωγική:</a:t>
            </a:r>
          </a:p>
          <a:p>
            <a:r>
              <a:rPr lang="el-GR" sz="2400" smtClean="0"/>
              <a:t>ακολουθεί με συνέπεια ένα χρονοδιάγραμμα</a:t>
            </a:r>
          </a:p>
          <a:p>
            <a:r>
              <a:rPr lang="el-GR" sz="2400" smtClean="0"/>
              <a:t>παράγει πολλές, καλές και πρωτότυπες ιδέες</a:t>
            </a:r>
          </a:p>
          <a:p>
            <a:r>
              <a:rPr lang="el-GR" sz="2400" smtClean="0"/>
              <a:t>δεν φοβάται το άγνωστο, έχει εμπιστοσύνη στις δυνάμεις της</a:t>
            </a:r>
          </a:p>
        </p:txBody>
      </p:sp>
    </p:spTree>
    <p:extLst>
      <p:ext uri="{BB962C8B-B14F-4D97-AF65-F5344CB8AC3E}">
        <p14:creationId xmlns:p14="http://schemas.microsoft.com/office/powerpoint/2010/main" val="417267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- Τίτλος"/>
          <p:cNvSpPr>
            <a:spLocks noGrp="1"/>
          </p:cNvSpPr>
          <p:nvPr>
            <p:ph type="title"/>
          </p:nvPr>
        </p:nvSpPr>
        <p:spPr>
          <a:xfrm>
            <a:off x="533401" y="533400"/>
            <a:ext cx="83820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b="1" dirty="0" smtClean="0"/>
              <a:t>Μια ολοκληρωμένη προετοιμασία ομάδων Αντιλογίας ενδείκνυται να περιλαμβάνει:</a:t>
            </a:r>
          </a:p>
        </p:txBody>
      </p:sp>
      <p:sp>
        <p:nvSpPr>
          <p:cNvPr id="100355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2636838"/>
            <a:ext cx="8229600" cy="3400425"/>
          </a:xfrm>
        </p:spPr>
        <p:txBody>
          <a:bodyPr>
            <a:normAutofit lnSpcReduction="10000"/>
          </a:bodyPr>
          <a:lstStyle/>
          <a:p>
            <a:r>
              <a:rPr lang="el-GR" smtClean="0"/>
              <a:t>Συστηματική άσκηση σε όλα τα ρητορικά αγωνίσματα</a:t>
            </a:r>
          </a:p>
          <a:p>
            <a:r>
              <a:rPr lang="el-GR" smtClean="0"/>
              <a:t>Ασκήσεις συνεργασίας, ομαδικότητας και επικοινωνίας</a:t>
            </a:r>
          </a:p>
          <a:p>
            <a:r>
              <a:rPr lang="el-GR" smtClean="0"/>
              <a:t>Τεχνικές παραγωγής ιδεών, όπως τα 6 σκεπτόμενα καπέλα του </a:t>
            </a:r>
            <a:r>
              <a:rPr lang="en-US" smtClean="0"/>
              <a:t>Ed. De Bono</a:t>
            </a:r>
            <a:endParaRPr lang="el-GR" smtClean="0"/>
          </a:p>
          <a:p>
            <a:r>
              <a:rPr lang="el-GR" smtClean="0"/>
              <a:t>Τεχνικές επίλυσης διαφορών</a:t>
            </a:r>
          </a:p>
          <a:p>
            <a:endParaRPr lang="el-GR" smtClean="0"/>
          </a:p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6401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Διττοί λόγοι - </a:t>
            </a:r>
            <a:r>
              <a:rPr lang="en-US" smtClean="0"/>
              <a:t>debate</a:t>
            </a:r>
            <a:endParaRPr lang="el-GR" smtClean="0"/>
          </a:p>
        </p:txBody>
      </p:sp>
      <p:sp>
        <p:nvSpPr>
          <p:cNvPr id="8499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Κανόνες</a:t>
            </a:r>
          </a:p>
          <a:p>
            <a:pPr eaLnBrk="1" hangingPunct="1"/>
            <a:r>
              <a:rPr lang="el-GR" b="1" dirty="0" smtClean="0"/>
              <a:t>Αξιολόγηση</a:t>
            </a:r>
          </a:p>
          <a:p>
            <a:pPr eaLnBrk="1" hangingPunct="1"/>
            <a:r>
              <a:rPr lang="el-GR" b="1" dirty="0" smtClean="0"/>
              <a:t>Συμβουλές</a:t>
            </a:r>
          </a:p>
          <a:p>
            <a:pPr eaLnBrk="1" hangingPunct="1"/>
            <a:r>
              <a:rPr lang="el-GR" b="1" dirty="0" smtClean="0"/>
              <a:t>Ενδεικτικές δραστηριότητες για βελτίωση</a:t>
            </a:r>
          </a:p>
        </p:txBody>
      </p:sp>
    </p:spTree>
    <p:extLst>
      <p:ext uri="{BB962C8B-B14F-4D97-AF65-F5344CB8AC3E}">
        <p14:creationId xmlns:p14="http://schemas.microsoft.com/office/powerpoint/2010/main" val="3875248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- Τίτλος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dirty="0" smtClean="0"/>
              <a:t>Διττοί λόγοι - </a:t>
            </a:r>
            <a:r>
              <a:rPr lang="en-US" dirty="0" smtClean="0"/>
              <a:t>debate</a:t>
            </a:r>
            <a:endParaRPr lang="el-GR" dirty="0" smtClean="0"/>
          </a:p>
        </p:txBody>
      </p:sp>
      <p:sp>
        <p:nvSpPr>
          <p:cNvPr id="86019" name="2 - Θέση περιεχομένου"/>
          <p:cNvSpPr>
            <a:spLocks noGrp="1"/>
          </p:cNvSpPr>
          <p:nvPr>
            <p:ph idx="1"/>
          </p:nvPr>
        </p:nvSpPr>
        <p:spPr>
          <a:xfrm>
            <a:off x="357188" y="1371600"/>
            <a:ext cx="8405812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sz="2000" b="1" dirty="0" smtClean="0"/>
              <a:t>T</a:t>
            </a:r>
            <a:r>
              <a:rPr lang="el-GR" sz="2000" b="1" dirty="0" err="1" smtClean="0"/>
              <a:t>ριμελείς</a:t>
            </a:r>
            <a:r>
              <a:rPr lang="el-GR" sz="2000" b="1" dirty="0" smtClean="0"/>
              <a:t> ομάδες μαθητών</a:t>
            </a:r>
            <a:r>
              <a:rPr lang="el-GR" sz="2000" dirty="0" smtClean="0"/>
              <a:t> καλούνται να επιχειρηματολογήσουν υπέρ ή κατά ενός</a:t>
            </a:r>
            <a:r>
              <a:rPr lang="en-US" sz="2000" dirty="0" smtClean="0"/>
              <a:t> </a:t>
            </a:r>
            <a:r>
              <a:rPr lang="el-GR" sz="2000" dirty="0" smtClean="0"/>
              <a:t>άγνωστου θέματος, αναλαμβάνοντας τον ρόλο </a:t>
            </a:r>
            <a:r>
              <a:rPr lang="el-GR" sz="2000" dirty="0" err="1" smtClean="0"/>
              <a:t>τής</a:t>
            </a:r>
            <a:r>
              <a:rPr lang="el-GR" sz="2000" dirty="0" smtClean="0"/>
              <a:t> κυβέρνησης</a:t>
            </a:r>
            <a:r>
              <a:rPr lang="en-US" sz="2000" dirty="0" smtClean="0"/>
              <a:t> / </a:t>
            </a:r>
            <a:r>
              <a:rPr lang="el-GR" sz="2000" dirty="0" smtClean="0"/>
              <a:t>του Λόγου ή </a:t>
            </a:r>
            <a:r>
              <a:rPr lang="el-GR" sz="2000" dirty="0" err="1" smtClean="0"/>
              <a:t>τής</a:t>
            </a:r>
            <a:r>
              <a:rPr lang="el-GR" sz="2000" dirty="0" smtClean="0"/>
              <a:t> αντιπολίτευσης / του Αντιλόγου μετά από κλήρωση. </a:t>
            </a:r>
          </a:p>
          <a:p>
            <a:pPr>
              <a:lnSpc>
                <a:spcPct val="160000"/>
              </a:lnSpc>
            </a:pPr>
            <a:r>
              <a:rPr lang="el-GR" sz="2000" dirty="0" smtClean="0"/>
              <a:t>Η κάθε ομάδα έχει </a:t>
            </a:r>
            <a:r>
              <a:rPr lang="el-GR" sz="2000" b="1" dirty="0" smtClean="0"/>
              <a:t>15΄ για να προετοιμάσει τις ομιλίες της</a:t>
            </a:r>
            <a:r>
              <a:rPr lang="el-GR" sz="2000" dirty="0" smtClean="0"/>
              <a:t>. Κατά τη διάρκεια </a:t>
            </a:r>
            <a:r>
              <a:rPr lang="el-GR" sz="2000" dirty="0" err="1" smtClean="0"/>
              <a:t>τής</a:t>
            </a:r>
            <a:r>
              <a:rPr lang="el-GR" sz="2000" dirty="0" smtClean="0"/>
              <a:t> προετοιμασίας επιτρέπεται η χρήση βοηθητικών εντύπων. </a:t>
            </a:r>
          </a:p>
          <a:p>
            <a:pPr>
              <a:lnSpc>
                <a:spcPct val="160000"/>
              </a:lnSpc>
            </a:pPr>
            <a:r>
              <a:rPr lang="el-GR" sz="2000" dirty="0" smtClean="0"/>
              <a:t>Κάθε ομιλητής έχει </a:t>
            </a:r>
            <a:r>
              <a:rPr lang="el-GR" sz="2000" b="1" dirty="0" smtClean="0"/>
              <a:t>συγκεκριμένο ρόλο </a:t>
            </a:r>
            <a:r>
              <a:rPr lang="el-GR" sz="2000" dirty="0" smtClean="0"/>
              <a:t>και </a:t>
            </a:r>
            <a:r>
              <a:rPr lang="el-GR" sz="2000" b="1" dirty="0" smtClean="0"/>
              <a:t>6 λεπτά </a:t>
            </a:r>
            <a:r>
              <a:rPr lang="el-GR" sz="2000" dirty="0" smtClean="0"/>
              <a:t>στη διάθεσή του.</a:t>
            </a:r>
          </a:p>
          <a:p>
            <a:pPr>
              <a:lnSpc>
                <a:spcPct val="160000"/>
              </a:lnSpc>
            </a:pPr>
            <a:r>
              <a:rPr lang="el-GR" sz="2000" dirty="0" smtClean="0"/>
              <a:t>Τα μέλη της αντίπαλης ομάδας ζητούν </a:t>
            </a:r>
            <a:r>
              <a:rPr lang="el-GR" sz="2000" b="1" dirty="0" smtClean="0"/>
              <a:t>δικαίωμα ερώτησης </a:t>
            </a:r>
            <a:r>
              <a:rPr lang="el-GR" sz="2000" dirty="0" smtClean="0"/>
              <a:t>και ο ομιλητής αποφασίζει εάν θα το αποδεχθεί.</a:t>
            </a:r>
          </a:p>
          <a:p>
            <a:pPr>
              <a:lnSpc>
                <a:spcPct val="160000"/>
              </a:lnSpc>
            </a:pPr>
            <a:r>
              <a:rPr lang="el-GR" sz="2000" dirty="0" smtClean="0"/>
              <a:t>Το </a:t>
            </a:r>
            <a:r>
              <a:rPr lang="el-GR" sz="2000" b="1" dirty="0" smtClean="0"/>
              <a:t>πρώτο και το τελευταίο λεπτό κάθε λόγου </a:t>
            </a:r>
            <a:r>
              <a:rPr lang="el-GR" sz="2000" dirty="0" smtClean="0"/>
              <a:t>είναι προστατευμένο, δεν τίθενται ερωτήσεις. Επίσης, </a:t>
            </a:r>
            <a:r>
              <a:rPr lang="el-GR" sz="2000" b="1" dirty="0" smtClean="0"/>
              <a:t>δεν δέχονται ερωτήσεις οι τελευταίοι ομιλητές</a:t>
            </a:r>
            <a:r>
              <a:rPr lang="el-GR" sz="2000" dirty="0" smtClean="0"/>
              <a:t>, που κάνουν σύνοψη.</a:t>
            </a:r>
          </a:p>
        </p:txBody>
      </p:sp>
    </p:spTree>
    <p:extLst>
      <p:ext uri="{BB962C8B-B14F-4D97-AF65-F5344CB8AC3E}">
        <p14:creationId xmlns:p14="http://schemas.microsoft.com/office/powerpoint/2010/main" val="2275730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Ο ΡΟΛΟΣ ΚΑΘΕ ΟΜΙΛΗΤΗ </a:t>
            </a:r>
          </a:p>
        </p:txBody>
      </p:sp>
      <p:sp>
        <p:nvSpPr>
          <p:cNvPr id="87042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2208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l-GR" sz="2000" b="1" u="sng" baseline="30000" dirty="0" smtClean="0">
                <a:latin typeface="Calibri" pitchFamily="34" charset="0"/>
                <a:cs typeface="Calibri" pitchFamily="34" charset="0"/>
              </a:rPr>
              <a:t>ος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:  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(Λόγος)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 Ορισμός του θέματος,  2. Γενική παρουσίασης της θέσης,  3. Διατύπωση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επιχειρημάτων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l-GR" sz="2000" b="1" u="sng" baseline="30000" dirty="0" smtClean="0">
                <a:latin typeface="Calibri" pitchFamily="34" charset="0"/>
                <a:cs typeface="Calibri" pitchFamily="34" charset="0"/>
              </a:rPr>
              <a:t>ος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:  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(Αντίλογος)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1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 Αποδοχή (ή απόρριψη) του ορισμού,  2. Γενική παρουσίασης της αντίθεσης,  3. Αντίκρουση των επιχειρημάτων του 1</a:t>
            </a:r>
            <a:r>
              <a:rPr lang="el-GR" sz="2000" baseline="30000" dirty="0" smtClean="0">
                <a:latin typeface="Calibri" pitchFamily="34" charset="0"/>
                <a:cs typeface="Calibri" pitchFamily="34" charset="0"/>
              </a:rPr>
              <a:t>ου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και / ή προβολή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νέων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l-GR" sz="2000" b="1" u="sng" baseline="30000" dirty="0" smtClean="0">
                <a:latin typeface="Calibri" pitchFamily="34" charset="0"/>
                <a:cs typeface="Calibri" pitchFamily="34" charset="0"/>
              </a:rPr>
              <a:t>ος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:  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000" b="1" u="sng" dirty="0" smtClean="0">
                <a:latin typeface="Calibri" pitchFamily="34" charset="0"/>
                <a:cs typeface="Calibri" pitchFamily="34" charset="0"/>
              </a:rPr>
              <a:t>Λόγος)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 Αντίκρουση της Επιχειρηματολογίας του 2</a:t>
            </a:r>
            <a:r>
              <a:rPr lang="el-GR" sz="2000" baseline="30000" dirty="0" smtClean="0">
                <a:latin typeface="Calibri" pitchFamily="34" charset="0"/>
                <a:cs typeface="Calibri" pitchFamily="34" charset="0"/>
              </a:rPr>
              <a:t>ου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,  2. Υποστήριξη του Λόγου με νέα, συμπληρωματικά ή εξειδικευμένα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επιχειρήματα</a:t>
            </a:r>
            <a:endParaRPr lang="el-GR" sz="2000" b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32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9416"/>
            <a:ext cx="7391400" cy="501998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Clr>
                <a:srgbClr val="B13F9A"/>
              </a:buClr>
              <a:buFont typeface="Wingdings" pitchFamily="2" charset="2"/>
              <a:buChar char="q"/>
            </a:pPr>
            <a:r>
              <a:rPr lang="el-GR" sz="1900" b="1" u="sng" dirty="0">
                <a:latin typeface="Calibri" pitchFamily="34" charset="0"/>
                <a:cs typeface="Calibri" pitchFamily="34" charset="0"/>
              </a:rPr>
              <a:t> 4</a:t>
            </a:r>
            <a:r>
              <a:rPr lang="el-GR" sz="1900" b="1" u="sng" baseline="30000" dirty="0">
                <a:latin typeface="Calibri" pitchFamily="34" charset="0"/>
                <a:cs typeface="Calibri" pitchFamily="34" charset="0"/>
              </a:rPr>
              <a:t>ος</a:t>
            </a:r>
            <a:r>
              <a:rPr lang="el-GR" sz="1900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900" b="1" u="sng" dirty="0" smtClean="0">
                <a:latin typeface="Calibri" pitchFamily="34" charset="0"/>
                <a:cs typeface="Calibri" pitchFamily="34" charset="0"/>
              </a:rPr>
              <a:t>: (Αντίλογος) </a:t>
            </a:r>
            <a:r>
              <a:rPr lang="el-GR" sz="19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900" dirty="0">
                <a:latin typeface="Calibri" pitchFamily="34" charset="0"/>
                <a:cs typeface="Calibri" pitchFamily="34" charset="0"/>
              </a:rPr>
              <a:t>1. Αντίκρουση της Επιχειρηματολογίας του 1</a:t>
            </a:r>
            <a:r>
              <a:rPr lang="el-GR" sz="1900" baseline="30000" dirty="0">
                <a:latin typeface="Calibri" pitchFamily="34" charset="0"/>
                <a:cs typeface="Calibri" pitchFamily="34" charset="0"/>
              </a:rPr>
              <a:t>ου</a:t>
            </a:r>
            <a:r>
              <a:rPr lang="el-GR" sz="1900" dirty="0">
                <a:latin typeface="Calibri" pitchFamily="34" charset="0"/>
                <a:cs typeface="Calibri" pitchFamily="34" charset="0"/>
              </a:rPr>
              <a:t> και του 3</a:t>
            </a:r>
            <a:r>
              <a:rPr lang="el-GR" sz="1900" baseline="30000" dirty="0">
                <a:latin typeface="Calibri" pitchFamily="34" charset="0"/>
                <a:cs typeface="Calibri" pitchFamily="34" charset="0"/>
              </a:rPr>
              <a:t>ου</a:t>
            </a:r>
            <a:r>
              <a:rPr lang="el-GR" sz="1900" dirty="0">
                <a:latin typeface="Calibri" pitchFamily="34" charset="0"/>
                <a:cs typeface="Calibri" pitchFamily="34" charset="0"/>
              </a:rPr>
              <a:t>,  2. Υποστήριξη του Αντιλόγου με νέα, συμπληρωματικά ή εξειδικευμένα </a:t>
            </a:r>
            <a:r>
              <a:rPr lang="el-GR" sz="1900" dirty="0" smtClean="0">
                <a:latin typeface="Calibri" pitchFamily="34" charset="0"/>
                <a:cs typeface="Calibri" pitchFamily="34" charset="0"/>
              </a:rPr>
              <a:t>επιχειρήματα</a:t>
            </a:r>
          </a:p>
          <a:p>
            <a:pPr lvl="0">
              <a:lnSpc>
                <a:spcPct val="150000"/>
              </a:lnSpc>
              <a:buClr>
                <a:srgbClr val="B13F9A"/>
              </a:buClr>
              <a:buFont typeface="Wingdings" pitchFamily="2" charset="2"/>
              <a:buChar char="q"/>
            </a:pPr>
            <a:r>
              <a:rPr lang="el-GR" sz="1900" b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900" b="1" u="sng" dirty="0">
                <a:latin typeface="Calibri" pitchFamily="34" charset="0"/>
                <a:cs typeface="Calibri" pitchFamily="34" charset="0"/>
              </a:rPr>
              <a:t>5</a:t>
            </a:r>
            <a:r>
              <a:rPr lang="el-GR" sz="1900" b="1" u="sng" baseline="30000" dirty="0">
                <a:latin typeface="Calibri" pitchFamily="34" charset="0"/>
                <a:cs typeface="Calibri" pitchFamily="34" charset="0"/>
              </a:rPr>
              <a:t>ος</a:t>
            </a:r>
            <a:r>
              <a:rPr lang="el-GR" sz="1900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900" b="1" u="sng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900" b="1" u="sng" dirty="0" smtClean="0">
                <a:latin typeface="Calibri" pitchFamily="34" charset="0"/>
                <a:cs typeface="Calibri" pitchFamily="34" charset="0"/>
              </a:rPr>
              <a:t>(Λόγος) </a:t>
            </a:r>
            <a:r>
              <a:rPr lang="el-GR" sz="19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l-GR" sz="1900" dirty="0">
                <a:latin typeface="Calibri" pitchFamily="34" charset="0"/>
                <a:cs typeface="Calibri" pitchFamily="34" charset="0"/>
              </a:rPr>
              <a:t>. Η τελική αντίκρουση της επιχειρηματολογίας του Αντιλόγου,  2. Η συνοπτική ανακεφαλαίωση του Λόγου υπογραμμίζοντας τα κυριότερα σημεία της, </a:t>
            </a:r>
            <a:r>
              <a:rPr lang="el-GR" sz="1900" i="1" dirty="0">
                <a:latin typeface="Calibri" pitchFamily="34" charset="0"/>
                <a:cs typeface="Calibri" pitchFamily="34" charset="0"/>
              </a:rPr>
              <a:t>χωρίς όμως να εισάγει επιχειρήματα </a:t>
            </a:r>
            <a:r>
              <a:rPr lang="el-GR" sz="1900" dirty="0">
                <a:latin typeface="Calibri" pitchFamily="34" charset="0"/>
                <a:cs typeface="Calibri" pitchFamily="34" charset="0"/>
              </a:rPr>
              <a:t>που δίνουν νέες διαστάσεις στο θέμα υπό συζήτηση</a:t>
            </a:r>
            <a:r>
              <a:rPr lang="el-GR" sz="19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>
              <a:lnSpc>
                <a:spcPct val="150000"/>
              </a:lnSpc>
              <a:buClr>
                <a:srgbClr val="B13F9A"/>
              </a:buClr>
              <a:buFont typeface="Wingdings" pitchFamily="2" charset="2"/>
              <a:buChar char="q"/>
            </a:pPr>
            <a:r>
              <a:rPr lang="el-GR" sz="1900" b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900" b="1" u="sng" dirty="0">
                <a:latin typeface="Calibri" pitchFamily="34" charset="0"/>
                <a:cs typeface="Calibri" pitchFamily="34" charset="0"/>
              </a:rPr>
              <a:t>6</a:t>
            </a:r>
            <a:r>
              <a:rPr lang="el-GR" sz="1900" b="1" u="sng" baseline="30000" dirty="0">
                <a:latin typeface="Calibri" pitchFamily="34" charset="0"/>
                <a:cs typeface="Calibri" pitchFamily="34" charset="0"/>
              </a:rPr>
              <a:t>ος</a:t>
            </a:r>
            <a:r>
              <a:rPr lang="el-GR" sz="1900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900" b="1" u="sng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900" b="1" u="sng" dirty="0" smtClean="0">
                <a:latin typeface="Calibri" pitchFamily="34" charset="0"/>
                <a:cs typeface="Calibri" pitchFamily="34" charset="0"/>
              </a:rPr>
              <a:t>(Αντίλογος) </a:t>
            </a:r>
            <a:r>
              <a:rPr lang="el-GR" sz="19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l-GR" sz="1900" dirty="0">
                <a:latin typeface="Calibri" pitchFamily="34" charset="0"/>
                <a:cs typeface="Calibri" pitchFamily="34" charset="0"/>
              </a:rPr>
              <a:t>. Η τελική αντίκρουση της επιχειρηματολογίας του Λόγου,  2. Η συνοπτική ανακεφαλαίωση του Αντιλόγου υπογραμμίζοντας τα κυριότερα σημεία της, </a:t>
            </a:r>
            <a:r>
              <a:rPr lang="el-GR" sz="1900" i="1" dirty="0">
                <a:latin typeface="Calibri" pitchFamily="34" charset="0"/>
                <a:cs typeface="Calibri" pitchFamily="34" charset="0"/>
              </a:rPr>
              <a:t>χωρίς όμως να εισάγει επιχειρήματα που δίνουν νέες διαστάσεις </a:t>
            </a:r>
            <a:r>
              <a:rPr lang="el-GR" sz="1900" dirty="0">
                <a:latin typeface="Calibri" pitchFamily="34" charset="0"/>
                <a:cs typeface="Calibri" pitchFamily="34" charset="0"/>
              </a:rPr>
              <a:t>στο θέμα υπό συζήτηση.</a:t>
            </a:r>
            <a:endParaRPr lang="el-GR" sz="1900" b="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endParaRPr lang="el-GR" dirty="0"/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/>
              <a:t>Ο ΡΟΛΟΣ ΚΑΘΕ ΟΜΙΛΗΤΗ </a:t>
            </a:r>
          </a:p>
        </p:txBody>
      </p:sp>
    </p:spTree>
    <p:extLst>
      <p:ext uri="{BB962C8B-B14F-4D97-AF65-F5344CB8AC3E}">
        <p14:creationId xmlns:p14="http://schemas.microsoft.com/office/powerpoint/2010/main" val="25976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- Τίτλος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l-GR" b="1" dirty="0" smtClean="0"/>
              <a:t>Ορισμός:</a:t>
            </a:r>
            <a:endParaRPr lang="el-GR" b="1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l-GR" sz="3200" b="1" dirty="0" smtClean="0"/>
              <a:t>Εκπαιδευτικό</a:t>
            </a:r>
            <a:endParaRPr lang="el-GR" sz="2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l-GR" sz="5400" b="1" dirty="0" smtClean="0"/>
              <a:t>		</a:t>
            </a:r>
            <a:r>
              <a:rPr lang="el-GR" sz="5400" b="1" dirty="0" smtClean="0">
                <a:solidFill>
                  <a:srgbClr val="C00000"/>
                </a:solidFill>
              </a:rPr>
              <a:t>	Παιχνίδι</a:t>
            </a:r>
            <a:endParaRPr lang="el-GR" sz="2800" b="1" dirty="0" smtClean="0">
              <a:solidFill>
                <a:srgbClr val="C00000"/>
              </a:solidFill>
            </a:endParaRPr>
          </a:p>
          <a:p>
            <a:pPr lvl="8">
              <a:buFontTx/>
              <a:buNone/>
              <a:defRPr/>
            </a:pPr>
            <a:r>
              <a:rPr lang="el-GR" sz="2800" b="1" dirty="0" smtClean="0"/>
              <a:t>              </a:t>
            </a:r>
            <a:r>
              <a:rPr lang="el-GR" sz="4400" b="1" dirty="0" smtClean="0"/>
              <a:t>Σκέψης</a:t>
            </a:r>
            <a:endParaRPr lang="el-GR" sz="2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b="1" dirty="0" smtClean="0"/>
              <a:t>                   </a:t>
            </a:r>
            <a:r>
              <a:rPr lang="el-GR" b="1" dirty="0" smtClean="0"/>
              <a:t>                 </a:t>
            </a:r>
            <a:r>
              <a:rPr lang="el-GR" b="1" dirty="0" smtClean="0"/>
              <a:t>και </a:t>
            </a:r>
            <a:r>
              <a:rPr lang="el-GR" sz="4000" b="1" dirty="0" smtClean="0"/>
              <a:t>(</a:t>
            </a:r>
            <a:r>
              <a:rPr lang="el-GR" sz="4000" b="1" dirty="0" err="1" smtClean="0"/>
              <a:t>Αντι</a:t>
            </a:r>
            <a:r>
              <a:rPr lang="el-GR" sz="4000" b="1" dirty="0" smtClean="0"/>
              <a:t>-)Λόγου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170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b="1" dirty="0" smtClean="0"/>
              <a:t>Γιατί «εκπαιδευτικό»;</a:t>
            </a:r>
          </a:p>
        </p:txBody>
      </p:sp>
      <p:sp>
        <p:nvSpPr>
          <p:cNvPr id="8909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Παιδαγωγική διάσταση σε όλα τα στάδια </a:t>
            </a:r>
            <a:r>
              <a:rPr lang="el-GR" smtClean="0"/>
              <a:t>(προετοιμασία, διεξαγωγή, αξιολόγηση)</a:t>
            </a:r>
          </a:p>
          <a:p>
            <a:pPr eaLnBrk="1" hangingPunct="1"/>
            <a:r>
              <a:rPr lang="el-GR" smtClean="0"/>
              <a:t>Συνεργασία – σεβασμός</a:t>
            </a:r>
          </a:p>
          <a:p>
            <a:pPr eaLnBrk="1" hangingPunct="1"/>
            <a:r>
              <a:rPr lang="el-GR" smtClean="0"/>
              <a:t>Επικοινωνιακές δεξιότητες  </a:t>
            </a:r>
          </a:p>
          <a:p>
            <a:pPr eaLnBrk="1" hangingPunct="1"/>
            <a:r>
              <a:rPr lang="el-GR" smtClean="0"/>
              <a:t>Κριτική και δημιουργική σκέψη</a:t>
            </a:r>
          </a:p>
          <a:p>
            <a:pPr eaLnBrk="1" hangingPunct="1"/>
            <a:r>
              <a:rPr lang="el-GR" smtClean="0"/>
              <a:t>Διαμόρφωση άποψης για ποικίλα θέματα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0763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b="1" dirty="0" smtClean="0"/>
              <a:t>Γιατί «παιχνίδι»;</a:t>
            </a:r>
          </a:p>
        </p:txBody>
      </p:sp>
      <p:sp>
        <p:nvSpPr>
          <p:cNvPr id="90115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26638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b="1" smtClean="0"/>
              <a:t>Ομάδα</a:t>
            </a:r>
          </a:p>
          <a:p>
            <a:pPr eaLnBrk="1" hangingPunct="1"/>
            <a:r>
              <a:rPr lang="el-GR" b="1" smtClean="0"/>
              <a:t>Κανόνες</a:t>
            </a:r>
          </a:p>
          <a:p>
            <a:pPr eaLnBrk="1" hangingPunct="1"/>
            <a:r>
              <a:rPr lang="el-GR" b="1" smtClean="0"/>
              <a:t>Κριτές</a:t>
            </a:r>
          </a:p>
          <a:p>
            <a:pPr eaLnBrk="1" hangingPunct="1"/>
            <a:r>
              <a:rPr lang="el-GR" b="1" smtClean="0"/>
              <a:t>Ακροατήριο</a:t>
            </a:r>
          </a:p>
          <a:p>
            <a:pPr eaLnBrk="1" hangingPunct="1"/>
            <a:r>
              <a:rPr lang="el-GR" b="1" smtClean="0"/>
              <a:t>Νικητές / Ηττημένοι</a:t>
            </a:r>
          </a:p>
        </p:txBody>
      </p:sp>
      <p:sp>
        <p:nvSpPr>
          <p:cNvPr id="4" name="3 - Δεξιό άγκιστρο"/>
          <p:cNvSpPr/>
          <p:nvPr/>
        </p:nvSpPr>
        <p:spPr>
          <a:xfrm>
            <a:off x="4211638" y="2638425"/>
            <a:ext cx="1081087" cy="244633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90117" name="4 - TextBox"/>
          <p:cNvSpPr txBox="1">
            <a:spLocks noChangeArrowheads="1"/>
          </p:cNvSpPr>
          <p:nvPr/>
        </p:nvSpPr>
        <p:spPr bwMode="auto">
          <a:xfrm>
            <a:off x="5724525" y="4005263"/>
            <a:ext cx="29511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2800" b="1">
                <a:solidFill>
                  <a:srgbClr val="C00000"/>
                </a:solidFill>
                <a:latin typeface="Constantia" pitchFamily="18" charset="0"/>
              </a:rPr>
              <a:t>Αυτοβελτίωση</a:t>
            </a:r>
          </a:p>
        </p:txBody>
      </p:sp>
      <p:sp>
        <p:nvSpPr>
          <p:cNvPr id="90118" name="5 - TextBox"/>
          <p:cNvSpPr txBox="1">
            <a:spLocks noChangeArrowheads="1"/>
          </p:cNvSpPr>
          <p:nvPr/>
        </p:nvSpPr>
        <p:spPr bwMode="auto">
          <a:xfrm>
            <a:off x="5651500" y="2636838"/>
            <a:ext cx="295275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2800" b="1">
                <a:solidFill>
                  <a:srgbClr val="C00000"/>
                </a:solidFill>
                <a:latin typeface="Constantia" pitchFamily="18" charset="0"/>
              </a:rPr>
              <a:t>Υγιής ανταγωνισμός</a:t>
            </a:r>
          </a:p>
          <a:p>
            <a:pPr algn="ctr" eaLnBrk="1" hangingPunct="1"/>
            <a:r>
              <a:rPr lang="el-GR" sz="3200" b="1">
                <a:solidFill>
                  <a:srgbClr val="C00000"/>
                </a:solidFill>
                <a:latin typeface="Constantia" pitchFamily="18" charset="0"/>
              </a:rPr>
              <a:t>+</a:t>
            </a:r>
            <a:endParaRPr lang="el-GR" b="1">
              <a:solidFill>
                <a:srgbClr val="C0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0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b="1" dirty="0" smtClean="0"/>
              <a:t>Γιατί «Σκέψης»;</a:t>
            </a:r>
          </a:p>
        </p:txBody>
      </p:sp>
      <p:sp>
        <p:nvSpPr>
          <p:cNvPr id="9113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2738"/>
            <a:ext cx="8229600" cy="3471862"/>
          </a:xfrm>
        </p:spPr>
        <p:txBody>
          <a:bodyPr/>
          <a:lstStyle/>
          <a:p>
            <a:pPr eaLnBrk="1" hangingPunct="1"/>
            <a:r>
              <a:rPr lang="el-GR" b="1" smtClean="0"/>
              <a:t>Καλλιέργεια άποψης </a:t>
            </a:r>
            <a:r>
              <a:rPr lang="el-GR" smtClean="0"/>
              <a:t>(&gt; ενημέρωση, διάλογος)</a:t>
            </a:r>
          </a:p>
          <a:p>
            <a:pPr eaLnBrk="1" hangingPunct="1"/>
            <a:r>
              <a:rPr lang="el-GR" smtClean="0"/>
              <a:t>Αξιοποίηση </a:t>
            </a:r>
            <a:r>
              <a:rPr lang="el-GR" b="1" smtClean="0"/>
              <a:t>κριτικής και δημιουργικής σκέψης </a:t>
            </a:r>
            <a:r>
              <a:rPr lang="el-GR" smtClean="0"/>
              <a:t>για την </a:t>
            </a:r>
            <a:r>
              <a:rPr lang="el-GR" b="1" smtClean="0"/>
              <a:t>ανάπτυξη στρατηγικής</a:t>
            </a:r>
            <a:endParaRPr lang="en-US" b="1" smtClean="0"/>
          </a:p>
          <a:p>
            <a:pPr eaLnBrk="1" hangingPunct="1"/>
            <a:r>
              <a:rPr lang="el-GR" b="1" smtClean="0"/>
              <a:t>Ανάπτυξη ενσυναίσθησης</a:t>
            </a:r>
          </a:p>
        </p:txBody>
      </p:sp>
    </p:spTree>
    <p:extLst>
      <p:ext uri="{BB962C8B-B14F-4D97-AF65-F5344CB8AC3E}">
        <p14:creationId xmlns:p14="http://schemas.microsoft.com/office/powerpoint/2010/main" val="271071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</TotalTime>
  <Words>705</Words>
  <Application>Microsoft Office PowerPoint</Application>
  <PresentationFormat>Προβολή στην οθόνη (4:3)</PresentationFormat>
  <Paragraphs>107</Paragraphs>
  <Slides>18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Ζωντάνια</vt:lpstr>
      <vt:lpstr>ΡΗΤΟΡΙΚΟΙ ΟΜΙΛΟΙ  ΚΑΣΤΡΙΤΣΙΟΥ</vt:lpstr>
      <vt:lpstr>Διττοί λόγοι - debate</vt:lpstr>
      <vt:lpstr>Διττοί λόγοι - debate</vt:lpstr>
      <vt:lpstr>Ο ΡΟΛΟΣ ΚΑΘΕ ΟΜΙΛΗΤΗ </vt:lpstr>
      <vt:lpstr>Ο ΡΟΛΟΣ ΚΑΘΕ ΟΜΙΛΗΤΗ </vt:lpstr>
      <vt:lpstr>Ορισμός:</vt:lpstr>
      <vt:lpstr>Γιατί «εκπαιδευτικό»;</vt:lpstr>
      <vt:lpstr>Γιατί «παιχνίδι»;</vt:lpstr>
      <vt:lpstr>Γιατί «Σκέψης»;</vt:lpstr>
      <vt:lpstr>Γιατί «(Αντι-)Λόγου»;</vt:lpstr>
      <vt:lpstr>Παρουσίαση του PowerPoint</vt:lpstr>
      <vt:lpstr>Ποιος χάνει;</vt:lpstr>
      <vt:lpstr>Ποιος κερδίζει;</vt:lpstr>
      <vt:lpstr>Αξιολόγηση</vt:lpstr>
      <vt:lpstr>Αξιολόγηση</vt:lpstr>
      <vt:lpstr>Ο δεκάλογος των διττών λόγων</vt:lpstr>
      <vt:lpstr>Η καλή ομάδα Αντιλογίας είναι:</vt:lpstr>
      <vt:lpstr>Μια ολοκληρωμένη προετοιμασία ομάδων Αντιλογίας ενδείκνυται να περιλαμβάνει: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NIKOLARAS</cp:lastModifiedBy>
  <cp:revision>16</cp:revision>
  <dcterms:created xsi:type="dcterms:W3CDTF">2017-05-25T14:34:41Z</dcterms:created>
  <dcterms:modified xsi:type="dcterms:W3CDTF">2023-03-20T21:45:26Z</dcterms:modified>
</cp:coreProperties>
</file>