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1" r:id="rId5"/>
    <p:sldId id="262" r:id="rId6"/>
    <p:sldId id="259" r:id="rId7"/>
    <p:sldId id="263" r:id="rId8"/>
    <p:sldId id="260"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8000"/>
    <a:srgbClr val="993300"/>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026679-AC7B-4B0A-BBB8-BC6E21788C69}" type="datetimeFigureOut">
              <a:rPr lang="en-US" smtClean="0"/>
              <a:pPr/>
              <a:t>11/6/2024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7C24CD-6F57-4EF6-A303-1646B2FC3D73}" type="slidenum">
              <a:rPr lang="en-US" smtClean="0"/>
              <a:pPr/>
              <a:t>‹#›</a:t>
            </a:fld>
            <a:endParaRPr lang="en-US"/>
          </a:p>
        </p:txBody>
      </p:sp>
    </p:spTree>
    <p:extLst>
      <p:ext uri="{BB962C8B-B14F-4D97-AF65-F5344CB8AC3E}">
        <p14:creationId xmlns:p14="http://schemas.microsoft.com/office/powerpoint/2010/main" xmlns="" val="413049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7C24CD-6F57-4EF6-A303-1646B2FC3D73}" type="slidenum">
              <a:rPr lang="en-US" smtClean="0"/>
              <a:pPr/>
              <a:t>8</a:t>
            </a:fld>
            <a:endParaRPr lang="en-US"/>
          </a:p>
        </p:txBody>
      </p:sp>
    </p:spTree>
    <p:extLst>
      <p:ext uri="{BB962C8B-B14F-4D97-AF65-F5344CB8AC3E}">
        <p14:creationId xmlns:p14="http://schemas.microsoft.com/office/powerpoint/2010/main" xmlns="" val="3979869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FDB174-DB2A-4E5C-8C31-15A869B10B06}"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5AA0D2-CD5B-4E8F-8E76-E23F4C0A99BB}" type="slidenum">
              <a:rPr lang="en-US" smtClean="0"/>
              <a:pPr/>
              <a:t>‹#›</a:t>
            </a:fld>
            <a:endParaRPr lang="en-US"/>
          </a:p>
        </p:txBody>
      </p:sp>
    </p:spTree>
    <p:extLst>
      <p:ext uri="{BB962C8B-B14F-4D97-AF65-F5344CB8AC3E}">
        <p14:creationId xmlns:p14="http://schemas.microsoft.com/office/powerpoint/2010/main" xmlns="" val="3580738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FDB174-DB2A-4E5C-8C31-15A869B10B06}"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5AA0D2-CD5B-4E8F-8E76-E23F4C0A99BB}" type="slidenum">
              <a:rPr lang="en-US" smtClean="0"/>
              <a:pPr/>
              <a:t>‹#›</a:t>
            </a:fld>
            <a:endParaRPr lang="en-US"/>
          </a:p>
        </p:txBody>
      </p:sp>
    </p:spTree>
    <p:extLst>
      <p:ext uri="{BB962C8B-B14F-4D97-AF65-F5344CB8AC3E}">
        <p14:creationId xmlns:p14="http://schemas.microsoft.com/office/powerpoint/2010/main" xmlns="" val="2314497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FDB174-DB2A-4E5C-8C31-15A869B10B06}"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5AA0D2-CD5B-4E8F-8E76-E23F4C0A99BB}" type="slidenum">
              <a:rPr lang="en-US" smtClean="0"/>
              <a:pPr/>
              <a:t>‹#›</a:t>
            </a:fld>
            <a:endParaRPr lang="en-US"/>
          </a:p>
        </p:txBody>
      </p:sp>
    </p:spTree>
    <p:extLst>
      <p:ext uri="{BB962C8B-B14F-4D97-AF65-F5344CB8AC3E}">
        <p14:creationId xmlns:p14="http://schemas.microsoft.com/office/powerpoint/2010/main" xmlns="" val="3487395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FDB174-DB2A-4E5C-8C31-15A869B10B06}"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5AA0D2-CD5B-4E8F-8E76-E23F4C0A99BB}" type="slidenum">
              <a:rPr lang="en-US" smtClean="0"/>
              <a:pPr/>
              <a:t>‹#›</a:t>
            </a:fld>
            <a:endParaRPr lang="en-US"/>
          </a:p>
        </p:txBody>
      </p:sp>
    </p:spTree>
    <p:extLst>
      <p:ext uri="{BB962C8B-B14F-4D97-AF65-F5344CB8AC3E}">
        <p14:creationId xmlns:p14="http://schemas.microsoft.com/office/powerpoint/2010/main" xmlns="" val="3466502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FDB174-DB2A-4E5C-8C31-15A869B10B06}"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5AA0D2-CD5B-4E8F-8E76-E23F4C0A99BB}" type="slidenum">
              <a:rPr lang="en-US" smtClean="0"/>
              <a:pPr/>
              <a:t>‹#›</a:t>
            </a:fld>
            <a:endParaRPr lang="en-US"/>
          </a:p>
        </p:txBody>
      </p:sp>
    </p:spTree>
    <p:extLst>
      <p:ext uri="{BB962C8B-B14F-4D97-AF65-F5344CB8AC3E}">
        <p14:creationId xmlns:p14="http://schemas.microsoft.com/office/powerpoint/2010/main" xmlns="" val="1370435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FDB174-DB2A-4E5C-8C31-15A869B10B06}" type="datetimeFigureOut">
              <a:rPr lang="en-US" smtClean="0"/>
              <a:pPr/>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5AA0D2-CD5B-4E8F-8E76-E23F4C0A99BB}" type="slidenum">
              <a:rPr lang="en-US" smtClean="0"/>
              <a:pPr/>
              <a:t>‹#›</a:t>
            </a:fld>
            <a:endParaRPr lang="en-US"/>
          </a:p>
        </p:txBody>
      </p:sp>
    </p:spTree>
    <p:extLst>
      <p:ext uri="{BB962C8B-B14F-4D97-AF65-F5344CB8AC3E}">
        <p14:creationId xmlns:p14="http://schemas.microsoft.com/office/powerpoint/2010/main" xmlns="" val="112717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FDB174-DB2A-4E5C-8C31-15A869B10B06}" type="datetimeFigureOut">
              <a:rPr lang="en-US" smtClean="0"/>
              <a:pPr/>
              <a:t>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5AA0D2-CD5B-4E8F-8E76-E23F4C0A99BB}" type="slidenum">
              <a:rPr lang="en-US" smtClean="0"/>
              <a:pPr/>
              <a:t>‹#›</a:t>
            </a:fld>
            <a:endParaRPr lang="en-US"/>
          </a:p>
        </p:txBody>
      </p:sp>
    </p:spTree>
    <p:extLst>
      <p:ext uri="{BB962C8B-B14F-4D97-AF65-F5344CB8AC3E}">
        <p14:creationId xmlns:p14="http://schemas.microsoft.com/office/powerpoint/2010/main" xmlns="" val="3159685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FDB174-DB2A-4E5C-8C31-15A869B10B06}" type="datetimeFigureOut">
              <a:rPr lang="en-US" smtClean="0"/>
              <a:pPr/>
              <a:t>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5AA0D2-CD5B-4E8F-8E76-E23F4C0A99BB}" type="slidenum">
              <a:rPr lang="en-US" smtClean="0"/>
              <a:pPr/>
              <a:t>‹#›</a:t>
            </a:fld>
            <a:endParaRPr lang="en-US"/>
          </a:p>
        </p:txBody>
      </p:sp>
    </p:spTree>
    <p:extLst>
      <p:ext uri="{BB962C8B-B14F-4D97-AF65-F5344CB8AC3E}">
        <p14:creationId xmlns:p14="http://schemas.microsoft.com/office/powerpoint/2010/main" xmlns="" val="420842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DB174-DB2A-4E5C-8C31-15A869B10B06}" type="datetimeFigureOut">
              <a:rPr lang="en-US" smtClean="0"/>
              <a:pPr/>
              <a:t>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5AA0D2-CD5B-4E8F-8E76-E23F4C0A99BB}" type="slidenum">
              <a:rPr lang="en-US" smtClean="0"/>
              <a:pPr/>
              <a:t>‹#›</a:t>
            </a:fld>
            <a:endParaRPr lang="en-US"/>
          </a:p>
        </p:txBody>
      </p:sp>
    </p:spTree>
    <p:extLst>
      <p:ext uri="{BB962C8B-B14F-4D97-AF65-F5344CB8AC3E}">
        <p14:creationId xmlns:p14="http://schemas.microsoft.com/office/powerpoint/2010/main" xmlns="" val="1999110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FDB174-DB2A-4E5C-8C31-15A869B10B06}" type="datetimeFigureOut">
              <a:rPr lang="en-US" smtClean="0"/>
              <a:pPr/>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5AA0D2-CD5B-4E8F-8E76-E23F4C0A99BB}" type="slidenum">
              <a:rPr lang="en-US" smtClean="0"/>
              <a:pPr/>
              <a:t>‹#›</a:t>
            </a:fld>
            <a:endParaRPr lang="en-US"/>
          </a:p>
        </p:txBody>
      </p:sp>
    </p:spTree>
    <p:extLst>
      <p:ext uri="{BB962C8B-B14F-4D97-AF65-F5344CB8AC3E}">
        <p14:creationId xmlns:p14="http://schemas.microsoft.com/office/powerpoint/2010/main" xmlns="" val="409683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FDB174-DB2A-4E5C-8C31-15A869B10B06}" type="datetimeFigureOut">
              <a:rPr lang="en-US" smtClean="0"/>
              <a:pPr/>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5AA0D2-CD5B-4E8F-8E76-E23F4C0A99BB}" type="slidenum">
              <a:rPr lang="en-US" smtClean="0"/>
              <a:pPr/>
              <a:t>‹#›</a:t>
            </a:fld>
            <a:endParaRPr lang="en-US"/>
          </a:p>
        </p:txBody>
      </p:sp>
    </p:spTree>
    <p:extLst>
      <p:ext uri="{BB962C8B-B14F-4D97-AF65-F5344CB8AC3E}">
        <p14:creationId xmlns:p14="http://schemas.microsoft.com/office/powerpoint/2010/main" xmlns="" val="1068720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20000">
              <a:srgbClr val="E6E6E6"/>
            </a:gs>
            <a:gs pos="78000">
              <a:srgbClr val="7D8496"/>
            </a:gs>
            <a:gs pos="73000">
              <a:srgbClr val="7D8496"/>
            </a:gs>
            <a:gs pos="39000">
              <a:srgbClr val="E6E6E6"/>
            </a:gs>
            <a:gs pos="78000">
              <a:srgbClr val="7D8496"/>
            </a:gs>
            <a:gs pos="86000">
              <a:srgbClr val="E6E6E6"/>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DB174-DB2A-4E5C-8C31-15A869B10B06}" type="datetimeFigureOut">
              <a:rPr lang="en-US" smtClean="0"/>
              <a:pPr/>
              <a:t>11/6/2024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AA0D2-CD5B-4E8F-8E76-E23F4C0A99BB}" type="slidenum">
              <a:rPr lang="en-US" smtClean="0"/>
              <a:pPr/>
              <a:t>‹#›</a:t>
            </a:fld>
            <a:endParaRPr lang="en-US"/>
          </a:p>
        </p:txBody>
      </p:sp>
    </p:spTree>
    <p:extLst>
      <p:ext uri="{BB962C8B-B14F-4D97-AF65-F5344CB8AC3E}">
        <p14:creationId xmlns:p14="http://schemas.microsoft.com/office/powerpoint/2010/main" xmlns="" val="1254801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1"/>
            <a:ext cx="7772400" cy="1924050"/>
          </a:xfrm>
        </p:spPr>
        <p:txBody>
          <a:bodyPr>
            <a:normAutofit/>
          </a:bodyPr>
          <a:lstStyle/>
          <a:p>
            <a:r>
              <a:rPr lang="el-GR" sz="4800" dirty="0" smtClean="0">
                <a:solidFill>
                  <a:schemeClr val="bg1"/>
                </a:solidFill>
                <a:latin typeface="Comic Sans MS" pitchFamily="66" charset="0"/>
              </a:rPr>
              <a:t>ΡΗΤΟΡΙΚΟΙ ΟΜΙΛΟΙ </a:t>
            </a:r>
            <a:br>
              <a:rPr lang="el-GR" sz="4800" dirty="0" smtClean="0">
                <a:solidFill>
                  <a:schemeClr val="bg1"/>
                </a:solidFill>
                <a:latin typeface="Comic Sans MS" pitchFamily="66" charset="0"/>
              </a:rPr>
            </a:br>
            <a:r>
              <a:rPr lang="el-GR" sz="4800" dirty="0" smtClean="0">
                <a:solidFill>
                  <a:schemeClr val="bg1"/>
                </a:solidFill>
                <a:latin typeface="Comic Sans MS" pitchFamily="66" charset="0"/>
              </a:rPr>
              <a:t>ΓΕΛ ΚΑΣΤΡΙΤΣΙΟΥ</a:t>
            </a:r>
            <a:endParaRPr lang="en-US" sz="4800" dirty="0">
              <a:solidFill>
                <a:schemeClr val="bg1"/>
              </a:solidFill>
              <a:latin typeface="Comic Sans MS" pitchFamily="66" charset="0"/>
            </a:endParaRPr>
          </a:p>
        </p:txBody>
      </p:sp>
      <p:sp>
        <p:nvSpPr>
          <p:cNvPr id="3" name="Subtitle 2"/>
          <p:cNvSpPr>
            <a:spLocks noGrp="1"/>
          </p:cNvSpPr>
          <p:nvPr>
            <p:ph type="subTitle" idx="1"/>
          </p:nvPr>
        </p:nvSpPr>
        <p:spPr>
          <a:xfrm>
            <a:off x="5334000" y="5943600"/>
            <a:ext cx="3657600" cy="762000"/>
          </a:xfrm>
        </p:spPr>
        <p:txBody>
          <a:bodyPr>
            <a:normAutofit fontScale="70000" lnSpcReduction="20000"/>
          </a:bodyPr>
          <a:lstStyle/>
          <a:p>
            <a:r>
              <a:rPr lang="el-GR" dirty="0" smtClean="0">
                <a:solidFill>
                  <a:schemeClr val="bg1"/>
                </a:solidFill>
                <a:latin typeface="Comic Sans MS" pitchFamily="66" charset="0"/>
              </a:rPr>
              <a:t>Υπεύθυνη ομίλου</a:t>
            </a:r>
          </a:p>
          <a:p>
            <a:r>
              <a:rPr lang="el-GR" dirty="0" err="1" smtClean="0">
                <a:solidFill>
                  <a:schemeClr val="bg1"/>
                </a:solidFill>
                <a:latin typeface="Comic Sans MS" pitchFamily="66" charset="0"/>
              </a:rPr>
              <a:t>Κοτρώτσου</a:t>
            </a:r>
            <a:r>
              <a:rPr lang="el-GR" dirty="0" smtClean="0">
                <a:solidFill>
                  <a:schemeClr val="bg1"/>
                </a:solidFill>
                <a:latin typeface="Comic Sans MS" pitchFamily="66" charset="0"/>
              </a:rPr>
              <a:t> Μαρία</a:t>
            </a:r>
            <a:endParaRPr lang="en-US" dirty="0">
              <a:solidFill>
                <a:schemeClr val="bg1"/>
              </a:solidFill>
              <a:latin typeface="Comic Sans MS" pitchFamily="66" charset="0"/>
            </a:endParaRPr>
          </a:p>
        </p:txBody>
      </p:sp>
    </p:spTree>
    <p:extLst>
      <p:ext uri="{BB962C8B-B14F-4D97-AF65-F5344CB8AC3E}">
        <p14:creationId xmlns:p14="http://schemas.microsoft.com/office/powerpoint/2010/main" xmlns="" val="3077778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6" name="Rectangle 4"/>
          <p:cNvSpPr>
            <a:spLocks noGrp="1" noRot="1" noChangeArrowheads="1"/>
          </p:cNvSpPr>
          <p:nvPr>
            <p:ph type="title"/>
          </p:nvPr>
        </p:nvSpPr>
        <p:spPr/>
        <p:txBody>
          <a:bodyPr/>
          <a:lstStyle/>
          <a:p>
            <a:r>
              <a:rPr lang="el-GR"/>
              <a:t>ΤΑ 6 ΣΚΕΠΤΟΜΕΝΑ ΚΑΠΕΛΑ</a:t>
            </a:r>
          </a:p>
        </p:txBody>
      </p:sp>
      <p:pic>
        <p:nvPicPr>
          <p:cNvPr id="44037" name="Picture 5"/>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03350" y="1628775"/>
            <a:ext cx="6697663" cy="482441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5875442"/>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44036"/>
                                        </p:tgtEl>
                                        <p:attrNameLst>
                                          <p:attrName>style.visibility</p:attrName>
                                        </p:attrNameLst>
                                      </p:cBhvr>
                                      <p:to>
                                        <p:strVal val="visible"/>
                                      </p:to>
                                    </p:set>
                                    <p:anim calcmode="lin" valueType="num">
                                      <p:cBhvr>
                                        <p:cTn id="7" dur="2000" fill="hold"/>
                                        <p:tgtEl>
                                          <p:spTgt spid="44036"/>
                                        </p:tgtEl>
                                        <p:attrNameLst>
                                          <p:attrName>ppt_w</p:attrName>
                                        </p:attrNameLst>
                                      </p:cBhvr>
                                      <p:tavLst>
                                        <p:tav tm="0">
                                          <p:val>
                                            <p:strVal val="#ppt_w"/>
                                          </p:val>
                                        </p:tav>
                                        <p:tav tm="100000">
                                          <p:val>
                                            <p:strVal val="#ppt_w"/>
                                          </p:val>
                                        </p:tav>
                                      </p:tavLst>
                                    </p:anim>
                                    <p:anim calcmode="lin" valueType="num">
                                      <p:cBhvr>
                                        <p:cTn id="8" dur="2000" fill="hold"/>
                                        <p:tgtEl>
                                          <p:spTgt spid="44036"/>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44036"/>
                                        </p:tgtEl>
                                        <p:attrNameLst>
                                          <p:attrName>ppt_x</p:attrName>
                                        </p:attrNameLst>
                                      </p:cBhvr>
                                      <p:tavLst>
                                        <p:tav tm="0">
                                          <p:val>
                                            <p:strVal val="#ppt_x-.4"/>
                                          </p:val>
                                        </p:tav>
                                        <p:tav tm="100000">
                                          <p:val>
                                            <p:strVal val="#ppt_x"/>
                                          </p:val>
                                        </p:tav>
                                      </p:tavLst>
                                    </p:anim>
                                    <p:anim calcmode="lin" valueType="num">
                                      <p:cBhvr>
                                        <p:cTn id="10" dur="2000" fill="hold"/>
                                        <p:tgtEl>
                                          <p:spTgt spid="44036"/>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467544" y="1268760"/>
            <a:ext cx="8229600" cy="4525963"/>
          </a:xfrm>
        </p:spPr>
        <p:txBody>
          <a:bodyPr/>
          <a:lstStyle/>
          <a:p>
            <a:pPr>
              <a:lnSpc>
                <a:spcPct val="80000"/>
              </a:lnSpc>
              <a:buFont typeface="Wingdings" pitchFamily="2" charset="2"/>
              <a:buNone/>
            </a:pPr>
            <a:endParaRPr lang="el-GR" sz="2000" dirty="0">
              <a:effectLst/>
            </a:endParaRPr>
          </a:p>
          <a:p>
            <a:pPr marL="0" indent="0">
              <a:lnSpc>
                <a:spcPct val="80000"/>
              </a:lnSpc>
              <a:buNone/>
            </a:pPr>
            <a:r>
              <a:rPr lang="el-GR" sz="3600" b="1" u="sng" dirty="0">
                <a:effectLst/>
              </a:rPr>
              <a:t>Λευκό Καπέλο σκέψης </a:t>
            </a:r>
          </a:p>
          <a:p>
            <a:pPr>
              <a:lnSpc>
                <a:spcPct val="150000"/>
              </a:lnSpc>
            </a:pPr>
            <a:r>
              <a:rPr lang="el-GR" sz="2400" dirty="0" smtClean="0">
                <a:effectLst/>
              </a:rPr>
              <a:t>Γνωστές </a:t>
            </a:r>
            <a:r>
              <a:rPr lang="el-GR" sz="2400" dirty="0">
                <a:effectLst/>
              </a:rPr>
              <a:t>και απαραίτητες πληροφορίες, </a:t>
            </a:r>
            <a:endParaRPr lang="en-US" sz="2400" dirty="0" smtClean="0">
              <a:effectLst/>
            </a:endParaRPr>
          </a:p>
          <a:p>
            <a:pPr>
              <a:lnSpc>
                <a:spcPct val="150000"/>
              </a:lnSpc>
            </a:pPr>
            <a:r>
              <a:rPr lang="el-GR" sz="2400" dirty="0" smtClean="0">
                <a:effectLst/>
              </a:rPr>
              <a:t>στοιχεία</a:t>
            </a:r>
            <a:r>
              <a:rPr lang="el-GR" sz="2400" dirty="0">
                <a:effectLst/>
              </a:rPr>
              <a:t>, </a:t>
            </a:r>
            <a:endParaRPr lang="en-US" sz="2400" dirty="0" smtClean="0">
              <a:effectLst/>
            </a:endParaRPr>
          </a:p>
          <a:p>
            <a:pPr>
              <a:lnSpc>
                <a:spcPct val="150000"/>
              </a:lnSpc>
            </a:pPr>
            <a:r>
              <a:rPr lang="el-GR" sz="2400" dirty="0" smtClean="0">
                <a:effectLst/>
              </a:rPr>
              <a:t>γεγονότα</a:t>
            </a:r>
            <a:r>
              <a:rPr lang="el-GR" sz="2400" dirty="0">
                <a:effectLst/>
              </a:rPr>
              <a:t>. </a:t>
            </a:r>
          </a:p>
          <a:p>
            <a:pPr>
              <a:lnSpc>
                <a:spcPct val="150000"/>
              </a:lnSpc>
            </a:pPr>
            <a:r>
              <a:rPr lang="el-GR" sz="2400" i="1" dirty="0">
                <a:effectLst/>
              </a:rPr>
              <a:t>«Ας αφήσουμε στην άκρη τα επιχειρήματα και τις προτάσεις και ας δούμε τι πληροφορίες διαθέτουμε»</a:t>
            </a:r>
            <a:r>
              <a:rPr lang="el-GR" sz="2400" dirty="0">
                <a:effectLst/>
              </a:rPr>
              <a:t>. </a:t>
            </a:r>
          </a:p>
        </p:txBody>
      </p:sp>
      <p:sp>
        <p:nvSpPr>
          <p:cNvPr id="47108" name="Rectangle 4"/>
          <p:cNvSpPr>
            <a:spLocks noGrp="1" noRot="1" noChangeArrowheads="1"/>
          </p:cNvSpPr>
          <p:nvPr>
            <p:ph type="title"/>
          </p:nvPr>
        </p:nvSpPr>
        <p:spPr>
          <a:noFill/>
          <a:ln/>
        </p:spPr>
        <p:txBody>
          <a:bodyPr/>
          <a:lstStyle/>
          <a:p>
            <a:r>
              <a:rPr lang="el-GR" dirty="0"/>
              <a:t>ΤΑ 6 ΣΚΕΠΤΟΜΕΝΑ ΚΑΠΕΛΑ</a:t>
            </a:r>
          </a:p>
        </p:txBody>
      </p:sp>
    </p:spTree>
    <p:extLst>
      <p:ext uri="{BB962C8B-B14F-4D97-AF65-F5344CB8AC3E}">
        <p14:creationId xmlns:p14="http://schemas.microsoft.com/office/powerpoint/2010/main" xmlns="" val="4243005590"/>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47108"/>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animEffect transition="in" filter="fade">
                                      <p:cBhvr>
                                        <p:cTn id="11" dur="1000">
                                          <p:stCondLst>
                                            <p:cond delay="0"/>
                                          </p:stCondLst>
                                        </p:cTn>
                                        <p:tgtEl>
                                          <p:spTgt spid="47107">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7107">
                                            <p:txEl>
                                              <p:pRg st="2" end="2"/>
                                            </p:txEl>
                                          </p:spTgt>
                                        </p:tgtEl>
                                        <p:attrNameLst>
                                          <p:attrName>style.visibility</p:attrName>
                                        </p:attrNameLst>
                                      </p:cBhvr>
                                      <p:to>
                                        <p:strVal val="visible"/>
                                      </p:to>
                                    </p:set>
                                    <p:animEffect transition="in" filter="fade">
                                      <p:cBhvr>
                                        <p:cTn id="16" dur="1000">
                                          <p:stCondLst>
                                            <p:cond delay="0"/>
                                          </p:stCondLst>
                                        </p:cTn>
                                        <p:tgtEl>
                                          <p:spTgt spid="4710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7107">
                                            <p:txEl>
                                              <p:pRg st="3" end="3"/>
                                            </p:txEl>
                                          </p:spTgt>
                                        </p:tgtEl>
                                        <p:attrNameLst>
                                          <p:attrName>style.visibility</p:attrName>
                                        </p:attrNameLst>
                                      </p:cBhvr>
                                      <p:to>
                                        <p:strVal val="visible"/>
                                      </p:to>
                                    </p:set>
                                    <p:animEffect transition="in" filter="fade">
                                      <p:cBhvr>
                                        <p:cTn id="21" dur="1000">
                                          <p:stCondLst>
                                            <p:cond delay="0"/>
                                          </p:stCondLst>
                                        </p:cTn>
                                        <p:tgtEl>
                                          <p:spTgt spid="47107">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7107">
                                            <p:txEl>
                                              <p:pRg st="4" end="4"/>
                                            </p:txEl>
                                          </p:spTgt>
                                        </p:tgtEl>
                                        <p:attrNameLst>
                                          <p:attrName>style.visibility</p:attrName>
                                        </p:attrNameLst>
                                      </p:cBhvr>
                                      <p:to>
                                        <p:strVal val="visible"/>
                                      </p:to>
                                    </p:set>
                                    <p:animEffect transition="in" filter="fade">
                                      <p:cBhvr>
                                        <p:cTn id="26" dur="1000">
                                          <p:stCondLst>
                                            <p:cond delay="0"/>
                                          </p:stCondLst>
                                        </p:cTn>
                                        <p:tgtEl>
                                          <p:spTgt spid="47107">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7107">
                                            <p:txEl>
                                              <p:pRg st="5" end="5"/>
                                            </p:txEl>
                                          </p:spTgt>
                                        </p:tgtEl>
                                        <p:attrNameLst>
                                          <p:attrName>style.visibility</p:attrName>
                                        </p:attrNameLst>
                                      </p:cBhvr>
                                      <p:to>
                                        <p:strVal val="visible"/>
                                      </p:to>
                                    </p:set>
                                    <p:animEffect transition="in" filter="fade">
                                      <p:cBhvr>
                                        <p:cTn id="31" dur="1000">
                                          <p:stCondLst>
                                            <p:cond delay="0"/>
                                          </p:stCondLst>
                                        </p:cTn>
                                        <p:tgtEl>
                                          <p:spTgt spid="471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P spid="4710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5400000" scaled="0"/>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458200" cy="5211763"/>
          </a:xfrm>
        </p:spPr>
        <p:txBody>
          <a:bodyPr>
            <a:normAutofit lnSpcReduction="10000"/>
          </a:bodyPr>
          <a:lstStyle/>
          <a:p>
            <a:pPr marL="0" indent="0">
              <a:lnSpc>
                <a:spcPct val="80000"/>
              </a:lnSpc>
              <a:buNone/>
            </a:pPr>
            <a:r>
              <a:rPr lang="el-GR" sz="4300" b="1" u="sng" dirty="0" smtClean="0">
                <a:solidFill>
                  <a:srgbClr val="993300"/>
                </a:solidFill>
                <a:effectLst/>
              </a:rPr>
              <a:t>Κόκκινο Καπέλο σκέψης </a:t>
            </a:r>
            <a:endParaRPr lang="en-US" sz="4300" b="1" u="sng" dirty="0" smtClean="0">
              <a:solidFill>
                <a:srgbClr val="993300"/>
              </a:solidFill>
              <a:effectLst/>
            </a:endParaRPr>
          </a:p>
          <a:p>
            <a:pPr>
              <a:lnSpc>
                <a:spcPct val="80000"/>
              </a:lnSpc>
            </a:pPr>
            <a:r>
              <a:rPr lang="el-GR" b="1" dirty="0" smtClean="0">
                <a:effectLst/>
              </a:rPr>
              <a:t>Προαίσθημα.</a:t>
            </a:r>
            <a:endParaRPr lang="en-US" b="1" dirty="0" smtClean="0">
              <a:effectLst/>
            </a:endParaRPr>
          </a:p>
          <a:p>
            <a:pPr>
              <a:lnSpc>
                <a:spcPct val="80000"/>
              </a:lnSpc>
            </a:pPr>
            <a:r>
              <a:rPr lang="el-GR" b="1" dirty="0" smtClean="0">
                <a:effectLst/>
              </a:rPr>
              <a:t> Ένστικτο. </a:t>
            </a:r>
            <a:endParaRPr lang="en-US" b="1" dirty="0" smtClean="0">
              <a:effectLst/>
            </a:endParaRPr>
          </a:p>
          <a:p>
            <a:pPr>
              <a:lnSpc>
                <a:spcPct val="80000"/>
              </a:lnSpc>
            </a:pPr>
            <a:r>
              <a:rPr lang="el-GR" b="1" dirty="0" smtClean="0">
                <a:effectLst/>
              </a:rPr>
              <a:t>Διαίσθηση. </a:t>
            </a:r>
            <a:endParaRPr lang="en-US" b="1" dirty="0" smtClean="0">
              <a:effectLst/>
            </a:endParaRPr>
          </a:p>
          <a:p>
            <a:pPr>
              <a:lnSpc>
                <a:spcPct val="80000"/>
              </a:lnSpc>
            </a:pPr>
            <a:r>
              <a:rPr lang="el-GR" b="1" dirty="0" smtClean="0">
                <a:effectLst/>
              </a:rPr>
              <a:t>Συναισθήματα. </a:t>
            </a:r>
            <a:endParaRPr lang="el-GR" dirty="0" smtClean="0">
              <a:effectLst/>
            </a:endParaRPr>
          </a:p>
          <a:p>
            <a:pPr>
              <a:lnSpc>
                <a:spcPct val="80000"/>
              </a:lnSpc>
            </a:pPr>
            <a:endParaRPr lang="el-GR" sz="3000" dirty="0" smtClean="0">
              <a:effectLst/>
            </a:endParaRPr>
          </a:p>
          <a:p>
            <a:pPr>
              <a:lnSpc>
                <a:spcPct val="80000"/>
              </a:lnSpc>
            </a:pPr>
            <a:r>
              <a:rPr lang="el-GR" sz="3000" i="1" dirty="0" smtClean="0">
                <a:effectLst/>
              </a:rPr>
              <a:t>«Φοράω το κόκκινο καπέλο και πιστεύω ότι η συγκεκριμένη πρόταση είναι </a:t>
            </a:r>
            <a:r>
              <a:rPr lang="el-GR" sz="3000" i="1" dirty="0" err="1" smtClean="0">
                <a:effectLst/>
              </a:rPr>
              <a:t>ό,τι</a:t>
            </a:r>
            <a:r>
              <a:rPr lang="el-GR" sz="3000" i="1" dirty="0" smtClean="0">
                <a:effectLst/>
              </a:rPr>
              <a:t> χειρότερο». </a:t>
            </a:r>
            <a:endParaRPr lang="el-GR" sz="3000" dirty="0" smtClean="0">
              <a:effectLst/>
            </a:endParaRPr>
          </a:p>
          <a:p>
            <a:pPr>
              <a:lnSpc>
                <a:spcPct val="80000"/>
              </a:lnSpc>
            </a:pPr>
            <a:r>
              <a:rPr lang="el-GR" sz="3000" dirty="0" smtClean="0">
                <a:effectLst/>
              </a:rPr>
              <a:t>Το κόκκινο καπέλο δίνει την ευκαιρία στο χρήστη να εκφράσει τα </a:t>
            </a:r>
          </a:p>
          <a:p>
            <a:pPr>
              <a:lnSpc>
                <a:spcPct val="80000"/>
              </a:lnSpc>
            </a:pPr>
            <a:r>
              <a:rPr lang="el-GR" sz="3000" dirty="0" smtClean="0">
                <a:effectLst/>
              </a:rPr>
              <a:t>συναισθήματα που τον αντιπροσωπεύουν εκείνη τη στιγμή πάνω στο θέμα.</a:t>
            </a:r>
            <a:r>
              <a:rPr lang="el-GR" sz="3000" dirty="0" smtClean="0"/>
              <a:t> </a:t>
            </a:r>
          </a:p>
          <a:p>
            <a:endParaRPr lang="en-US" dirty="0"/>
          </a:p>
        </p:txBody>
      </p:sp>
      <p:sp>
        <p:nvSpPr>
          <p:cNvPr id="4" name="Rectangle 4"/>
          <p:cNvSpPr>
            <a:spLocks noGrp="1" noRot="1" noChangeArrowheads="1"/>
          </p:cNvSpPr>
          <p:nvPr>
            <p:ph type="title"/>
          </p:nvPr>
        </p:nvSpPr>
        <p:spPr>
          <a:xfrm>
            <a:off x="381000" y="304800"/>
            <a:ext cx="8229600" cy="1143000"/>
          </a:xfrm>
          <a:noFill/>
          <a:ln/>
        </p:spPr>
        <p:txBody>
          <a:bodyPr/>
          <a:lstStyle/>
          <a:p>
            <a:r>
              <a:rPr lang="el-GR" dirty="0"/>
              <a:t>ΤΑ 6 ΣΚΕΠΤΟΜΕΝΑ ΚΑΠΕΛΑ</a:t>
            </a:r>
          </a:p>
        </p:txBody>
      </p:sp>
    </p:spTree>
    <p:extLst>
      <p:ext uri="{BB962C8B-B14F-4D97-AF65-F5344CB8AC3E}">
        <p14:creationId xmlns:p14="http://schemas.microsoft.com/office/powerpoint/2010/main" xmlns="" val="417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600">
                                          <p:stCondLst>
                                            <p:cond delay="0"/>
                                          </p:stCondLst>
                                        </p:cTn>
                                        <p:tgtEl>
                                          <p:spTgt spid="4"/>
                                        </p:tgtEl>
                                      </p:cBhvr>
                                    </p:animEffect>
                                    <p:anim calcmode="lin" valueType="num">
                                      <p:cBhvr>
                                        <p:cTn id="8" dur="600" fill="hold">
                                          <p:stCondLst>
                                            <p:cond delay="0"/>
                                          </p:stCondLst>
                                        </p:cTn>
                                        <p:tgtEl>
                                          <p:spTgt spid="4"/>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4"/>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382000" cy="5029200"/>
          </a:xfrm>
        </p:spPr>
        <p:txBody>
          <a:bodyPr>
            <a:normAutofit fontScale="92500" lnSpcReduction="10000"/>
          </a:bodyPr>
          <a:lstStyle/>
          <a:p>
            <a:pPr marL="0" indent="0">
              <a:buNone/>
            </a:pPr>
            <a:r>
              <a:rPr lang="el-GR" sz="3900" b="1" u="sng" dirty="0" smtClean="0">
                <a:solidFill>
                  <a:srgbClr val="008000"/>
                </a:solidFill>
                <a:effectLst/>
              </a:rPr>
              <a:t>Πράσινο Καπέλο σκέψης </a:t>
            </a:r>
            <a:endParaRPr lang="en-US" sz="3900" b="1" u="sng" dirty="0" smtClean="0">
              <a:solidFill>
                <a:srgbClr val="008000"/>
              </a:solidFill>
              <a:effectLst/>
            </a:endParaRPr>
          </a:p>
          <a:p>
            <a:r>
              <a:rPr lang="el-GR" b="1" dirty="0" smtClean="0">
                <a:effectLst/>
              </a:rPr>
              <a:t>Δημιουργικότητα. </a:t>
            </a:r>
            <a:endParaRPr lang="en-US" b="1" dirty="0" smtClean="0">
              <a:effectLst/>
            </a:endParaRPr>
          </a:p>
          <a:p>
            <a:r>
              <a:rPr lang="el-GR" b="1" dirty="0" smtClean="0">
                <a:effectLst/>
              </a:rPr>
              <a:t>Ιδέες. </a:t>
            </a:r>
            <a:endParaRPr lang="en-US" b="1" dirty="0" smtClean="0">
              <a:effectLst/>
            </a:endParaRPr>
          </a:p>
          <a:p>
            <a:r>
              <a:rPr lang="el-GR" b="1" dirty="0" smtClean="0">
                <a:effectLst/>
              </a:rPr>
              <a:t>Εναλλακτικές. </a:t>
            </a:r>
            <a:endParaRPr lang="en-US" b="1" dirty="0" smtClean="0">
              <a:effectLst/>
            </a:endParaRPr>
          </a:p>
          <a:p>
            <a:r>
              <a:rPr lang="el-GR" b="1" dirty="0" smtClean="0">
                <a:effectLst/>
              </a:rPr>
              <a:t>Λύσεις. </a:t>
            </a:r>
            <a:endParaRPr lang="en-US" b="1" dirty="0" smtClean="0">
              <a:effectLst/>
            </a:endParaRPr>
          </a:p>
          <a:p>
            <a:r>
              <a:rPr lang="el-GR" b="1" dirty="0" smtClean="0">
                <a:effectLst/>
              </a:rPr>
              <a:t>Πιθανότητες. </a:t>
            </a:r>
            <a:endParaRPr lang="en-US" b="1" dirty="0" smtClean="0">
              <a:effectLst/>
            </a:endParaRPr>
          </a:p>
          <a:p>
            <a:r>
              <a:rPr lang="el-GR" dirty="0" smtClean="0">
                <a:effectLst/>
              </a:rPr>
              <a:t>Το Πράσινο Καπέλο αποτελεί το καπέλο της δημιουργικότητας, των εναλλακτικών, των προτάσεων, των στοιχείων που παρουσιάζουν ενδιαφέρον, των προκλήσεων και των αλλαγών. </a:t>
            </a:r>
          </a:p>
          <a:p>
            <a:endParaRPr lang="en-US" dirty="0"/>
          </a:p>
        </p:txBody>
      </p:sp>
      <p:sp>
        <p:nvSpPr>
          <p:cNvPr id="4" name="Rectangle 4"/>
          <p:cNvSpPr>
            <a:spLocks noGrp="1" noRot="1" noChangeArrowheads="1"/>
          </p:cNvSpPr>
          <p:nvPr>
            <p:ph type="title"/>
          </p:nvPr>
        </p:nvSpPr>
        <p:spPr>
          <a:noFill/>
          <a:ln/>
        </p:spPr>
        <p:txBody>
          <a:bodyPr/>
          <a:lstStyle/>
          <a:p>
            <a:r>
              <a:rPr lang="el-GR" dirty="0"/>
              <a:t>ΤΑ 6 ΣΚΕΠΤΟΜΕΝΑ ΚΑΠΕΛΑ</a:t>
            </a:r>
          </a:p>
        </p:txBody>
      </p:sp>
    </p:spTree>
    <p:extLst>
      <p:ext uri="{BB962C8B-B14F-4D97-AF65-F5344CB8AC3E}">
        <p14:creationId xmlns:p14="http://schemas.microsoft.com/office/powerpoint/2010/main" xmlns="" val="399499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600">
                                          <p:stCondLst>
                                            <p:cond delay="0"/>
                                          </p:stCondLst>
                                        </p:cTn>
                                        <p:tgtEl>
                                          <p:spTgt spid="4"/>
                                        </p:tgtEl>
                                      </p:cBhvr>
                                    </p:animEffect>
                                    <p:anim calcmode="lin" valueType="num">
                                      <p:cBhvr>
                                        <p:cTn id="8" dur="600" fill="hold">
                                          <p:stCondLst>
                                            <p:cond delay="0"/>
                                          </p:stCondLst>
                                        </p:cTn>
                                        <p:tgtEl>
                                          <p:spTgt spid="4"/>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4"/>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323528" y="1340768"/>
            <a:ext cx="8496944" cy="5112568"/>
          </a:xfrm>
        </p:spPr>
        <p:txBody>
          <a:bodyPr>
            <a:normAutofit lnSpcReduction="10000"/>
          </a:bodyPr>
          <a:lstStyle/>
          <a:p>
            <a:pPr marL="0" indent="0">
              <a:lnSpc>
                <a:spcPct val="110000"/>
              </a:lnSpc>
              <a:buNone/>
            </a:pPr>
            <a:r>
              <a:rPr lang="el-GR" b="1" u="sng" dirty="0" smtClean="0">
                <a:solidFill>
                  <a:srgbClr val="0070C0"/>
                </a:solidFill>
                <a:effectLst/>
              </a:rPr>
              <a:t>Μπλε </a:t>
            </a:r>
            <a:r>
              <a:rPr lang="el-GR" b="1" u="sng" dirty="0">
                <a:solidFill>
                  <a:srgbClr val="0070C0"/>
                </a:solidFill>
                <a:effectLst/>
              </a:rPr>
              <a:t>Καπέλο σκέψης </a:t>
            </a:r>
            <a:endParaRPr lang="en-US" sz="2200" b="1" u="sng" dirty="0" smtClean="0">
              <a:solidFill>
                <a:srgbClr val="0070C0"/>
              </a:solidFill>
            </a:endParaRPr>
          </a:p>
          <a:p>
            <a:pPr>
              <a:lnSpc>
                <a:spcPct val="110000"/>
              </a:lnSpc>
            </a:pPr>
            <a:r>
              <a:rPr lang="el-GR" sz="2800" b="1" dirty="0" smtClean="0">
                <a:effectLst/>
              </a:rPr>
              <a:t> </a:t>
            </a:r>
            <a:r>
              <a:rPr lang="el-GR" sz="2800" b="1" dirty="0">
                <a:effectLst/>
              </a:rPr>
              <a:t>Έλεγχος διαδικασίας</a:t>
            </a:r>
            <a:r>
              <a:rPr lang="el-GR" sz="2800" b="1" dirty="0" smtClean="0">
                <a:effectLst/>
              </a:rPr>
              <a:t>.</a:t>
            </a:r>
            <a:endParaRPr lang="en-US" sz="2800" b="1" dirty="0" smtClean="0">
              <a:effectLst/>
            </a:endParaRPr>
          </a:p>
          <a:p>
            <a:pPr>
              <a:lnSpc>
                <a:spcPct val="110000"/>
              </a:lnSpc>
            </a:pPr>
            <a:r>
              <a:rPr lang="el-GR" sz="2800" b="1" dirty="0" smtClean="0">
                <a:effectLst/>
              </a:rPr>
              <a:t> </a:t>
            </a:r>
            <a:r>
              <a:rPr lang="el-GR" sz="2800" b="1" dirty="0">
                <a:effectLst/>
              </a:rPr>
              <a:t>Κατεύθυνση σκέψης. </a:t>
            </a:r>
            <a:endParaRPr lang="el-GR" sz="2800" dirty="0">
              <a:effectLst/>
            </a:endParaRPr>
          </a:p>
          <a:p>
            <a:pPr>
              <a:lnSpc>
                <a:spcPct val="150000"/>
              </a:lnSpc>
              <a:buFont typeface="Wingdings" pitchFamily="2" charset="2"/>
              <a:buNone/>
            </a:pPr>
            <a:r>
              <a:rPr lang="el-GR" sz="2200" dirty="0">
                <a:effectLst/>
              </a:rPr>
              <a:t>      Χρησιμοποιείται για να διευθύνει τη διαδικασία σκέψης. Είναι το καπέλο της γενικής επισκόπησης ή του ελέγχου διαδικασίας. Δεν προσεγγίζει το ίδιο το θέμα αλλά τις σκέψεις που κάνουμε πάνω στο θέμα. «Φοράω το μπλε καπέλο και πιστεύω ότι πρέπει να εφαρμόσουμε περισσότερο πράσινο καπέλο σκέψης σε αυτό το σημείο». Χρησιμοποιώντας τεχνικούς όρους, το μπλε καπέλο ασχολείται με την μετά-αντίληψη.</a:t>
            </a:r>
            <a:r>
              <a:rPr lang="el-GR" sz="2200" dirty="0"/>
              <a:t> </a:t>
            </a:r>
          </a:p>
        </p:txBody>
      </p:sp>
      <p:sp>
        <p:nvSpPr>
          <p:cNvPr id="48132" name="Rectangle 4"/>
          <p:cNvSpPr>
            <a:spLocks noGrp="1" noRot="1" noChangeArrowheads="1"/>
          </p:cNvSpPr>
          <p:nvPr>
            <p:ph type="title"/>
          </p:nvPr>
        </p:nvSpPr>
        <p:spPr>
          <a:noFill/>
          <a:ln/>
        </p:spPr>
        <p:txBody>
          <a:bodyPr/>
          <a:lstStyle/>
          <a:p>
            <a:r>
              <a:rPr lang="el-GR" dirty="0"/>
              <a:t>ΤΑ 6 ΣΚΕΠΤΟΜΕΝΑ ΚΑΠΕΛΑ</a:t>
            </a:r>
          </a:p>
        </p:txBody>
      </p:sp>
    </p:spTree>
    <p:extLst>
      <p:ext uri="{BB962C8B-B14F-4D97-AF65-F5344CB8AC3E}">
        <p14:creationId xmlns:p14="http://schemas.microsoft.com/office/powerpoint/2010/main" xmlns="" val="42253922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48132"/>
                                        </p:tgtEl>
                                        <p:attrNameLst>
                                          <p:attrName>style.visibility</p:attrName>
                                        </p:attrNameLst>
                                      </p:cBhvr>
                                      <p:to>
                                        <p:strVal val="visible"/>
                                      </p:to>
                                    </p:set>
                                    <p:animEffect transition="in" filter="fade">
                                      <p:cBhvr>
                                        <p:cTn id="7" dur="600">
                                          <p:stCondLst>
                                            <p:cond delay="0"/>
                                          </p:stCondLst>
                                        </p:cTn>
                                        <p:tgtEl>
                                          <p:spTgt spid="48132"/>
                                        </p:tgtEl>
                                      </p:cBhvr>
                                    </p:animEffect>
                                    <p:anim calcmode="lin" valueType="num">
                                      <p:cBhvr>
                                        <p:cTn id="8" dur="600" fill="hold">
                                          <p:stCondLst>
                                            <p:cond delay="0"/>
                                          </p:stCondLst>
                                        </p:cTn>
                                        <p:tgtEl>
                                          <p:spTgt spid="4813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4813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48132"/>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8131">
                                            <p:txEl>
                                              <p:pRg st="0" end="0"/>
                                            </p:txEl>
                                          </p:spTgt>
                                        </p:tgtEl>
                                        <p:attrNameLst>
                                          <p:attrName>style.visibility</p:attrName>
                                        </p:attrNameLst>
                                      </p:cBhvr>
                                      <p:to>
                                        <p:strVal val="visible"/>
                                      </p:to>
                                    </p:set>
                                    <p:animEffect transition="in" filter="slide(fromBottom)">
                                      <p:cBhvr>
                                        <p:cTn id="15" dur="500">
                                          <p:stCondLst>
                                            <p:cond delay="0"/>
                                          </p:stCondLst>
                                        </p:cTn>
                                        <p:tgtEl>
                                          <p:spTgt spid="4813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8131">
                                            <p:txEl>
                                              <p:pRg st="1" end="1"/>
                                            </p:txEl>
                                          </p:spTgt>
                                        </p:tgtEl>
                                        <p:attrNameLst>
                                          <p:attrName>style.visibility</p:attrName>
                                        </p:attrNameLst>
                                      </p:cBhvr>
                                      <p:to>
                                        <p:strVal val="visible"/>
                                      </p:to>
                                    </p:set>
                                    <p:animEffect transition="in" filter="slide(fromBottom)">
                                      <p:cBhvr>
                                        <p:cTn id="20" dur="500">
                                          <p:stCondLst>
                                            <p:cond delay="0"/>
                                          </p:stCondLst>
                                        </p:cTn>
                                        <p:tgtEl>
                                          <p:spTgt spid="4813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8131">
                                            <p:txEl>
                                              <p:pRg st="2" end="2"/>
                                            </p:txEl>
                                          </p:spTgt>
                                        </p:tgtEl>
                                        <p:attrNameLst>
                                          <p:attrName>style.visibility</p:attrName>
                                        </p:attrNameLst>
                                      </p:cBhvr>
                                      <p:to>
                                        <p:strVal val="visible"/>
                                      </p:to>
                                    </p:set>
                                    <p:animEffect transition="in" filter="slide(fromBottom)">
                                      <p:cBhvr>
                                        <p:cTn id="25" dur="500">
                                          <p:stCondLst>
                                            <p:cond delay="0"/>
                                          </p:stCondLst>
                                        </p:cTn>
                                        <p:tgtEl>
                                          <p:spTgt spid="48131">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48131">
                                            <p:txEl>
                                              <p:pRg st="3" end="3"/>
                                            </p:txEl>
                                          </p:spTgt>
                                        </p:tgtEl>
                                        <p:attrNameLst>
                                          <p:attrName>style.visibility</p:attrName>
                                        </p:attrNameLst>
                                      </p:cBhvr>
                                      <p:to>
                                        <p:strVal val="visible"/>
                                      </p:to>
                                    </p:set>
                                    <p:animEffect transition="in" filter="slide(fromBottom)">
                                      <p:cBhvr>
                                        <p:cTn id="30" dur="500">
                                          <p:stCondLst>
                                            <p:cond delay="0"/>
                                          </p:stCondLst>
                                        </p:cTn>
                                        <p:tgtEl>
                                          <p:spTgt spid="481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P spid="481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90000">
              <a:srgbClr val="FF7A00"/>
            </a:gs>
            <a:gs pos="100000">
              <a:srgbClr val="FF0300"/>
            </a:gs>
            <a:gs pos="100000">
              <a:srgbClr val="4D0808"/>
            </a:gs>
          </a:gsLst>
          <a:lin ang="5400000" scaled="0"/>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90000"/>
              </a:lnSpc>
            </a:pPr>
            <a:r>
              <a:rPr lang="el-GR" sz="4800" dirty="0" smtClean="0">
                <a:solidFill>
                  <a:srgbClr val="A88000"/>
                </a:solidFill>
              </a:rPr>
              <a:t>Κίτρινο:</a:t>
            </a:r>
            <a:r>
              <a:rPr lang="el-GR" sz="4800" dirty="0" smtClean="0">
                <a:solidFill>
                  <a:schemeClr val="hlink"/>
                </a:solidFill>
              </a:rPr>
              <a:t> </a:t>
            </a:r>
          </a:p>
          <a:p>
            <a:pPr>
              <a:lnSpc>
                <a:spcPct val="90000"/>
              </a:lnSpc>
            </a:pPr>
            <a:r>
              <a:rPr lang="el-GR" dirty="0" smtClean="0"/>
              <a:t>Αισιοδοξία</a:t>
            </a:r>
          </a:p>
          <a:p>
            <a:pPr>
              <a:lnSpc>
                <a:spcPct val="90000"/>
              </a:lnSpc>
            </a:pPr>
            <a:r>
              <a:rPr lang="el-GR" dirty="0" smtClean="0"/>
              <a:t>Θετική σκέψη</a:t>
            </a:r>
          </a:p>
          <a:p>
            <a:endParaRPr lang="en-US" dirty="0"/>
          </a:p>
        </p:txBody>
      </p:sp>
      <p:sp>
        <p:nvSpPr>
          <p:cNvPr id="4" name="Rectangle 4"/>
          <p:cNvSpPr>
            <a:spLocks noGrp="1" noRot="1" noChangeArrowheads="1"/>
          </p:cNvSpPr>
          <p:nvPr>
            <p:ph type="title"/>
          </p:nvPr>
        </p:nvSpPr>
        <p:spPr>
          <a:noFill/>
          <a:ln/>
        </p:spPr>
        <p:txBody>
          <a:bodyPr/>
          <a:lstStyle/>
          <a:p>
            <a:r>
              <a:rPr lang="el-GR" dirty="0"/>
              <a:t>ΤΑ 6 ΣΚΕΠΤΟΜΕΝΑ ΚΑΠΕΛΑ</a:t>
            </a:r>
          </a:p>
        </p:txBody>
      </p:sp>
    </p:spTree>
    <p:extLst>
      <p:ext uri="{BB962C8B-B14F-4D97-AF65-F5344CB8AC3E}">
        <p14:creationId xmlns:p14="http://schemas.microsoft.com/office/powerpoint/2010/main" xmlns="" val="308154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600">
                                          <p:stCondLst>
                                            <p:cond delay="0"/>
                                          </p:stCondLst>
                                        </p:cTn>
                                        <p:tgtEl>
                                          <p:spTgt spid="4"/>
                                        </p:tgtEl>
                                      </p:cBhvr>
                                    </p:animEffect>
                                    <p:anim calcmode="lin" valueType="num">
                                      <p:cBhvr>
                                        <p:cTn id="8" dur="600" fill="hold">
                                          <p:stCondLst>
                                            <p:cond delay="0"/>
                                          </p:stCondLst>
                                        </p:cTn>
                                        <p:tgtEl>
                                          <p:spTgt spid="4"/>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4"/>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457200" y="1828800"/>
            <a:ext cx="8215313" cy="3729038"/>
          </a:xfrm>
        </p:spPr>
        <p:txBody>
          <a:bodyPr>
            <a:normAutofit lnSpcReduction="10000"/>
          </a:bodyPr>
          <a:lstStyle/>
          <a:p>
            <a:pPr>
              <a:lnSpc>
                <a:spcPct val="90000"/>
              </a:lnSpc>
            </a:pPr>
            <a:r>
              <a:rPr lang="el-GR" sz="4400" b="1" dirty="0" smtClean="0"/>
              <a:t>Μαύρο</a:t>
            </a:r>
            <a:r>
              <a:rPr lang="el-GR" sz="4400" b="1" dirty="0"/>
              <a:t>:</a:t>
            </a:r>
            <a:r>
              <a:rPr lang="el-GR" sz="4400" dirty="0"/>
              <a:t> </a:t>
            </a:r>
          </a:p>
          <a:p>
            <a:pPr>
              <a:lnSpc>
                <a:spcPct val="90000"/>
              </a:lnSpc>
            </a:pPr>
            <a:r>
              <a:rPr lang="el-GR" dirty="0"/>
              <a:t>Αξιολόγηση κινδύνου</a:t>
            </a:r>
          </a:p>
          <a:p>
            <a:pPr>
              <a:lnSpc>
                <a:spcPct val="90000"/>
              </a:lnSpc>
            </a:pPr>
            <a:r>
              <a:rPr lang="el-GR" dirty="0"/>
              <a:t>Πιθανά προβλήματα </a:t>
            </a:r>
          </a:p>
          <a:p>
            <a:pPr>
              <a:lnSpc>
                <a:spcPct val="90000"/>
              </a:lnSpc>
            </a:pPr>
            <a:r>
              <a:rPr lang="el-GR" dirty="0"/>
              <a:t>Κίνδυνος</a:t>
            </a:r>
          </a:p>
          <a:p>
            <a:pPr>
              <a:lnSpc>
                <a:spcPct val="90000"/>
              </a:lnSpc>
            </a:pPr>
            <a:r>
              <a:rPr lang="el-GR" dirty="0"/>
              <a:t>Δυσκολίες </a:t>
            </a:r>
          </a:p>
          <a:p>
            <a:pPr>
              <a:lnSpc>
                <a:spcPct val="90000"/>
              </a:lnSpc>
            </a:pPr>
            <a:r>
              <a:rPr lang="el-GR" dirty="0"/>
              <a:t>Δικηγόρος διαβόλου</a:t>
            </a:r>
          </a:p>
          <a:p>
            <a:pPr>
              <a:lnSpc>
                <a:spcPct val="90000"/>
              </a:lnSpc>
            </a:pPr>
            <a:r>
              <a:rPr lang="el-GR" dirty="0"/>
              <a:t>Η φωνή της λογικής</a:t>
            </a:r>
          </a:p>
        </p:txBody>
      </p:sp>
      <p:sp>
        <p:nvSpPr>
          <p:cNvPr id="3" name="Rectangle 4"/>
          <p:cNvSpPr>
            <a:spLocks noGrp="1" noRot="1" noChangeArrowheads="1"/>
          </p:cNvSpPr>
          <p:nvPr>
            <p:ph type="title"/>
          </p:nvPr>
        </p:nvSpPr>
        <p:spPr>
          <a:xfrm>
            <a:off x="457200" y="274638"/>
            <a:ext cx="8229600" cy="1143000"/>
          </a:xfrm>
          <a:noFill/>
          <a:ln/>
        </p:spPr>
        <p:txBody>
          <a:bodyPr/>
          <a:lstStyle/>
          <a:p>
            <a:r>
              <a:rPr lang="el-GR" dirty="0"/>
              <a:t>ΤΑ 6 ΣΚΕΠΤΟΜΕΝΑ ΚΑΠΕΛΑ</a:t>
            </a:r>
          </a:p>
        </p:txBody>
      </p:sp>
    </p:spTree>
    <p:extLst>
      <p:ext uri="{BB962C8B-B14F-4D97-AF65-F5344CB8AC3E}">
        <p14:creationId xmlns:p14="http://schemas.microsoft.com/office/powerpoint/2010/main" xmlns="" val="165121596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 calcmode="lin" valueType="num">
                                      <p:cBhvr>
                                        <p:cTn id="7" dur="500" fill="hold"/>
                                        <p:tgtEl>
                                          <p:spTgt spid="5017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017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50179">
                                            <p:txEl>
                                              <p:pRg st="1" end="1"/>
                                            </p:txEl>
                                          </p:spTgt>
                                        </p:tgtEl>
                                        <p:attrNameLst>
                                          <p:attrName>style.visibility</p:attrName>
                                        </p:attrNameLst>
                                      </p:cBhvr>
                                      <p:to>
                                        <p:strVal val="visible"/>
                                      </p:to>
                                    </p:set>
                                    <p:anim calcmode="lin" valueType="num">
                                      <p:cBhvr>
                                        <p:cTn id="13" dur="500" fill="hold"/>
                                        <p:tgtEl>
                                          <p:spTgt spid="5017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5017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50179">
                                            <p:txEl>
                                              <p:pRg st="2" end="2"/>
                                            </p:txEl>
                                          </p:spTgt>
                                        </p:tgtEl>
                                        <p:attrNameLst>
                                          <p:attrName>style.visibility</p:attrName>
                                        </p:attrNameLst>
                                      </p:cBhvr>
                                      <p:to>
                                        <p:strVal val="visible"/>
                                      </p:to>
                                    </p:set>
                                    <p:anim calcmode="lin" valueType="num">
                                      <p:cBhvr>
                                        <p:cTn id="19" dur="500" fill="hold"/>
                                        <p:tgtEl>
                                          <p:spTgt spid="5017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50179">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50179">
                                            <p:txEl>
                                              <p:pRg st="3" end="3"/>
                                            </p:txEl>
                                          </p:spTgt>
                                        </p:tgtEl>
                                        <p:attrNameLst>
                                          <p:attrName>style.visibility</p:attrName>
                                        </p:attrNameLst>
                                      </p:cBhvr>
                                      <p:to>
                                        <p:strVal val="visible"/>
                                      </p:to>
                                    </p:set>
                                    <p:anim calcmode="lin" valueType="num">
                                      <p:cBhvr>
                                        <p:cTn id="25" dur="500" fill="hold"/>
                                        <p:tgtEl>
                                          <p:spTgt spid="50179">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50179">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50179">
                                            <p:txEl>
                                              <p:pRg st="4" end="4"/>
                                            </p:txEl>
                                          </p:spTgt>
                                        </p:tgtEl>
                                        <p:attrNameLst>
                                          <p:attrName>style.visibility</p:attrName>
                                        </p:attrNameLst>
                                      </p:cBhvr>
                                      <p:to>
                                        <p:strVal val="visible"/>
                                      </p:to>
                                    </p:set>
                                    <p:anim calcmode="lin" valueType="num">
                                      <p:cBhvr>
                                        <p:cTn id="31" dur="500" fill="hold"/>
                                        <p:tgtEl>
                                          <p:spTgt spid="50179">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50179">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50179">
                                            <p:txEl>
                                              <p:pRg st="5" end="5"/>
                                            </p:txEl>
                                          </p:spTgt>
                                        </p:tgtEl>
                                        <p:attrNameLst>
                                          <p:attrName>style.visibility</p:attrName>
                                        </p:attrNameLst>
                                      </p:cBhvr>
                                      <p:to>
                                        <p:strVal val="visible"/>
                                      </p:to>
                                    </p:set>
                                    <p:anim calcmode="lin" valueType="num">
                                      <p:cBhvr>
                                        <p:cTn id="37" dur="500" fill="hold"/>
                                        <p:tgtEl>
                                          <p:spTgt spid="50179">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50179">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50179">
                                            <p:txEl>
                                              <p:pRg st="6" end="6"/>
                                            </p:txEl>
                                          </p:spTgt>
                                        </p:tgtEl>
                                        <p:attrNameLst>
                                          <p:attrName>style.visibility</p:attrName>
                                        </p:attrNameLst>
                                      </p:cBhvr>
                                      <p:to>
                                        <p:strVal val="visible"/>
                                      </p:to>
                                    </p:set>
                                    <p:anim calcmode="lin" valueType="num">
                                      <p:cBhvr>
                                        <p:cTn id="43" dur="500" fill="hold"/>
                                        <p:tgtEl>
                                          <p:spTgt spid="50179">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50179">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133600"/>
            <a:ext cx="8229600" cy="2209800"/>
          </a:xfrm>
        </p:spPr>
        <p:txBody>
          <a:bodyPr>
            <a:normAutofit fontScale="92500"/>
          </a:bodyPr>
          <a:lstStyle/>
          <a:p>
            <a:pPr marL="0" indent="0">
              <a:buNone/>
            </a:pPr>
            <a:r>
              <a:rPr lang="el-GR" sz="8800" dirty="0" smtClean="0">
                <a:latin typeface="Comic Sans MS" pitchFamily="66" charset="0"/>
              </a:rPr>
              <a:t>Ας παίξουμε … !!</a:t>
            </a:r>
            <a:endParaRPr lang="en-US" sz="8800" dirty="0">
              <a:latin typeface="Comic Sans MS" pitchFamily="66" charset="0"/>
            </a:endParaRPr>
          </a:p>
        </p:txBody>
      </p:sp>
    </p:spTree>
    <p:extLst>
      <p:ext uri="{BB962C8B-B14F-4D97-AF65-F5344CB8AC3E}">
        <p14:creationId xmlns:p14="http://schemas.microsoft.com/office/powerpoint/2010/main" xmlns="" val="4267541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855">
                                          <p:stCondLst>
                                            <p:cond delay="0"/>
                                          </p:stCondLst>
                                        </p:cTn>
                                        <p:tgtEl>
                                          <p:spTgt spid="3">
                                            <p:txEl>
                                              <p:pRg st="0" end="0"/>
                                            </p:txEl>
                                          </p:spTgt>
                                        </p:tgtEl>
                                      </p:cBhvr>
                                    </p:animEffect>
                                    <p:anim calcmode="lin" valueType="num">
                                      <p:cBhvr>
                                        <p:cTn id="8" dur="2687"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979"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979" tmFilter="0, 0; 0.125,0.2665; 0.25,0.4; 0.375,0.465; 0.5,0.5;  0.625,0.535; 0.75,0.6; 0.875,0.7335; 1,1">
                                          <p:stCondLst>
                                            <p:cond delay="979"/>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 tmFilter="0, 0; 0.125,0.2665; 0.25,0.4; 0.375,0.465; 0.5,0.5;  0.625,0.535; 0.75,0.6; 0.875,0.7335; 1,1">
                                          <p:stCondLst>
                                            <p:cond delay="1953"/>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 tmFilter="0, 0; 0.125,0.2665; 0.25,0.4; 0.375,0.465; 0.5,0.5;  0.625,0.535; 0.75,0.6; 0.875,0.7335; 1,1">
                                          <p:stCondLst>
                                            <p:cond delay="299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1">
                                          <p:stCondLst>
                                            <p:cond delay="959"/>
                                          </p:stCondLst>
                                        </p:cTn>
                                        <p:tgtEl>
                                          <p:spTgt spid="3">
                                            <p:txEl>
                                              <p:pRg st="0" end="0"/>
                                            </p:txEl>
                                          </p:spTgt>
                                        </p:tgtEl>
                                      </p:cBhvr>
                                      <p:to x="100000" y="60000"/>
                                    </p:animScale>
                                    <p:animScale>
                                      <p:cBhvr>
                                        <p:cTn id="14" dur="1" decel="50000">
                                          <p:stCondLst>
                                            <p:cond delay="997"/>
                                          </p:stCondLst>
                                        </p:cTn>
                                        <p:tgtEl>
                                          <p:spTgt spid="3">
                                            <p:txEl>
                                              <p:pRg st="0" end="0"/>
                                            </p:txEl>
                                          </p:spTgt>
                                        </p:tgtEl>
                                      </p:cBhvr>
                                      <p:to x="100000" y="100000"/>
                                    </p:animScale>
                                    <p:animScale>
                                      <p:cBhvr>
                                        <p:cTn id="15" dur="1">
                                          <p:stCondLst>
                                            <p:cond delay="1935"/>
                                          </p:stCondLst>
                                        </p:cTn>
                                        <p:tgtEl>
                                          <p:spTgt spid="3">
                                            <p:txEl>
                                              <p:pRg st="0" end="0"/>
                                            </p:txEl>
                                          </p:spTgt>
                                        </p:tgtEl>
                                      </p:cBhvr>
                                      <p:to x="100000" y="80000"/>
                                    </p:animScale>
                                    <p:animScale>
                                      <p:cBhvr>
                                        <p:cTn id="16" dur="1" decel="50000">
                                          <p:stCondLst>
                                            <p:cond delay="1973"/>
                                          </p:stCondLst>
                                        </p:cTn>
                                        <p:tgtEl>
                                          <p:spTgt spid="3">
                                            <p:txEl>
                                              <p:pRg st="0" end="0"/>
                                            </p:txEl>
                                          </p:spTgt>
                                        </p:tgtEl>
                                      </p:cBhvr>
                                      <p:to x="100000" y="100000"/>
                                    </p:animScale>
                                    <p:animScale>
                                      <p:cBhvr>
                                        <p:cTn id="17" dur="1">
                                          <p:stCondLst>
                                            <p:cond delay="2999"/>
                                          </p:stCondLst>
                                        </p:cTn>
                                        <p:tgtEl>
                                          <p:spTgt spid="3">
                                            <p:txEl>
                                              <p:pRg st="0" end="0"/>
                                            </p:txEl>
                                          </p:spTgt>
                                        </p:tgtEl>
                                      </p:cBhvr>
                                      <p:to x="100000" y="90000"/>
                                    </p:animScale>
                                    <p:animScale>
                                      <p:cBhvr>
                                        <p:cTn id="18" dur="1" decel="50000">
                                          <p:stCondLst>
                                            <p:cond delay="2999"/>
                                          </p:stCondLst>
                                        </p:cTn>
                                        <p:tgtEl>
                                          <p:spTgt spid="3">
                                            <p:txEl>
                                              <p:pRg st="0" end="0"/>
                                            </p:txEl>
                                          </p:spTgt>
                                        </p:tgtEl>
                                      </p:cBhvr>
                                      <p:to x="100000" y="100000"/>
                                    </p:animScale>
                                    <p:animScale>
                                      <p:cBhvr>
                                        <p:cTn id="19" dur="1">
                                          <p:stCondLst>
                                            <p:cond delay="2999"/>
                                          </p:stCondLst>
                                        </p:cTn>
                                        <p:tgtEl>
                                          <p:spTgt spid="3">
                                            <p:txEl>
                                              <p:pRg st="0" end="0"/>
                                            </p:txEl>
                                          </p:spTgt>
                                        </p:tgtEl>
                                      </p:cBhvr>
                                      <p:to x="100000" y="95000"/>
                                    </p:animScale>
                                    <p:animScale>
                                      <p:cBhvr>
                                        <p:cTn id="20" dur="1" decel="50000">
                                          <p:stCondLst>
                                            <p:cond delay="2999"/>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254</Words>
  <Application>Microsoft Office PowerPoint</Application>
  <PresentationFormat>Προβολή στην οθόνη (4:3)</PresentationFormat>
  <Paragraphs>48</Paragraphs>
  <Slides>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Office Theme</vt:lpstr>
      <vt:lpstr>ΡΗΤΟΡΙΚΟΙ ΟΜΙΛΟΙ  ΓΕΛ ΚΑΣΤΡΙΤΣΙΟΥ</vt:lpstr>
      <vt:lpstr>ΤΑ 6 ΣΚΕΠΤΟΜΕΝΑ ΚΑΠΕΛΑ</vt:lpstr>
      <vt:lpstr>ΤΑ 6 ΣΚΕΠΤΟΜΕΝΑ ΚΑΠΕΛΑ</vt:lpstr>
      <vt:lpstr>ΤΑ 6 ΣΚΕΠΤΟΜΕΝΑ ΚΑΠΕΛΑ</vt:lpstr>
      <vt:lpstr>ΤΑ 6 ΣΚΕΠΤΟΜΕΝΑ ΚΑΠΕΛΑ</vt:lpstr>
      <vt:lpstr>ΤΑ 6 ΣΚΕΠΤΟΜΕΝΑ ΚΑΠΕΛΑ</vt:lpstr>
      <vt:lpstr>ΤΑ 6 ΣΚΕΠΤΟΜΕΝΑ ΚΑΠΕΛΑ</vt:lpstr>
      <vt:lpstr>ΤΑ 6 ΣΚΕΠΤΟΜΕΝΑ ΚΑΠΕΛΑ</vt:lpstr>
      <vt:lpstr>Διαφάνεια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teacher</cp:lastModifiedBy>
  <cp:revision>8</cp:revision>
  <dcterms:created xsi:type="dcterms:W3CDTF">2017-10-07T05:50:26Z</dcterms:created>
  <dcterms:modified xsi:type="dcterms:W3CDTF">2024-11-06T09:28:13Z</dcterms:modified>
</cp:coreProperties>
</file>