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0AFB6-A19B-4228-AF56-54D51E04CE84}" type="datetimeFigureOut">
              <a:rPr lang="el-GR" smtClean="0"/>
              <a:pPr/>
              <a:t>30/10/2024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A4698-84E2-4F43-80AA-59BDFA059D3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1.bp.blogspot.com/_mlwMs9WOTtg/S6JAMC04WDI/AAAAAAAABGE/q8_1j0-vFl0/s1600-h/assets_LARGE_t_420_8801536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ΔΕΙΓΜΑΤΙΚΗ ΕΠΕΞΕΡΓΑΣΙΑ ΠΗΓΗΣ ΓΙΑ ΤΣΙΦΛΙΚΙΑ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3554" name="Picture 2" descr="http://7gym-laris.lar.sch.gr/ergasies/thessalia.fil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0227"/>
            <a:ext cx="9144000" cy="579777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092280" y="6021288"/>
            <a:ext cx="205172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Κότσανης</a:t>
            </a:r>
            <a:r>
              <a:rPr lang="el-GR" dirty="0" smtClean="0"/>
              <a:t>  Γιώργος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092280" y="6093296"/>
            <a:ext cx="205172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483768" y="1772816"/>
            <a:ext cx="648072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283968" y="3140968"/>
            <a:ext cx="1224136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923928" y="3573016"/>
            <a:ext cx="3744416" cy="43204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211960" y="4077072"/>
            <a:ext cx="720080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084168" y="4509120"/>
            <a:ext cx="1584176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0" y="5013176"/>
            <a:ext cx="1187624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6156176" y="5877272"/>
            <a:ext cx="936104" cy="3600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l-GR" dirty="0" smtClean="0"/>
              <a:t>ΕΞΑΓΩΓΗ ΣΥΜΠΕΡΑΣΜΑΤΩΝ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844824"/>
            <a:ext cx="8686800" cy="532859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Οι κολίγοι είναι οι επί αιώνες δούλοι της γης στους Οθωμανούς και τώρα που απελευθερώθηκαν , παραμένουν στην κατηγορία του δουλοπάροικου(</a:t>
            </a:r>
            <a:r>
              <a:rPr lang="en-US" b="1" dirty="0" smtClean="0">
                <a:solidFill>
                  <a:srgbClr val="C00000"/>
                </a:solidFill>
              </a:rPr>
              <a:t>res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Από όλους τους ιδιοκτήτες θεωρούνται αναλώσιμοι και εξ ορισμού χωρίς δικαιώματα (μορφή ρατσισμού-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Untermenschen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Και το κράτος δε θέλει  να  ασχοληθεί μαζί τους λόγω των σχέσεων διαπλοκής που έχουν αναπτυχθεί με τους Έλληνες πλέον ιδιοκτήτες γης (τεκμηριώστε το ) </a:t>
            </a:r>
          </a:p>
          <a:p>
            <a:r>
              <a:rPr lang="el-GR" b="1" u="sng" dirty="0" smtClean="0"/>
              <a:t>Λογική</a:t>
            </a:r>
            <a:r>
              <a:rPr lang="el-GR" dirty="0" smtClean="0"/>
              <a:t> λοιπόν η οργή των κολίγων οι οποίοι διεκδικούν τα αυτονόητα – λογική και δικαιολογημένη και  η εξέγερση στο Κιλελέρ –</a:t>
            </a:r>
          </a:p>
          <a:p>
            <a:r>
              <a:rPr lang="el-GR" b="1" dirty="0" smtClean="0"/>
              <a:t>ΒΟΗΘΑ ΣΤΗΝ  ΩΡΙΜΑΝΣΗ ΤΟΥ ΑΓΡΟΤΙΚΟΥ ΣΥΝΔΙΚΑΛΙΣΜΟΥ ΣΤΗΝ ΕΛΛΑΔΑ </a:t>
            </a:r>
          </a:p>
          <a:p>
            <a:r>
              <a:rPr lang="el-GR" dirty="0" smtClean="0"/>
              <a:t>ΤΕΛΙΚΗ ΑΝΑΦΟΡΑ  ΠΟΤΕ ΛΥΝΕΤΑΙ ΤΟ </a:t>
            </a:r>
            <a:r>
              <a:rPr lang="el-GR" sz="3100" dirty="0" smtClean="0"/>
              <a:t>ΠΡΟΒΛΗΜΑ</a:t>
            </a:r>
            <a:r>
              <a:rPr lang="el-GR" dirty="0" smtClean="0"/>
              <a:t> ; </a:t>
            </a:r>
            <a:endParaRPr lang="el-GR" dirty="0"/>
          </a:p>
        </p:txBody>
      </p:sp>
      <p:pic>
        <p:nvPicPr>
          <p:cNvPr id="20482" name="Picture 2" descr="http://1.bp.blogspot.com/_mlwMs9WOTtg/S6JAMC04WDI/AAAAAAAABGE/q8_1j0-vFl0/s400/assets_LARGE_t_420_880153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"/>
            <a:ext cx="2016224" cy="177281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092280" y="6488668"/>
            <a:ext cx="2051720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092280" y="6093296"/>
            <a:ext cx="205172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ΒΗΜΑΤΑ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.</a:t>
            </a:r>
            <a:r>
              <a:rPr lang="el-GR" b="1" dirty="0" smtClean="0">
                <a:solidFill>
                  <a:srgbClr val="C00000"/>
                </a:solidFill>
              </a:rPr>
              <a:t>ΚΡΙΝΩ ΑΝΤΙΚΕΙΜΕΝΙΚΟΤΗΤ Α  </a:t>
            </a:r>
            <a:r>
              <a:rPr lang="el-GR" dirty="0" smtClean="0"/>
              <a:t>(Ποιος το έγραψε , σύγχρονος ή όχι των γεγονότων, κίνητρα  συγγραφέα, πρωτογενής ή δευτερογενής πηγή)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. </a:t>
            </a:r>
            <a:r>
              <a:rPr lang="el-GR" b="1" dirty="0" smtClean="0">
                <a:solidFill>
                  <a:srgbClr val="C00000"/>
                </a:solidFill>
              </a:rPr>
              <a:t>ΧΩΡΙΖΩ ΔΕΔΟΜΕΝΑ ΑΠΟ ΖΗΤΟΥΜΕΝΑ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. </a:t>
            </a:r>
            <a:r>
              <a:rPr lang="el-GR" b="1" dirty="0" smtClean="0">
                <a:solidFill>
                  <a:srgbClr val="C00000"/>
                </a:solidFill>
              </a:rPr>
              <a:t>ΔΗΜΙΟΥΡΓΩ ΙΣΤΟΡΙΚΟ ΠΛΑΙΣΙΟ </a:t>
            </a:r>
            <a:r>
              <a:rPr lang="el-GR" dirty="0" smtClean="0"/>
              <a:t>στο οποίο εντάσσω την απάντησή μου(που , πότε, ποιοι , γενικότερες συνθήκες , τι έχει προηγηθεί εν συντομία)</a:t>
            </a:r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  <a:r>
              <a:rPr lang="el-GR" b="1" dirty="0" smtClean="0">
                <a:solidFill>
                  <a:srgbClr val="C00000"/>
                </a:solidFill>
              </a:rPr>
              <a:t>ΑΠΑΝΤΩ ΣΤΑ ΖΗΤΟΥΜΕΝΑ </a:t>
            </a:r>
            <a:r>
              <a:rPr lang="el-GR" dirty="0" smtClean="0"/>
              <a:t>(</a:t>
            </a:r>
            <a:r>
              <a:rPr lang="el-GR" dirty="0" err="1" smtClean="0"/>
              <a:t>βιβλίο+πηγή</a:t>
            </a:r>
            <a:r>
              <a:rPr lang="el-GR" dirty="0" smtClean="0"/>
              <a:t> ) , </a:t>
            </a:r>
            <a:r>
              <a:rPr lang="el-GR" b="1" dirty="0" smtClean="0">
                <a:solidFill>
                  <a:srgbClr val="C00000"/>
                </a:solidFill>
              </a:rPr>
              <a:t>ΕΠΙΡΡΩΝΩ ΤΑ  ΔΕΔΟΜΕΝΑ </a:t>
            </a:r>
            <a:r>
              <a:rPr lang="el-GR" dirty="0" smtClean="0"/>
              <a:t>(βιβλίο +πηγή)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ΕΞΑΓΩΓΗ ΣΥΜΠΕΡΑΣΜΑΤΩΝ –ΓΕΝΙΚΟ ΣΧΟΛΙΟ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092280" y="6093296"/>
            <a:ext cx="205172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2664296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cap="none" dirty="0" smtClean="0"/>
              <a:t>Λαμβάνοντας  υπόψη  το  περιεχόμενο  των  πηγών  και  τις  ιστορικές σας γνώσεις ,(</a:t>
            </a:r>
            <a:r>
              <a:rPr lang="el-GR" sz="2800" i="1" cap="none" dirty="0" smtClean="0">
                <a:solidFill>
                  <a:srgbClr val="0070C0"/>
                </a:solidFill>
              </a:rPr>
              <a:t>ΒΙΒΛΊΟ</a:t>
            </a:r>
            <a:r>
              <a:rPr lang="el-GR" sz="2800" cap="none" dirty="0" smtClean="0"/>
              <a:t>)</a:t>
            </a:r>
            <a:br>
              <a:rPr lang="el-GR" sz="2800" cap="none" dirty="0" smtClean="0"/>
            </a:br>
            <a:r>
              <a:rPr lang="el-GR" sz="2800" cap="none" dirty="0" smtClean="0"/>
              <a:t>να  προσδιορίσετε  τους  λόγους  ξεσηκωμού  των  καλλιεργητών  στη  Θεσσαλία</a:t>
            </a:r>
            <a:br>
              <a:rPr lang="el-GR" sz="2800" cap="none" dirty="0" smtClean="0"/>
            </a:b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l-GR" sz="36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ΧΩΡΙΣΜΟΣ ΔΕΔΟΜΕΝΩΝ – ΖΗΤΟΥΜΕΝΩΝ </a:t>
            </a:r>
            <a:endParaRPr lang="el-G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28529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ΔΕΔΟΜΕΝΟ</a:t>
            </a:r>
            <a:r>
              <a:rPr lang="el-GR" dirty="0" smtClean="0"/>
              <a:t> : </a:t>
            </a:r>
            <a:r>
              <a:rPr lang="el-GR" sz="2400" b="1" dirty="0" smtClean="0"/>
              <a:t>ΟΙ  ΚΑΛΛΙΕΡΓΗΤΕΣ  ΣΤΗ ΘΕΣΣΑΛΙΑ ΞΕΣΗΚΩΘΗΚΑΝ- </a:t>
            </a:r>
            <a:r>
              <a:rPr lang="el-GR" dirty="0" smtClean="0"/>
              <a:t>ΔΕΝ ΤΟ ΑΜΦΙΣΒΗΤΟΥΜΕ ΑΛΛΑ ΤΟ  ΕΠΙΡΡΩΝΟΥΜΕ ΜΕ ΟΣΑ ΣΤΟΙΧΕΙΑ  ΓΝΩΡΙΖΟΥΜΕ ΓΙ΄ΑΥΤΌ  - ΚΙΛΕΛΕΡ 1910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330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ΖΗΤΟΥΜΕΝΟ </a:t>
            </a:r>
            <a:r>
              <a:rPr lang="el-GR" dirty="0" smtClean="0"/>
              <a:t>: </a:t>
            </a:r>
            <a:r>
              <a:rPr lang="el-GR" sz="2400" b="1" dirty="0" smtClean="0"/>
              <a:t>ΑΙΤΙΑ ΞΕΣΗΚΩΜΟΥ </a:t>
            </a:r>
          </a:p>
          <a:p>
            <a:r>
              <a:rPr lang="el-GR" sz="2400" b="1" dirty="0" smtClean="0"/>
              <a:t>Α) ΑΠΌ ΒΙΒΛΙΟ </a:t>
            </a:r>
          </a:p>
          <a:p>
            <a:r>
              <a:rPr lang="el-GR" sz="2400" b="1" dirty="0" smtClean="0"/>
              <a:t>Β ) ΑΠΌ ΠΗΓΗ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58016" y="6211669"/>
            <a:ext cx="205172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708920"/>
            <a:ext cx="8991600" cy="4320480"/>
          </a:xfrm>
        </p:spPr>
        <p:txBody>
          <a:bodyPr>
            <a:normAutofit lnSpcReduction="10000"/>
          </a:bodyPr>
          <a:lstStyle/>
          <a:p>
            <a:endParaRPr lang="el-GR" sz="1800" dirty="0" smtClean="0"/>
          </a:p>
          <a:p>
            <a:r>
              <a:rPr lang="el-GR" sz="1800" dirty="0" smtClean="0"/>
              <a:t>Στοιχεία επιτροπής : άρα , αποδεκτά και μη αμφισβητήσιμα</a:t>
            </a:r>
          </a:p>
          <a:p>
            <a:r>
              <a:rPr lang="el-GR" sz="1800" b="1" dirty="0" smtClean="0">
                <a:solidFill>
                  <a:srgbClr val="0070C0"/>
                </a:solidFill>
              </a:rPr>
              <a:t>Συγγραφέας .Κορδάτος Ιωάννης </a:t>
            </a:r>
            <a:r>
              <a:rPr lang="el-GR" sz="1800" dirty="0" smtClean="0"/>
              <a:t>, ιστορικός με  σοσιαλιστική προσέγγιση  της κοινωνίας .Είναι ταγμένος ,όμως  η αντικειμενικότητα δεν πλήττεται εφόσον χρησιμοποιεί τα στοιχεία επιτροπής (προφανώς κρατικής ).Θα δούμε ότι η συμπάθειά του προς τους προλετάριους εκφράζεται με λεκτικά σχήματα .</a:t>
            </a:r>
          </a:p>
          <a:p>
            <a:endParaRPr lang="el-G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ΠΟΥ : Θεσσαλία </a:t>
            </a:r>
          </a:p>
          <a:p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ΠΟΤΕ: </a:t>
            </a:r>
            <a:r>
              <a:rPr lang="el-GR" sz="1900" b="1" dirty="0" smtClean="0">
                <a:solidFill>
                  <a:srgbClr val="FF0000"/>
                </a:solidFill>
              </a:rPr>
              <a:t>1896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15 χρόνια , μετά την ενσωμάτωση της Θεσσαλίας στην Ελλάδα , όπου οι νέοι Έλληνες τσιφλικάδες συνεχίζουν να  εκμεταλλεύονται τους  κολίγους .(Ανακαλούμε </a:t>
            </a:r>
            <a:r>
              <a:rPr lang="el-G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ό,τι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γνωρίζουμε για τους μεν και τους δε.)</a:t>
            </a:r>
          </a:p>
          <a:p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ΚΟΙΝΩΝΙΚΕΣ ΣΥΝΘΗΚΕΣ : </a:t>
            </a:r>
            <a:r>
              <a:rPr lang="el-GR" sz="1800" b="1" dirty="0" smtClean="0">
                <a:solidFill>
                  <a:srgbClr val="FF0000"/>
                </a:solidFill>
              </a:rPr>
              <a:t>τσιφλικάδες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καταπιέζουν </a:t>
            </a:r>
            <a:r>
              <a:rPr lang="el-GR" sz="1800" b="1" dirty="0" smtClean="0">
                <a:solidFill>
                  <a:srgbClr val="0070C0"/>
                </a:solidFill>
              </a:rPr>
              <a:t>κολίγους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υπάρχουν όμως και </a:t>
            </a:r>
            <a:r>
              <a:rPr lang="el-GR" sz="1800" b="1" dirty="0" smtClean="0">
                <a:solidFill>
                  <a:srgbClr val="0070C0"/>
                </a:solidFill>
              </a:rPr>
              <a:t>ελεύθεροι αγρότες .</a:t>
            </a:r>
            <a:r>
              <a:rPr lang="el-GR" sz="1800" b="1" dirty="0" smtClean="0">
                <a:solidFill>
                  <a:srgbClr val="C00000"/>
                </a:solidFill>
              </a:rPr>
              <a:t>Αναφορά σε  αριθμούς </a:t>
            </a:r>
            <a:r>
              <a:rPr lang="el-GR" sz="1800" b="1" dirty="0" smtClean="0">
                <a:solidFill>
                  <a:schemeClr val="tx1"/>
                </a:solidFill>
              </a:rPr>
              <a:t>: οι  11.000 οικογένειες  κολίγων , αντιστοιχούν σε περίπου 80-100.000 άτομα (πολυμελείς οικογένειες ).</a:t>
            </a:r>
          </a:p>
          <a:p>
            <a:r>
              <a:rPr lang="el-GR" sz="1800" b="1" dirty="0" smtClean="0">
                <a:solidFill>
                  <a:schemeClr val="tx1"/>
                </a:solidFill>
              </a:rPr>
              <a:t>Υπάρχουν και λίγοι εναπομείναντες  φτωχοί  Τούρκοι . </a:t>
            </a:r>
            <a:r>
              <a:rPr lang="el-GR" sz="1800" b="1" i="1" dirty="0" smtClean="0">
                <a:solidFill>
                  <a:schemeClr val="tx1"/>
                </a:solidFill>
              </a:rPr>
              <a:t>ΟΙ ΠΛΟΥΣΙΟΙ ΤΣΙΦΛΙΚΑΔΕΣ </a:t>
            </a:r>
            <a:r>
              <a:rPr lang="el-GR" sz="1800" b="1" dirty="0" smtClean="0">
                <a:solidFill>
                  <a:schemeClr val="tx1"/>
                </a:solidFill>
              </a:rPr>
              <a:t>;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el-G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b="61550"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236296" y="1916832"/>
            <a:ext cx="1907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851920" y="332656"/>
            <a:ext cx="1152128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95536" y="548680"/>
            <a:ext cx="3312368" cy="2664296"/>
          </a:xfrm>
          <a:prstGeom prst="curvedConnector3">
            <a:avLst>
              <a:gd name="adj1" fmla="val 113226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24013" t="91999"/>
          <a:stretch>
            <a:fillRect/>
          </a:stretch>
        </p:blipFill>
        <p:spPr bwMode="auto">
          <a:xfrm>
            <a:off x="2195736" y="2348880"/>
            <a:ext cx="6948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TextBox"/>
          <p:cNvSpPr txBox="1"/>
          <p:nvPr/>
        </p:nvSpPr>
        <p:spPr>
          <a:xfrm>
            <a:off x="2195736" y="2348880"/>
            <a:ext cx="136815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cxnSp>
        <p:nvCxnSpPr>
          <p:cNvPr id="19" name="7 - Ευθύγραμμο βέλος σύνδεσης"/>
          <p:cNvCxnSpPr/>
          <p:nvPr/>
        </p:nvCxnSpPr>
        <p:spPr>
          <a:xfrm rot="10800000" flipV="1">
            <a:off x="179512" y="2420888"/>
            <a:ext cx="2016224" cy="1368152"/>
          </a:xfrm>
          <a:prstGeom prst="curvedConnector3">
            <a:avLst>
              <a:gd name="adj1" fmla="val 112908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Έλλειψη"/>
          <p:cNvSpPr/>
          <p:nvPr/>
        </p:nvSpPr>
        <p:spPr>
          <a:xfrm>
            <a:off x="5796136" y="188640"/>
            <a:ext cx="792088" cy="576064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5076056" y="620688"/>
            <a:ext cx="3240360" cy="504056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32 - Ευθεία γραμμή σύνδεσης"/>
          <p:cNvCxnSpPr/>
          <p:nvPr/>
        </p:nvCxnSpPr>
        <p:spPr>
          <a:xfrm>
            <a:off x="899592" y="1412776"/>
            <a:ext cx="352839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4860032" y="1484784"/>
            <a:ext cx="12961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>
            <a:off x="1043608" y="1844824"/>
            <a:ext cx="194421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467544" y="2636912"/>
            <a:ext cx="7452320" cy="5586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03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l-GR" sz="3030" b="1" u="sng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r>
              <a:rPr lang="el-GR" sz="303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l-GR" sz="303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:ΑΝΤΙΚΕΙΜΕΝΙΚΟΤΗΤΑ </a:t>
            </a:r>
            <a:endParaRPr lang="el-GR" sz="303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127101" y="4293096"/>
            <a:ext cx="418576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3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l-GR" sz="3300" b="1" u="sng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r>
              <a:rPr lang="el-GR" sz="33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: ΙΣΤΟΡΙΚΟ ΠΛΑΙΣΙΟ </a:t>
            </a:r>
            <a:endParaRPr lang="el-GR" sz="3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092280" y="0"/>
            <a:ext cx="205172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Κότσανης</a:t>
            </a:r>
            <a:r>
              <a:rPr lang="el-GR" dirty="0" smtClean="0"/>
              <a:t>  Γιώργος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8" grpId="0" animBg="1"/>
      <p:bldP spid="3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t="32549" b="-32550"/>
          <a:stretch>
            <a:fillRect/>
          </a:stretch>
        </p:blipFill>
        <p:spPr bwMode="auto">
          <a:xfrm>
            <a:off x="0" y="7647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764704"/>
            <a:ext cx="7380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619672" y="1196752"/>
            <a:ext cx="1872208" cy="50405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1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79712" y="1700808"/>
            <a:ext cx="3600400" cy="576064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2</a:t>
            </a:r>
            <a:r>
              <a:rPr lang="el-GR" sz="2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7544" y="2276872"/>
            <a:ext cx="3024336" cy="50405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3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851920" y="2276872"/>
            <a:ext cx="3888432" cy="50405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4</a:t>
            </a:r>
            <a:r>
              <a:rPr lang="el-GR" sz="2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83568" y="2852936"/>
            <a:ext cx="4248472" cy="43204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5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3356992"/>
            <a:ext cx="9144000" cy="50405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6</a:t>
            </a:r>
            <a:r>
              <a:rPr lang="el-GR" sz="2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3933056"/>
            <a:ext cx="3347864" cy="43204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6</a:t>
            </a:r>
            <a:r>
              <a:rPr lang="el-GR" sz="2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933056"/>
            <a:ext cx="1187624" cy="43204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7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Ο</a:t>
            </a:r>
            <a:r>
              <a:rPr lang="el-GR" sz="2800" b="1" dirty="0" smtClean="0">
                <a:solidFill>
                  <a:srgbClr val="002060"/>
                </a:solidFill>
              </a:rPr>
              <a:t>   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4748" y="3878239"/>
            <a:ext cx="9070258" cy="1032974"/>
          </a:xfrm>
          <a:custGeom>
            <a:avLst/>
            <a:gdLst>
              <a:gd name="connsiteX0" fmla="*/ 3406878 w 9070258"/>
              <a:gd name="connsiteY0" fmla="*/ 587 h 1032974"/>
              <a:gd name="connsiteX1" fmla="*/ 3406878 w 9070258"/>
              <a:gd name="connsiteY1" fmla="*/ 587 h 1032974"/>
              <a:gd name="connsiteX2" fmla="*/ 3642852 w 9070258"/>
              <a:gd name="connsiteY2" fmla="*/ 15335 h 1032974"/>
              <a:gd name="connsiteX3" fmla="*/ 9011265 w 9070258"/>
              <a:gd name="connsiteY3" fmla="*/ 30084 h 1032974"/>
              <a:gd name="connsiteX4" fmla="*/ 9040762 w 9070258"/>
              <a:gd name="connsiteY4" fmla="*/ 89077 h 1032974"/>
              <a:gd name="connsiteX5" fmla="*/ 9070258 w 9070258"/>
              <a:gd name="connsiteY5" fmla="*/ 177567 h 1032974"/>
              <a:gd name="connsiteX6" fmla="*/ 9055510 w 9070258"/>
              <a:gd name="connsiteY6" fmla="*/ 929735 h 1032974"/>
              <a:gd name="connsiteX7" fmla="*/ 9040762 w 9070258"/>
              <a:gd name="connsiteY7" fmla="*/ 973980 h 1032974"/>
              <a:gd name="connsiteX8" fmla="*/ 8937523 w 9070258"/>
              <a:gd name="connsiteY8" fmla="*/ 1018226 h 1032974"/>
              <a:gd name="connsiteX9" fmla="*/ 8804787 w 9070258"/>
              <a:gd name="connsiteY9" fmla="*/ 1032974 h 1032974"/>
              <a:gd name="connsiteX10" fmla="*/ 309717 w 9070258"/>
              <a:gd name="connsiteY10" fmla="*/ 1018226 h 1032974"/>
              <a:gd name="connsiteX11" fmla="*/ 221226 w 9070258"/>
              <a:gd name="connsiteY11" fmla="*/ 1003477 h 1032974"/>
              <a:gd name="connsiteX12" fmla="*/ 117987 w 9070258"/>
              <a:gd name="connsiteY12" fmla="*/ 929735 h 1032974"/>
              <a:gd name="connsiteX13" fmla="*/ 73742 w 9070258"/>
              <a:gd name="connsiteY13" fmla="*/ 914987 h 1032974"/>
              <a:gd name="connsiteX14" fmla="*/ 0 w 9070258"/>
              <a:gd name="connsiteY14" fmla="*/ 782251 h 1032974"/>
              <a:gd name="connsiteX15" fmla="*/ 14749 w 9070258"/>
              <a:gd name="connsiteY15" fmla="*/ 620019 h 1032974"/>
              <a:gd name="connsiteX16" fmla="*/ 29497 w 9070258"/>
              <a:gd name="connsiteY16" fmla="*/ 575774 h 1032974"/>
              <a:gd name="connsiteX17" fmla="*/ 117987 w 9070258"/>
              <a:gd name="connsiteY17" fmla="*/ 516780 h 1032974"/>
              <a:gd name="connsiteX18" fmla="*/ 162233 w 9070258"/>
              <a:gd name="connsiteY18" fmla="*/ 502032 h 1032974"/>
              <a:gd name="connsiteX19" fmla="*/ 2846439 w 9070258"/>
              <a:gd name="connsiteY19" fmla="*/ 487284 h 1032974"/>
              <a:gd name="connsiteX20" fmla="*/ 3111910 w 9070258"/>
              <a:gd name="connsiteY20" fmla="*/ 472535 h 1032974"/>
              <a:gd name="connsiteX21" fmla="*/ 3156155 w 9070258"/>
              <a:gd name="connsiteY21" fmla="*/ 457787 h 1032974"/>
              <a:gd name="connsiteX22" fmla="*/ 3229897 w 9070258"/>
              <a:gd name="connsiteY22" fmla="*/ 443038 h 1032974"/>
              <a:gd name="connsiteX23" fmla="*/ 3347884 w 9070258"/>
              <a:gd name="connsiteY23" fmla="*/ 413542 h 1032974"/>
              <a:gd name="connsiteX24" fmla="*/ 3406878 w 9070258"/>
              <a:gd name="connsiteY24" fmla="*/ 398793 h 1032974"/>
              <a:gd name="connsiteX25" fmla="*/ 3421626 w 9070258"/>
              <a:gd name="connsiteY25" fmla="*/ 354548 h 1032974"/>
              <a:gd name="connsiteX26" fmla="*/ 3436375 w 9070258"/>
              <a:gd name="connsiteY26" fmla="*/ 15335 h 1032974"/>
              <a:gd name="connsiteX27" fmla="*/ 3480620 w 9070258"/>
              <a:gd name="connsiteY27" fmla="*/ 587 h 1032974"/>
              <a:gd name="connsiteX28" fmla="*/ 3628104 w 9070258"/>
              <a:gd name="connsiteY28" fmla="*/ 587 h 1032974"/>
              <a:gd name="connsiteX29" fmla="*/ 3628104 w 9070258"/>
              <a:gd name="connsiteY29" fmla="*/ 587 h 1032974"/>
              <a:gd name="connsiteX30" fmla="*/ 3628104 w 9070258"/>
              <a:gd name="connsiteY30" fmla="*/ 587 h 103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70258" h="1032974">
                <a:moveTo>
                  <a:pt x="3406878" y="587"/>
                </a:moveTo>
                <a:lnTo>
                  <a:pt x="3406878" y="587"/>
                </a:lnTo>
                <a:cubicBezTo>
                  <a:pt x="3485536" y="5503"/>
                  <a:pt x="3564042" y="14920"/>
                  <a:pt x="3642852" y="15335"/>
                </a:cubicBezTo>
                <a:lnTo>
                  <a:pt x="9011265" y="30084"/>
                </a:lnTo>
                <a:cubicBezTo>
                  <a:pt x="9033248" y="30384"/>
                  <a:pt x="9032597" y="68664"/>
                  <a:pt x="9040762" y="89077"/>
                </a:cubicBezTo>
                <a:cubicBezTo>
                  <a:pt x="9052309" y="117945"/>
                  <a:pt x="9070258" y="177567"/>
                  <a:pt x="9070258" y="177567"/>
                </a:cubicBezTo>
                <a:cubicBezTo>
                  <a:pt x="9065342" y="428290"/>
                  <a:pt x="9064791" y="679136"/>
                  <a:pt x="9055510" y="929735"/>
                </a:cubicBezTo>
                <a:cubicBezTo>
                  <a:pt x="9054935" y="945270"/>
                  <a:pt x="9051755" y="962987"/>
                  <a:pt x="9040762" y="973980"/>
                </a:cubicBezTo>
                <a:cubicBezTo>
                  <a:pt x="9030018" y="984724"/>
                  <a:pt x="8958676" y="1014701"/>
                  <a:pt x="8937523" y="1018226"/>
                </a:cubicBezTo>
                <a:cubicBezTo>
                  <a:pt x="8893611" y="1025545"/>
                  <a:pt x="8849032" y="1028058"/>
                  <a:pt x="8804787" y="1032974"/>
                </a:cubicBezTo>
                <a:lnTo>
                  <a:pt x="309717" y="1018226"/>
                </a:lnTo>
                <a:cubicBezTo>
                  <a:pt x="279813" y="1018123"/>
                  <a:pt x="249869" y="1012070"/>
                  <a:pt x="221226" y="1003477"/>
                </a:cubicBezTo>
                <a:cubicBezTo>
                  <a:pt x="128637" y="975700"/>
                  <a:pt x="191953" y="979045"/>
                  <a:pt x="117987" y="929735"/>
                </a:cubicBezTo>
                <a:cubicBezTo>
                  <a:pt x="105052" y="921112"/>
                  <a:pt x="88490" y="919903"/>
                  <a:pt x="73742" y="914987"/>
                </a:cubicBezTo>
                <a:cubicBezTo>
                  <a:pt x="6126" y="813561"/>
                  <a:pt x="25960" y="860127"/>
                  <a:pt x="0" y="782251"/>
                </a:cubicBezTo>
                <a:cubicBezTo>
                  <a:pt x="4916" y="728174"/>
                  <a:pt x="7070" y="673774"/>
                  <a:pt x="14749" y="620019"/>
                </a:cubicBezTo>
                <a:cubicBezTo>
                  <a:pt x="16948" y="604629"/>
                  <a:pt x="18504" y="586767"/>
                  <a:pt x="29497" y="575774"/>
                </a:cubicBezTo>
                <a:cubicBezTo>
                  <a:pt x="54564" y="550706"/>
                  <a:pt x="84355" y="527990"/>
                  <a:pt x="117987" y="516780"/>
                </a:cubicBezTo>
                <a:cubicBezTo>
                  <a:pt x="132736" y="511864"/>
                  <a:pt x="146688" y="502200"/>
                  <a:pt x="162233" y="502032"/>
                </a:cubicBezTo>
                <a:lnTo>
                  <a:pt x="2846439" y="487284"/>
                </a:lnTo>
                <a:cubicBezTo>
                  <a:pt x="2934929" y="482368"/>
                  <a:pt x="3023682" y="480938"/>
                  <a:pt x="3111910" y="472535"/>
                </a:cubicBezTo>
                <a:cubicBezTo>
                  <a:pt x="3127386" y="471061"/>
                  <a:pt x="3141073" y="461558"/>
                  <a:pt x="3156155" y="457787"/>
                </a:cubicBezTo>
                <a:cubicBezTo>
                  <a:pt x="3180474" y="451707"/>
                  <a:pt x="3205471" y="448675"/>
                  <a:pt x="3229897" y="443038"/>
                </a:cubicBezTo>
                <a:cubicBezTo>
                  <a:pt x="3269398" y="433922"/>
                  <a:pt x="3308555" y="423374"/>
                  <a:pt x="3347884" y="413542"/>
                </a:cubicBezTo>
                <a:lnTo>
                  <a:pt x="3406878" y="398793"/>
                </a:lnTo>
                <a:cubicBezTo>
                  <a:pt x="3411794" y="384045"/>
                  <a:pt x="3420434" y="370048"/>
                  <a:pt x="3421626" y="354548"/>
                </a:cubicBezTo>
                <a:cubicBezTo>
                  <a:pt x="3430306" y="241704"/>
                  <a:pt x="3417769" y="126973"/>
                  <a:pt x="3436375" y="15335"/>
                </a:cubicBezTo>
                <a:cubicBezTo>
                  <a:pt x="3438931" y="0"/>
                  <a:pt x="3480620" y="587"/>
                  <a:pt x="3480620" y="587"/>
                </a:cubicBezTo>
                <a:lnTo>
                  <a:pt x="3628104" y="587"/>
                </a:lnTo>
                <a:lnTo>
                  <a:pt x="3628104" y="587"/>
                </a:lnTo>
                <a:lnTo>
                  <a:pt x="3628104" y="587"/>
                </a:lnTo>
              </a:path>
            </a:pathLst>
          </a:custGeom>
          <a:solidFill>
            <a:schemeClr val="accent1">
              <a:alpha val="24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707904" y="4221089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8</a:t>
            </a:r>
            <a:r>
              <a:rPr lang="el-GR" sz="2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</a:p>
          <a:p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171591" y="0"/>
            <a:ext cx="89724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l-GR" sz="4000" b="1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Α</a:t>
            </a:r>
            <a:r>
              <a:rPr lang="el-G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:ΨΑΧΝΩ  ΑΙΤΙΑ </a:t>
            </a:r>
            <a:r>
              <a:rPr lang="el-G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Ξ</a:t>
            </a:r>
            <a:r>
              <a:rPr lang="el-G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ΕΣΗΚΩΜΟΥ</a:t>
            </a:r>
          </a:p>
          <a:p>
            <a:pPr algn="ctr"/>
            <a:r>
              <a:rPr lang="el-G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l-G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ζητούμενο-ΠΗΓΗ</a:t>
            </a:r>
            <a:r>
              <a:rPr lang="el-G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</a:t>
            </a:r>
            <a:endParaRPr lang="el-G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092280" y="6211669"/>
            <a:ext cx="205172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714356"/>
            <a:ext cx="8429652" cy="5857892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1-7</a:t>
            </a:r>
            <a:r>
              <a:rPr lang="el-GR" dirty="0" smtClean="0"/>
              <a:t> : Άθλιες  συνθήκες  διαβίωσης (εργασία , χώρος διαμονής ) </a:t>
            </a:r>
          </a:p>
          <a:p>
            <a:r>
              <a:rPr lang="el-GR" dirty="0" smtClean="0"/>
              <a:t>Μεγάλη παιδική θνησιμότητα  αλλά και των ενηλίκων.</a:t>
            </a:r>
          </a:p>
          <a:p>
            <a:r>
              <a:rPr lang="el-GR" dirty="0" smtClean="0"/>
              <a:t>Απουσία υποδομών υγείας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8 </a:t>
            </a:r>
            <a:r>
              <a:rPr lang="el-GR" dirty="0" smtClean="0"/>
              <a:t>: Καμία πρόβλεψη για επενδύσεις από τους νέους ιδιοκτήτες των τσιφλικιών. Άρα έχουν έρθει για να εκμεταλλευτούν όσο πιο πολύ μπορούν ,μια επένδυση η οποία δεν τους κόστισε ακριβά και στην πρώτη δυσκολία να τη εγκαταλείψουν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Δικαιολογημένος λοιπόν ο χαρακτηρισμός « </a:t>
            </a:r>
            <a:r>
              <a:rPr lang="el-GR" dirty="0" smtClean="0">
                <a:solidFill>
                  <a:srgbClr val="FF0000"/>
                </a:solidFill>
              </a:rPr>
              <a:t>κόλαση</a:t>
            </a:r>
            <a:r>
              <a:rPr lang="el-GR" dirty="0" smtClean="0"/>
              <a:t> »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ΣΧΟΛΙΑΖΩ ΑΙΤΙΑ ΞΕΣΗΚΩΜΟΥ</a:t>
            </a:r>
            <a:endParaRPr kumimoji="0" lang="el-GR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357686" y="4357694"/>
            <a:ext cx="484632" cy="106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7092280" y="6211669"/>
            <a:ext cx="205172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D1452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42875" cy="142875"/>
          </a:xfrm>
          <a:prstGeom prst="rect">
            <a:avLst/>
          </a:prstGeom>
          <a:noFill/>
        </p:spPr>
      </p:pic>
      <p:pic>
        <p:nvPicPr>
          <p:cNvPr id="1025" name="Picture 1" descr="BD1452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"/>
            <a:ext cx="142875" cy="1428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644008" y="4221088"/>
            <a:ext cx="4032448" cy="36004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1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499992" y="4581128"/>
            <a:ext cx="4176464" cy="151216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 2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16200000">
            <a:off x="3017731" y="4839253"/>
            <a:ext cx="1944216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ΑΙΤΙΑ ΞΕΣΗΚΩΜΟΥ 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l-GR" sz="3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Β</a:t>
            </a:r>
            <a:r>
              <a:rPr lang="el-G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:ΨΑΧΝΩ  ΑΙΤΙΑ ΞΕΣΗΚΩΜΟΥ</a:t>
            </a:r>
          </a:p>
          <a:p>
            <a:pPr algn="ctr"/>
            <a:r>
              <a:rPr lang="el-G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(ζητούμενο-ΒΙΒΛΙΟ) </a:t>
            </a:r>
            <a:endParaRPr lang="el-G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092280" y="6211669"/>
            <a:ext cx="205172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>
              <a:tabLst>
                <a:tab pos="7181850" algn="l"/>
              </a:tabLst>
            </a:pP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:ΕΠΙΡΡΩΝΩ  ΔΕΔΟΜΕΝΟ:(</a:t>
            </a:r>
            <a:r>
              <a:rPr lang="el-GR" sz="3100" i="1" dirty="0" smtClean="0">
                <a:solidFill>
                  <a:srgbClr val="C00000"/>
                </a:solidFill>
              </a:rPr>
              <a:t>ΕΔΏ ΜΟΝΟ ΑΠΌ ΒΙΒΛΙΟ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444208" cy="39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516216" y="1484784"/>
            <a:ext cx="262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όλα τα προηγούμενα αίτια </a:t>
            </a:r>
          </a:p>
          <a:p>
            <a:pPr algn="ctr"/>
            <a:r>
              <a:rPr lang="el-GR" b="1" dirty="0" smtClean="0"/>
              <a:t>+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α ) την απογοήτευση από τη μη </a:t>
            </a:r>
            <a:r>
              <a:rPr lang="el-GR" dirty="0" err="1" smtClean="0">
                <a:solidFill>
                  <a:srgbClr val="002060"/>
                </a:solidFill>
              </a:rPr>
              <a:t>υλοποιηση</a:t>
            </a:r>
            <a:r>
              <a:rPr lang="el-GR" dirty="0" smtClean="0">
                <a:solidFill>
                  <a:srgbClr val="002060"/>
                </a:solidFill>
              </a:rPr>
              <a:t> του </a:t>
            </a:r>
            <a:r>
              <a:rPr lang="el-GR" dirty="0" err="1" smtClean="0">
                <a:solidFill>
                  <a:srgbClr val="002060"/>
                </a:solidFill>
              </a:rPr>
              <a:t>νομου</a:t>
            </a:r>
            <a:r>
              <a:rPr lang="el-GR" dirty="0" smtClean="0">
                <a:solidFill>
                  <a:srgbClr val="002060"/>
                </a:solidFill>
              </a:rPr>
              <a:t> του 1907</a:t>
            </a:r>
          </a:p>
          <a:p>
            <a:pPr algn="ctr"/>
            <a:r>
              <a:rPr lang="el-GR" b="1" dirty="0" smtClean="0"/>
              <a:t>+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β ) την απογοήτευση από τη μη λήψη μέτρων εκ μέρους των στρατιωτικών του κινήματος στο Γουδί (1909-1910)</a:t>
            </a:r>
          </a:p>
          <a:p>
            <a:endParaRPr lang="el-GR" dirty="0" smtClean="0">
              <a:solidFill>
                <a:srgbClr val="C00000"/>
              </a:solidFill>
            </a:endParaRPr>
          </a:p>
          <a:p>
            <a:r>
              <a:rPr lang="el-GR" b="1" u="sng" dirty="0" smtClean="0">
                <a:solidFill>
                  <a:srgbClr val="C00000"/>
                </a:solidFill>
              </a:rPr>
              <a:t>ΟΔΗΓΟΥΝ  ΣΤΟ …</a:t>
            </a:r>
            <a:endParaRPr lang="el-GR" b="1" u="sng" dirty="0">
              <a:solidFill>
                <a:srgbClr val="C00000"/>
              </a:solidFill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 rot="6752530">
            <a:off x="5624952" y="4554725"/>
            <a:ext cx="484632" cy="151216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 rot="3535386">
            <a:off x="5676370" y="2547190"/>
            <a:ext cx="484632" cy="139079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092280" y="6093296"/>
            <a:ext cx="205172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: </a:t>
            </a:r>
            <a:r>
              <a:rPr lang="el-GR" dirty="0" err="1" smtClean="0"/>
              <a:t>σχολιασμοσ</a:t>
            </a:r>
            <a:r>
              <a:rPr lang="el-GR" dirty="0" smtClean="0"/>
              <a:t> </a:t>
            </a:r>
            <a:r>
              <a:rPr lang="el-GR" dirty="0" err="1" smtClean="0"/>
              <a:t>συγγραφεα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Όχι αμέτοχος</a:t>
            </a:r>
          </a:p>
          <a:p>
            <a:r>
              <a:rPr lang="el-GR" dirty="0" smtClean="0"/>
              <a:t>Διακατέχεται από συγκινησιακή φόρτιση </a:t>
            </a:r>
          </a:p>
          <a:p>
            <a:r>
              <a:rPr lang="el-GR" dirty="0" smtClean="0"/>
              <a:t>Σχεδόν συμπάσχει με τους φτωχούς κολίγους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βολιώτικη</a:t>
            </a:r>
            <a:r>
              <a:rPr lang="el-GR" dirty="0" smtClean="0"/>
              <a:t> καταγωγή του ίσως του έχει δώσει και προσωπικές  εμπειρίες </a:t>
            </a:r>
          </a:p>
          <a:p>
            <a:r>
              <a:rPr lang="el-GR" dirty="0" smtClean="0"/>
              <a:t>Η ιδεολογία του , ίσως να του στερούσε ένα μέρος της ιστορικής αντικειμενικότητας : δεν ισχύει </a:t>
            </a:r>
          </a:p>
          <a:p>
            <a:r>
              <a:rPr lang="el-GR" dirty="0" smtClean="0"/>
              <a:t>Φραστικά  διεκτραγωδεί  την κατάσταση των κολίγων –</a:t>
            </a:r>
            <a:r>
              <a:rPr lang="el-GR" b="1" dirty="0" smtClean="0">
                <a:solidFill>
                  <a:srgbClr val="C00000"/>
                </a:solidFill>
              </a:rPr>
              <a:t>σχεδόν εκφράζεται σαν και αυτούς </a:t>
            </a:r>
          </a:p>
          <a:p>
            <a:r>
              <a:rPr lang="el-GR" dirty="0" smtClean="0"/>
              <a:t>ΒΡΕΙΤΕ ΤΕΤΟΙΕΣ  ΕΚΦΡΑΣΕΙΣ  ΣΤΟ ΚΕΙΜΕΝΟ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092280" y="6093296"/>
            <a:ext cx="205172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Κότσανης</a:t>
            </a:r>
            <a:r>
              <a:rPr lang="el-GR" b="1" dirty="0" smtClean="0"/>
              <a:t>  Γιώργος</a:t>
            </a:r>
            <a:endParaRPr lang="en-US" b="1" dirty="0" smtClean="0"/>
          </a:p>
          <a:p>
            <a:pPr algn="ctr"/>
            <a:r>
              <a:rPr lang="en-US" b="1" dirty="0" smtClean="0"/>
              <a:t>3o </a:t>
            </a:r>
            <a:r>
              <a:rPr lang="el-GR" b="1" dirty="0" smtClean="0"/>
              <a:t>ΓΕΛ ΠΑΤΡΑΣ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623</Words>
  <Application>Microsoft Office PowerPoint</Application>
  <PresentationFormat>Προβολή στην οθόνη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ΔΕΙΓΜΑΤΙΚΗ ΕΠΕΞΕΡΓΑΣΙΑ ΠΗΓΗΣ ΓΙΑ ΤΣΙΦΛΙΚΙΑ</vt:lpstr>
      <vt:lpstr>Διαφάνεια 2</vt:lpstr>
      <vt:lpstr> Λαμβάνοντας  υπόψη  το  περιεχόμενο  των  πηγών  και  τις  ιστορικές σας γνώσεις ,(ΒΙΒΛΊΟ) να  προσδιορίσετε  τους  λόγους  ξεσηκωμού  των  καλλιεργητών  στη  Θεσσαλία </vt:lpstr>
      <vt:lpstr>Διαφάνεια 4</vt:lpstr>
      <vt:lpstr>Διαφάνεια 5</vt:lpstr>
      <vt:lpstr>ΣΧΟΛΙΑΖΩ ΑΙΤΙΑ ΞΕΣΗΚΩΜΟΥ</vt:lpstr>
      <vt:lpstr>Διαφάνεια 7</vt:lpstr>
      <vt:lpstr>4Ο:ΕΠΙΡΡΩΝΩ  ΔΕΔΟΜΕΝΟ:(ΕΔΏ ΜΟΝΟ ΑΠΌ ΒΙΒΛΙΟ)</vt:lpstr>
      <vt:lpstr>5Ο : σχολιασμοσ συγγραφεα</vt:lpstr>
      <vt:lpstr>Διαφάνεια 10</vt:lpstr>
      <vt:lpstr>ΕΞΑΓΩΓΗ ΣΥΜΠΕΡΑΣΜΑΤΩΝ </vt:lpstr>
      <vt:lpstr>ΒΗΜΑΤΑ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</dc:creator>
  <cp:lastModifiedBy>user1</cp:lastModifiedBy>
  <cp:revision>156</cp:revision>
  <dcterms:created xsi:type="dcterms:W3CDTF">2010-11-09T21:41:13Z</dcterms:created>
  <dcterms:modified xsi:type="dcterms:W3CDTF">2024-10-30T20:13:03Z</dcterms:modified>
</cp:coreProperties>
</file>