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62" r:id="rId6"/>
    <p:sldId id="272" r:id="rId7"/>
    <p:sldId id="263" r:id="rId8"/>
    <p:sldId id="264" r:id="rId9"/>
    <p:sldId id="268" r:id="rId10"/>
    <p:sldId id="267" r:id="rId11"/>
    <p:sldId id="273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38F5-BF21-4906-A721-295E41324CDE}" type="datetimeFigureOut">
              <a:rPr lang="el-GR" smtClean="0"/>
              <a:pPr/>
              <a:t>30/4/2023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731E-116C-44D2-8A95-D662F1580E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38F5-BF21-4906-A721-295E41324CDE}" type="datetimeFigureOut">
              <a:rPr lang="el-GR" smtClean="0"/>
              <a:pPr/>
              <a:t>30/4/2023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731E-116C-44D2-8A95-D662F1580E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38F5-BF21-4906-A721-295E41324CDE}" type="datetimeFigureOut">
              <a:rPr lang="el-GR" smtClean="0"/>
              <a:pPr/>
              <a:t>30/4/2023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731E-116C-44D2-8A95-D662F1580E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38F5-BF21-4906-A721-295E41324CDE}" type="datetimeFigureOut">
              <a:rPr lang="el-GR" smtClean="0"/>
              <a:pPr/>
              <a:t>30/4/2023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731E-116C-44D2-8A95-D662F1580E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38F5-BF21-4906-A721-295E41324CDE}" type="datetimeFigureOut">
              <a:rPr lang="el-GR" smtClean="0"/>
              <a:pPr/>
              <a:t>30/4/2023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731E-116C-44D2-8A95-D662F1580E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38F5-BF21-4906-A721-295E41324CDE}" type="datetimeFigureOut">
              <a:rPr lang="el-GR" smtClean="0"/>
              <a:pPr/>
              <a:t>30/4/2023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731E-116C-44D2-8A95-D662F1580E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38F5-BF21-4906-A721-295E41324CDE}" type="datetimeFigureOut">
              <a:rPr lang="el-GR" smtClean="0"/>
              <a:pPr/>
              <a:t>30/4/2023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731E-116C-44D2-8A95-D662F1580E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38F5-BF21-4906-A721-295E41324CDE}" type="datetimeFigureOut">
              <a:rPr lang="el-GR" smtClean="0"/>
              <a:pPr/>
              <a:t>30/4/2023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731E-116C-44D2-8A95-D662F1580E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38F5-BF21-4906-A721-295E41324CDE}" type="datetimeFigureOut">
              <a:rPr lang="el-GR" smtClean="0"/>
              <a:pPr/>
              <a:t>30/4/2023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731E-116C-44D2-8A95-D662F1580E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38F5-BF21-4906-A721-295E41324CDE}" type="datetimeFigureOut">
              <a:rPr lang="el-GR" smtClean="0"/>
              <a:pPr/>
              <a:t>30/4/2023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731E-116C-44D2-8A95-D662F1580E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38F5-BF21-4906-A721-295E41324CDE}" type="datetimeFigureOut">
              <a:rPr lang="el-GR" smtClean="0"/>
              <a:pPr/>
              <a:t>30/4/2023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731E-116C-44D2-8A95-D662F1580E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638F5-BF21-4906-A721-295E41324CDE}" type="datetimeFigureOut">
              <a:rPr lang="el-GR" smtClean="0"/>
              <a:pPr/>
              <a:t>30/4/2023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8731E-116C-44D2-8A95-D662F1580E1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016223"/>
          </a:xfrm>
        </p:spPr>
        <p:txBody>
          <a:bodyPr/>
          <a:lstStyle/>
          <a:p>
            <a:r>
              <a:rPr lang="el-GR" dirty="0" smtClean="0"/>
              <a:t>«Ηλεκτρική αγωγιμότητα διαλυμάτων».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Δημιουργήθηκε από τους μαθητές του τμήματος Α</a:t>
            </a:r>
            <a:r>
              <a:rPr lang="el-GR" sz="2400" dirty="0" smtClean="0"/>
              <a:t>1,</a:t>
            </a:r>
            <a:r>
              <a:rPr lang="el-GR" dirty="0" smtClean="0"/>
              <a:t> του 3</a:t>
            </a:r>
            <a:r>
              <a:rPr lang="el-GR" baseline="30000" dirty="0" smtClean="0"/>
              <a:t>ου</a:t>
            </a:r>
            <a:r>
              <a:rPr lang="el-GR" dirty="0" smtClean="0"/>
              <a:t> ΓΕΛ ΠΑΤΡΩΝ το σχολικό έτος 2022-2023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971600" y="428604"/>
            <a:ext cx="727280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i="1" dirty="0" smtClean="0"/>
              <a:t>Συμπεράσματα: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/>
              <a:t>1)Η ηλεκτρική αγωγιμότητα ενός διαλύματος οφείλεται στην παρουσία ιόντων.</a:t>
            </a:r>
            <a:br>
              <a:rPr lang="el-GR" sz="3200" dirty="0" smtClean="0"/>
            </a:br>
            <a:r>
              <a:rPr lang="el-GR" sz="3200" dirty="0" smtClean="0"/>
              <a:t>2)Μεγάλη συγκέντρωση ιόντων συνεπάγεται … μεγάλη αγωγιμότητα, που με τη σειρά της έχει ως αποτέλεσμα, </a:t>
            </a:r>
            <a:br>
              <a:rPr lang="el-GR" sz="3200" dirty="0" smtClean="0"/>
            </a:br>
            <a:r>
              <a:rPr lang="el-GR" sz="3200" dirty="0" smtClean="0"/>
              <a:t>α. έντονη τη φωτοβολία του λαμπτήρα, και                                                                                     β. μεγάλη παραγωγή φυσαλίδων (στο ένα τουλάχιστον ηλεκτρόδιο = ηλεκτρόλυση).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572428" cy="1071570"/>
          </a:xfrm>
        </p:spPr>
        <p:txBody>
          <a:bodyPr>
            <a:normAutofit fontScale="90000"/>
          </a:bodyPr>
          <a:lstStyle/>
          <a:p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/>
            </a:r>
            <a:br>
              <a:rPr lang="el-GR" sz="2400" b="0" dirty="0" smtClean="0"/>
            </a:br>
            <a:r>
              <a:rPr lang="el-GR" sz="2400" b="0" dirty="0" smtClean="0"/>
              <a:t> </a:t>
            </a:r>
            <a:br>
              <a:rPr lang="el-GR" sz="2400" b="0" dirty="0" smtClean="0"/>
            </a:br>
            <a:r>
              <a:rPr lang="el-GR" sz="2400" b="0" dirty="0" smtClean="0"/>
              <a:t>                                                                                                                                     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b="0" dirty="0" smtClean="0"/>
              <a:t> </a:t>
            </a:r>
            <a:r>
              <a:rPr lang="el-GR" sz="2700" b="0" dirty="0" smtClean="0"/>
              <a:t>Οι χημικές ενώσεις που εμφανίζουν</a:t>
            </a:r>
            <a:r>
              <a:rPr lang="el-GR" sz="2700" dirty="0" smtClean="0"/>
              <a:t> ηλεκτρική αγωγιμότητα</a:t>
            </a:r>
            <a:r>
              <a:rPr lang="el-GR" sz="2700" b="0" dirty="0" smtClean="0"/>
              <a:t> λέγονται </a:t>
            </a:r>
            <a:r>
              <a:rPr lang="el-GR" sz="2700" dirty="0" smtClean="0"/>
              <a:t>«</a:t>
            </a:r>
            <a:r>
              <a:rPr lang="el-GR" sz="2700" dirty="0" smtClean="0"/>
              <a:t>ηλεκτρολύτες» </a:t>
            </a:r>
            <a:r>
              <a:rPr lang="el-GR" sz="2700" b="0" dirty="0" smtClean="0"/>
              <a:t>και είναι </a:t>
            </a:r>
            <a:r>
              <a:rPr lang="el-GR" sz="2700" dirty="0" smtClean="0"/>
              <a:t>τα οξέα, οι βάσεις και τα άλατα. </a:t>
            </a:r>
            <a:endParaRPr lang="el-GR" sz="27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714348" y="5857892"/>
            <a:ext cx="7500990" cy="714380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Ευχαριστούμε για την προσοχή σας!!!</a:t>
            </a:r>
            <a:endParaRPr lang="el-GR" sz="2800" b="1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706" b="21706"/>
          <a:stretch>
            <a:fillRect/>
          </a:stretch>
        </p:blipFill>
        <p:spPr bwMode="auto">
          <a:xfrm>
            <a:off x="2143108" y="142852"/>
            <a:ext cx="45720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Απαιτούμενα όργανα και αντιδραστήρια:</a:t>
            </a:r>
            <a:endParaRPr lang="el-GR" sz="2400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23528" y="1500174"/>
            <a:ext cx="3141985" cy="4857784"/>
          </a:xfrm>
        </p:spPr>
        <p:txBody>
          <a:bodyPr>
            <a:normAutofit lnSpcReduction="10000"/>
          </a:bodyPr>
          <a:lstStyle/>
          <a:p>
            <a:r>
              <a:rPr lang="el-GR" sz="1800" b="1" dirty="0" smtClean="0"/>
              <a:t>Όργανα: </a:t>
            </a:r>
            <a:r>
              <a:rPr lang="el-GR" sz="1800" dirty="0" smtClean="0"/>
              <a:t>γυάλινη ράβδος,</a:t>
            </a:r>
          </a:p>
          <a:p>
            <a:r>
              <a:rPr lang="el-GR" sz="1800" dirty="0" smtClean="0"/>
              <a:t>Ποτήρια ζέσης  100 και 400</a:t>
            </a:r>
            <a:r>
              <a:rPr lang="en-US" sz="1800" dirty="0" smtClean="0"/>
              <a:t>mL,</a:t>
            </a:r>
            <a:endParaRPr lang="el-GR" sz="1800" dirty="0" smtClean="0"/>
          </a:p>
          <a:p>
            <a:r>
              <a:rPr lang="el-GR" sz="1800" dirty="0" smtClean="0"/>
              <a:t>Ογκομετρικός σωλήνας 100</a:t>
            </a:r>
            <a:r>
              <a:rPr lang="en-US" sz="1800" dirty="0" smtClean="0"/>
              <a:t>mL</a:t>
            </a:r>
            <a:r>
              <a:rPr lang="el-GR" sz="1800" dirty="0" smtClean="0"/>
              <a:t>,</a:t>
            </a:r>
          </a:p>
          <a:p>
            <a:r>
              <a:rPr lang="el-GR" sz="1800" dirty="0" smtClean="0"/>
              <a:t>Υδροβολέας,</a:t>
            </a:r>
          </a:p>
          <a:p>
            <a:r>
              <a:rPr lang="el-GR" sz="1800" dirty="0" smtClean="0"/>
              <a:t>Ηλεκτρονικός ζυγός,</a:t>
            </a:r>
            <a:endParaRPr lang="en-US" sz="1800" dirty="0" smtClean="0"/>
          </a:p>
          <a:p>
            <a:r>
              <a:rPr lang="el-GR" sz="1800" dirty="0" smtClean="0"/>
              <a:t>Τροφοδοτικό συνεχούς ρεύματος,</a:t>
            </a:r>
          </a:p>
          <a:p>
            <a:r>
              <a:rPr lang="el-GR" sz="1800" dirty="0" smtClean="0"/>
              <a:t>Καλώδια, διακόπτης και μικρός λαμπτήρας πυρακτώσεως,</a:t>
            </a:r>
            <a:endParaRPr lang="en-US" sz="1800" dirty="0" smtClean="0"/>
          </a:p>
          <a:p>
            <a:r>
              <a:rPr lang="el-GR" sz="1800" dirty="0" smtClean="0"/>
              <a:t>Σιδερένια καρφάκια (ηλεκτρόδια).</a:t>
            </a:r>
            <a:endParaRPr lang="en-US" sz="1800" dirty="0" smtClean="0"/>
          </a:p>
          <a:p>
            <a:endParaRPr lang="el-GR" sz="1800" dirty="0" smtClean="0"/>
          </a:p>
          <a:p>
            <a:r>
              <a:rPr lang="el-GR" sz="1800" b="1" dirty="0" smtClean="0"/>
              <a:t>Αντιδραστήρια: </a:t>
            </a:r>
            <a:r>
              <a:rPr lang="en-US" sz="1800" b="1" dirty="0" smtClean="0"/>
              <a:t> </a:t>
            </a:r>
            <a:r>
              <a:rPr lang="en-US" sz="1800" dirty="0" smtClean="0"/>
              <a:t>H</a:t>
            </a:r>
            <a:r>
              <a:rPr lang="en-US" dirty="0" smtClean="0"/>
              <a:t>2</a:t>
            </a:r>
            <a:r>
              <a:rPr lang="en-US" sz="1800" dirty="0" smtClean="0"/>
              <a:t>O,</a:t>
            </a:r>
            <a:endParaRPr lang="el-GR" sz="1800" dirty="0" smtClean="0"/>
          </a:p>
          <a:p>
            <a:r>
              <a:rPr lang="el-GR" sz="1800" dirty="0" smtClean="0"/>
              <a:t>Ξύδι </a:t>
            </a:r>
            <a:r>
              <a:rPr lang="en-US" sz="1800" dirty="0" smtClean="0"/>
              <a:t>6%w/v </a:t>
            </a:r>
            <a:r>
              <a:rPr lang="el-GR" sz="1800" dirty="0" smtClean="0"/>
              <a:t>(</a:t>
            </a:r>
            <a:r>
              <a:rPr lang="en-US" sz="1800" dirty="0" smtClean="0"/>
              <a:t>=</a:t>
            </a:r>
            <a:r>
              <a:rPr lang="el-GR" sz="1800" dirty="0" smtClean="0"/>
              <a:t>διάλυμα </a:t>
            </a:r>
            <a:r>
              <a:rPr lang="en-US" sz="1800" dirty="0" smtClean="0"/>
              <a:t> CH</a:t>
            </a:r>
            <a:r>
              <a:rPr lang="en-US" dirty="0" smtClean="0"/>
              <a:t>3</a:t>
            </a:r>
            <a:r>
              <a:rPr lang="en-US" sz="1800" dirty="0" smtClean="0"/>
              <a:t>COOH 1M</a:t>
            </a:r>
            <a:r>
              <a:rPr lang="el-GR" sz="1800" dirty="0" smtClean="0"/>
              <a:t>)</a:t>
            </a:r>
            <a:r>
              <a:rPr lang="en-US" sz="1800" dirty="0" smtClean="0"/>
              <a:t> . </a:t>
            </a:r>
            <a:endParaRPr lang="el-GR" sz="1800" dirty="0" smtClean="0"/>
          </a:p>
          <a:p>
            <a:r>
              <a:rPr lang="el-GR" sz="1800" dirty="0" smtClean="0"/>
              <a:t>Διάλυμα </a:t>
            </a:r>
            <a:r>
              <a:rPr lang="en-US" sz="1800" dirty="0" smtClean="0"/>
              <a:t>NaCl</a:t>
            </a:r>
            <a:r>
              <a:rPr lang="el-GR" sz="1800" dirty="0" smtClean="0"/>
              <a:t> 1Μ.</a:t>
            </a:r>
            <a:endParaRPr lang="en-US" sz="18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85728"/>
            <a:ext cx="477966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571635"/>
          </a:xfrm>
        </p:spPr>
        <p:txBody>
          <a:bodyPr/>
          <a:lstStyle/>
          <a:p>
            <a:r>
              <a:rPr lang="el-GR" dirty="0" smtClean="0"/>
              <a:t>Πειραματική διαδικασία:</a:t>
            </a:r>
            <a:endParaRPr lang="el-GR" dirty="0"/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>
          <a:xfrm>
            <a:off x="428596" y="2285992"/>
            <a:ext cx="8215370" cy="4000528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el-GR" dirty="0" smtClean="0">
                <a:solidFill>
                  <a:schemeClr val="tx1"/>
                </a:solidFill>
              </a:rPr>
              <a:t>Κατασκευάζουμε ηλεκτρικό  κύκλωμα, που περιλαμβάνει, τροφοδοτικό συνεχούς ρεύματος,  καλώδια, διακόπτη,                                                    μικρό λαμπτήρα πυρακτώσεως και σιδερένια καρφάκια,  που  παίζουν το ρόλο των ηλεκτροδίων.                                                      Όλα αυτά, διατάσσονται σε σειρά.         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285720" y="142852"/>
            <a:ext cx="3179793" cy="2928958"/>
          </a:xfrm>
        </p:spPr>
        <p:txBody>
          <a:bodyPr>
            <a:noAutofit/>
          </a:bodyPr>
          <a:lstStyle/>
          <a:p>
            <a:r>
              <a:rPr lang="el-GR" sz="2800" b="0" dirty="0" smtClean="0"/>
              <a:t>2) Στο μικρό ποτήρι ζέσης των 100 </a:t>
            </a:r>
            <a:r>
              <a:rPr lang="en-US" sz="2800" b="0" dirty="0" smtClean="0"/>
              <a:t>mL</a:t>
            </a:r>
            <a:r>
              <a:rPr lang="el-GR" sz="2800" b="0" dirty="0" smtClean="0"/>
              <a:t> ρίχνω νερό, ανοίγω το τροφοδοτικό και το διακόπτη και βυθίζω τα ηλεκτρόδια.</a:t>
            </a:r>
            <a:endParaRPr lang="el-GR" sz="2800" b="0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3008313" cy="2697163"/>
          </a:xfrm>
        </p:spPr>
        <p:txBody>
          <a:bodyPr>
            <a:normAutofit fontScale="92500" lnSpcReduction="20000"/>
          </a:bodyPr>
          <a:lstStyle/>
          <a:p>
            <a:r>
              <a:rPr lang="el-GR" sz="3200" dirty="0" smtClean="0"/>
              <a:t>Παρατηρώ ότι το λαμπάκι …</a:t>
            </a:r>
            <a:r>
              <a:rPr lang="el-GR" sz="3200" b="1" dirty="0" smtClean="0"/>
              <a:t> </a:t>
            </a:r>
            <a:r>
              <a:rPr lang="el-GR" sz="3200" u="sng" dirty="0" smtClean="0"/>
              <a:t>δεν ανάβει</a:t>
            </a:r>
            <a:r>
              <a:rPr lang="el-GR" sz="3200" dirty="0" smtClean="0"/>
              <a:t> και </a:t>
            </a:r>
            <a:r>
              <a:rPr lang="el-GR" sz="3200" u="sng" dirty="0" smtClean="0"/>
              <a:t>καμία χημική αντίδραση </a:t>
            </a:r>
            <a:r>
              <a:rPr lang="el-GR" sz="3200" dirty="0" smtClean="0"/>
              <a:t>δεν λαμβάνει χώρα στα ηλεκτρόδια!</a:t>
            </a:r>
            <a:endParaRPr lang="el-GR" sz="3200" dirty="0"/>
          </a:p>
        </p:txBody>
      </p:sp>
      <p:pic>
        <p:nvPicPr>
          <p:cNvPr id="7" name="Picture 3" descr="C:\Users\user\Desktop\Α1\IMG_20230301_121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497" y="571480"/>
            <a:ext cx="4966855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251520" y="188640"/>
            <a:ext cx="3320348" cy="3454674"/>
          </a:xfrm>
        </p:spPr>
        <p:txBody>
          <a:bodyPr>
            <a:noAutofit/>
          </a:bodyPr>
          <a:lstStyle/>
          <a:p>
            <a:r>
              <a:rPr lang="el-GR" sz="3200" b="0" dirty="0" smtClean="0"/>
              <a:t>3) Στο μικρό ποτήρι ζέσης των 100 </a:t>
            </a:r>
            <a:r>
              <a:rPr lang="en-US" sz="3200" b="0" dirty="0" smtClean="0"/>
              <a:t>mL</a:t>
            </a:r>
            <a:r>
              <a:rPr lang="el-GR" sz="3200" b="0" dirty="0" smtClean="0"/>
              <a:t> ρίχνουμε ξύδι, ανοίγουμε το διακόπτη και βυθίζουμε τα ηλεκτρόδια.</a:t>
            </a:r>
            <a:endParaRPr lang="el-GR" sz="3200" b="0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51520" y="3929067"/>
            <a:ext cx="3008313" cy="2714644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Παρατηρούμε ότι το λαμπάκι </a:t>
            </a:r>
            <a:r>
              <a:rPr lang="el-GR" sz="3200" b="1" dirty="0" smtClean="0"/>
              <a:t>ανάβει</a:t>
            </a:r>
            <a:r>
              <a:rPr lang="el-GR" sz="3200" dirty="0" smtClean="0"/>
              <a:t> </a:t>
            </a:r>
            <a:r>
              <a:rPr lang="el-GR" sz="3200" b="1" dirty="0" smtClean="0"/>
              <a:t>αμυδρά  και …</a:t>
            </a:r>
            <a:endParaRPr lang="el-GR" sz="3200" dirty="0"/>
          </a:p>
        </p:txBody>
      </p:sp>
      <p:pic>
        <p:nvPicPr>
          <p:cNvPr id="7" name="Picture 2" descr="C:\Users\user\Desktop\ΑΥΤΟΑΞΙΟΛΟΓΗΣΗ\Α1\IMG_20230301_121800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6007" y="273050"/>
            <a:ext cx="4389835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… </a:t>
            </a:r>
            <a:r>
              <a:rPr lang="el-GR" b="1" dirty="0" smtClean="0"/>
              <a:t>παράγονται φυσαλίδες</a:t>
            </a:r>
            <a:r>
              <a:rPr lang="el-GR" dirty="0" smtClean="0"/>
              <a:t> στο ποτήρι ζέσης.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600200"/>
            <a:ext cx="4429156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142852"/>
            <a:ext cx="3643338" cy="2857520"/>
          </a:xfrm>
        </p:spPr>
        <p:txBody>
          <a:bodyPr>
            <a:noAutofit/>
          </a:bodyPr>
          <a:lstStyle/>
          <a:p>
            <a:r>
              <a:rPr lang="el-GR" sz="3200" b="0" dirty="0" smtClean="0"/>
              <a:t>4) Στο μικρό ποτήρι ζέσης των 100 </a:t>
            </a:r>
            <a:r>
              <a:rPr lang="en-US" sz="3200" b="0" dirty="0" smtClean="0"/>
              <a:t>mL</a:t>
            </a:r>
            <a:r>
              <a:rPr lang="el-GR" sz="3200" b="0" dirty="0" smtClean="0"/>
              <a:t> ρίχνουμε αλατόνερο ίσης συγκέντρωσης με εκείνης του ξυδιού, σε οξύ.</a:t>
            </a:r>
            <a:endParaRPr lang="el-GR" sz="3200" b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0" y="3357562"/>
            <a:ext cx="3744416" cy="4618485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Παρατηρούμε ότι το λαμπάκι </a:t>
            </a:r>
            <a:r>
              <a:rPr lang="el-GR" sz="3200" b="1" dirty="0" smtClean="0"/>
              <a:t>φωτοβολεί έντονα </a:t>
            </a:r>
            <a:r>
              <a:rPr lang="el-GR" sz="3200" dirty="0" smtClean="0"/>
              <a:t>και παράγονται </a:t>
            </a:r>
            <a:r>
              <a:rPr lang="el-GR" sz="3200" b="1" dirty="0" smtClean="0"/>
              <a:t>άφθονες φυσαλίδες</a:t>
            </a:r>
            <a:r>
              <a:rPr lang="el-GR" sz="3200" dirty="0" smtClean="0"/>
              <a:t> στο ποτήρι ζέσης.</a:t>
            </a:r>
            <a:endParaRPr lang="el-G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467786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Συγκρίνουμε την φωτοβολία του λαμπτήρα στο αλατόνερο και στο ξύδι. 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71472" y="1714489"/>
            <a:ext cx="3714776" cy="35719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ΑΛΑΤΟΝΕΡΟ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300192" y="1571612"/>
            <a:ext cx="864096" cy="480926"/>
          </a:xfrm>
        </p:spPr>
        <p:txBody>
          <a:bodyPr/>
          <a:lstStyle/>
          <a:p>
            <a:r>
              <a:rPr lang="el-GR" dirty="0" smtClean="0"/>
              <a:t>ΞΥΔΙ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2963466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ΑΥΤΟΑΞΙΟΛΟΓΗΣΗ\Α1\IMG_20230301_121800_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132856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Συγκρίνουμε την παραγωγή φυσαλίδων στο αλατόνερο και στο ξύδι. </a:t>
            </a:r>
            <a:endParaRPr lang="el-GR" sz="36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l-GR" dirty="0" smtClean="0"/>
          </a:p>
          <a:p>
            <a:endParaRPr lang="el-GR" dirty="0" smtClean="0"/>
          </a:p>
          <a:p>
            <a:r>
              <a:rPr lang="el-GR" sz="8600" dirty="0" smtClean="0"/>
              <a:t>              ΑΛΑΤΟΝΕΡΟ</a:t>
            </a:r>
          </a:p>
          <a:p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el-GR" dirty="0" smtClean="0"/>
          </a:p>
          <a:p>
            <a:endParaRPr lang="el-GR" dirty="0" smtClean="0"/>
          </a:p>
          <a:p>
            <a:r>
              <a:rPr lang="el-GR" sz="8600" dirty="0" smtClean="0"/>
              <a:t>                      ΞΥΔΙ</a:t>
            </a:r>
          </a:p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74875"/>
            <a:ext cx="338755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74875"/>
            <a:ext cx="3376414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266</Words>
  <Application>Microsoft Office PowerPoint</Application>
  <PresentationFormat>Προβολή στην οθόνη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«Ηλεκτρική αγωγιμότητα διαλυμάτων».</vt:lpstr>
      <vt:lpstr>Απαιτούμενα όργανα και αντιδραστήρια:</vt:lpstr>
      <vt:lpstr>Πειραματική διαδικασία:</vt:lpstr>
      <vt:lpstr>2) Στο μικρό ποτήρι ζέσης των 100 mL ρίχνω νερό, ανοίγω το τροφοδοτικό και το διακόπτη και βυθίζω τα ηλεκτρόδια.</vt:lpstr>
      <vt:lpstr>3) Στο μικρό ποτήρι ζέσης των 100 mL ρίχνουμε ξύδι, ανοίγουμε το διακόπτη και βυθίζουμε τα ηλεκτρόδια.</vt:lpstr>
      <vt:lpstr>… παράγονται φυσαλίδες στο ποτήρι ζέσης.</vt:lpstr>
      <vt:lpstr>4) Στο μικρό ποτήρι ζέσης των 100 mL ρίχνουμε αλατόνερο ίσης συγκέντρωσης με εκείνης του ξυδιού, σε οξύ.</vt:lpstr>
      <vt:lpstr>Συγκρίνουμε την φωτοβολία του λαμπτήρα στο αλατόνερο και στο ξύδι. </vt:lpstr>
      <vt:lpstr>Συγκρίνουμε την παραγωγή φυσαλίδων στο αλατόνερο και στο ξύδι. </vt:lpstr>
      <vt:lpstr>Διαφάνεια 10</vt:lpstr>
      <vt:lpstr>                                                                                                                                                                                          Οι χημικές ενώσεις που εμφανίζουν ηλεκτρική αγωγιμότητα λέγονται «ηλεκτρολύτες» και είναι τα οξέα, οι βάσεις και τα άλατα.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ΜΑΡΙΑ ΣΠΑΝΟΥ</cp:lastModifiedBy>
  <cp:revision>18</cp:revision>
  <dcterms:created xsi:type="dcterms:W3CDTF">2023-03-13T10:36:28Z</dcterms:created>
  <dcterms:modified xsi:type="dcterms:W3CDTF">2023-04-30T15:34:04Z</dcterms:modified>
</cp:coreProperties>
</file>