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4C09-7EC9-44AC-A6D9-8DD801A1DEE0}" type="datetimeFigureOut">
              <a:rPr lang="el-GR" smtClean="0"/>
              <a:pPr/>
              <a:t>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3003-F89A-4E12-AF40-ECE8A12F86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4C09-7EC9-44AC-A6D9-8DD801A1DEE0}" type="datetimeFigureOut">
              <a:rPr lang="el-GR" smtClean="0"/>
              <a:pPr/>
              <a:t>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3003-F89A-4E12-AF40-ECE8A12F86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4C09-7EC9-44AC-A6D9-8DD801A1DEE0}" type="datetimeFigureOut">
              <a:rPr lang="el-GR" smtClean="0"/>
              <a:pPr/>
              <a:t>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3003-F89A-4E12-AF40-ECE8A12F86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4C09-7EC9-44AC-A6D9-8DD801A1DEE0}" type="datetimeFigureOut">
              <a:rPr lang="el-GR" smtClean="0"/>
              <a:pPr/>
              <a:t>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3003-F89A-4E12-AF40-ECE8A12F86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4C09-7EC9-44AC-A6D9-8DD801A1DEE0}" type="datetimeFigureOut">
              <a:rPr lang="el-GR" smtClean="0"/>
              <a:pPr/>
              <a:t>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3003-F89A-4E12-AF40-ECE8A12F86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4C09-7EC9-44AC-A6D9-8DD801A1DEE0}" type="datetimeFigureOut">
              <a:rPr lang="el-GR" smtClean="0"/>
              <a:pPr/>
              <a:t>3/2/2023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3003-F89A-4E12-AF40-ECE8A12F86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4C09-7EC9-44AC-A6D9-8DD801A1DEE0}" type="datetimeFigureOut">
              <a:rPr lang="el-GR" smtClean="0"/>
              <a:pPr/>
              <a:t>3/2/2023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3003-F89A-4E12-AF40-ECE8A12F86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4C09-7EC9-44AC-A6D9-8DD801A1DEE0}" type="datetimeFigureOut">
              <a:rPr lang="el-GR" smtClean="0"/>
              <a:pPr/>
              <a:t>3/2/2023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3003-F89A-4E12-AF40-ECE8A12F86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4C09-7EC9-44AC-A6D9-8DD801A1DEE0}" type="datetimeFigureOut">
              <a:rPr lang="el-GR" smtClean="0"/>
              <a:pPr/>
              <a:t>3/2/2023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3003-F89A-4E12-AF40-ECE8A12F86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4C09-7EC9-44AC-A6D9-8DD801A1DEE0}" type="datetimeFigureOut">
              <a:rPr lang="el-GR" smtClean="0"/>
              <a:pPr/>
              <a:t>3/2/2023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3003-F89A-4E12-AF40-ECE8A12F86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4C09-7EC9-44AC-A6D9-8DD801A1DEE0}" type="datetimeFigureOut">
              <a:rPr lang="el-GR" smtClean="0"/>
              <a:pPr/>
              <a:t>3/2/2023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3003-F89A-4E12-AF40-ECE8A12F86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D4C09-7EC9-44AC-A6D9-8DD801A1DEE0}" type="datetimeFigureOut">
              <a:rPr lang="el-GR" smtClean="0"/>
              <a:pPr/>
              <a:t>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F3003-F89A-4E12-AF40-ECE8A12F864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Παρασκευή διαλύματος </a:t>
            </a:r>
            <a:r>
              <a:rPr lang="en-US" dirty="0" smtClean="0"/>
              <a:t>CuSO4,  1.5% w/v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Έγινε από τους μαθητές του Α2 του 3</a:t>
            </a:r>
            <a:r>
              <a:rPr lang="el-GR" baseline="30000" dirty="0" smtClean="0"/>
              <a:t>ου</a:t>
            </a:r>
            <a:r>
              <a:rPr lang="el-GR" dirty="0" smtClean="0"/>
              <a:t> ΓΕΛ ΠΑΤΡΩΝ το σχολικό έτος 2022-2023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Απαιτούμενα όργανα και αντιδραστήρια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785926"/>
            <a:ext cx="3008313" cy="4340237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Όργανα: </a:t>
            </a:r>
            <a:r>
              <a:rPr lang="el-GR" sz="2000" dirty="0" smtClean="0"/>
              <a:t>Ηλεκτρονικός ζυγός,</a:t>
            </a:r>
          </a:p>
          <a:p>
            <a:r>
              <a:rPr lang="el-GR" sz="2000" dirty="0" smtClean="0"/>
              <a:t>Ποτήρι ζέσης, 250</a:t>
            </a:r>
            <a:r>
              <a:rPr lang="en-US" sz="2000" dirty="0" smtClean="0"/>
              <a:t>mL</a:t>
            </a:r>
          </a:p>
          <a:p>
            <a:r>
              <a:rPr lang="el-GR" sz="2000" dirty="0" smtClean="0"/>
              <a:t>Ογκομετρική φιάλη, 100</a:t>
            </a:r>
            <a:r>
              <a:rPr lang="en-US" sz="2000" dirty="0" smtClean="0"/>
              <a:t>mL</a:t>
            </a:r>
          </a:p>
          <a:p>
            <a:r>
              <a:rPr lang="el-GR" sz="2000" dirty="0" smtClean="0"/>
              <a:t>Υδροβολέας, </a:t>
            </a:r>
          </a:p>
          <a:p>
            <a:r>
              <a:rPr lang="el-GR" sz="2000" dirty="0" smtClean="0"/>
              <a:t>Γυάλινη ράβδος,</a:t>
            </a:r>
          </a:p>
          <a:p>
            <a:r>
              <a:rPr lang="el-GR" sz="2000" dirty="0" smtClean="0"/>
              <a:t>Πλαστικό κουτάλι</a:t>
            </a:r>
          </a:p>
          <a:p>
            <a:endParaRPr lang="el-GR" sz="2000" dirty="0" smtClean="0"/>
          </a:p>
          <a:p>
            <a:r>
              <a:rPr lang="el-GR" sz="2000" b="1" dirty="0" smtClean="0"/>
              <a:t>Αντιδραστήρια: </a:t>
            </a:r>
            <a:r>
              <a:rPr lang="el-GR" sz="2000" dirty="0" smtClean="0"/>
              <a:t>Απιοντισμένο νερό,</a:t>
            </a:r>
          </a:p>
          <a:p>
            <a:r>
              <a:rPr lang="el-GR" sz="2000" dirty="0" smtClean="0"/>
              <a:t>Στερεό, </a:t>
            </a:r>
            <a:r>
              <a:rPr lang="en-US" sz="2000" dirty="0" smtClean="0"/>
              <a:t>CuSO</a:t>
            </a:r>
            <a:r>
              <a:rPr lang="en-US" sz="1600" b="1" dirty="0" smtClean="0"/>
              <a:t>4</a:t>
            </a:r>
            <a:r>
              <a:rPr lang="en-US" sz="2000" dirty="0" smtClean="0"/>
              <a:t> 5H</a:t>
            </a:r>
            <a:r>
              <a:rPr lang="en-US" b="1" dirty="0" smtClean="0"/>
              <a:t>2</a:t>
            </a:r>
            <a:r>
              <a:rPr lang="en-US" sz="2000" dirty="0" smtClean="0"/>
              <a:t>O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7" y="273051"/>
            <a:ext cx="5184576" cy="582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Πειραματική </a:t>
            </a:r>
            <a:r>
              <a:rPr lang="el-GR" sz="3200" dirty="0" smtClean="0"/>
              <a:t>διαδικασία:</a:t>
            </a:r>
            <a:endParaRPr lang="el-GR" sz="32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/>
          <a:p>
            <a:r>
              <a:rPr lang="el-GR" sz="2800" dirty="0" smtClean="0"/>
              <a:t>1) Σε </a:t>
            </a:r>
            <a:r>
              <a:rPr lang="el-GR" sz="2800" dirty="0" smtClean="0"/>
              <a:t>άδειο ποτήρι ζέσης  προσθέτουμε</a:t>
            </a:r>
            <a:r>
              <a:rPr lang="en-US" sz="2800" dirty="0" smtClean="0"/>
              <a:t> 1.5g </a:t>
            </a:r>
            <a:r>
              <a:rPr lang="el-GR" sz="2800" dirty="0" smtClean="0"/>
              <a:t> στερεό, </a:t>
            </a:r>
            <a:endParaRPr lang="el-GR" sz="2800" dirty="0" smtClean="0"/>
          </a:p>
          <a:p>
            <a:r>
              <a:rPr lang="en-US" sz="2800" b="1" dirty="0" smtClean="0"/>
              <a:t>CuSO</a:t>
            </a:r>
            <a:r>
              <a:rPr lang="en-US" sz="2000" b="1" dirty="0" smtClean="0"/>
              <a:t>4 </a:t>
            </a:r>
            <a:r>
              <a:rPr lang="en-US" sz="2800" b="1" dirty="0" smtClean="0"/>
              <a:t>5H</a:t>
            </a:r>
            <a:r>
              <a:rPr lang="en-US" sz="2000" b="1" dirty="0" smtClean="0"/>
              <a:t>2</a:t>
            </a:r>
            <a:r>
              <a:rPr lang="en-US" sz="2800" b="1" dirty="0" smtClean="0"/>
              <a:t>O</a:t>
            </a:r>
            <a:r>
              <a:rPr lang="el-GR" sz="2800" b="1" dirty="0" smtClean="0"/>
              <a:t> </a:t>
            </a:r>
            <a:endParaRPr lang="en-US" sz="2800" b="1" dirty="0" smtClean="0"/>
          </a:p>
          <a:p>
            <a:endParaRPr lang="el-GR" dirty="0"/>
          </a:p>
        </p:txBody>
      </p:sp>
      <p:pic>
        <p:nvPicPr>
          <p:cNvPr id="2050" name="Picture 2" descr="C:\Users\user\Desktop\A2\IMG_20221031_084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827584" y="404664"/>
            <a:ext cx="6984776" cy="612068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122" name="Picture 2" descr="C:\Users\user\Desktop\A2\IMG_20221031_08471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056784" cy="6152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2)Στο ποτήρι ζέσης προσθέτουμε περίπου 60</a:t>
            </a:r>
            <a:r>
              <a:rPr lang="en-US" dirty="0" smtClean="0"/>
              <a:t>mL</a:t>
            </a:r>
            <a:r>
              <a:rPr lang="el-GR" dirty="0" smtClean="0"/>
              <a:t> </a:t>
            </a:r>
            <a:r>
              <a:rPr lang="el-GR" dirty="0" smtClean="0"/>
              <a:t>νερό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146" name="Picture 2" descr="C:\Users\user\Desktop\A2\IMG_20221031_08515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10123"/>
            <a:ext cx="6480720" cy="4565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3) </a:t>
            </a:r>
            <a:r>
              <a:rPr lang="el-GR" dirty="0" smtClean="0"/>
              <a:t>Μεταγγίζουμε </a:t>
            </a:r>
            <a:r>
              <a:rPr lang="el-GR" dirty="0" smtClean="0"/>
              <a:t>το διάλυμα σε ογκομετρική φιάλη των 100</a:t>
            </a:r>
            <a:r>
              <a:rPr lang="en-US" dirty="0" err="1" smtClean="0"/>
              <a:t>mL.</a:t>
            </a:r>
            <a:endParaRPr lang="el-GR" dirty="0"/>
          </a:p>
        </p:txBody>
      </p:sp>
      <p:pic>
        <p:nvPicPr>
          <p:cNvPr id="5" name="4 - Θέση περιεχομένου" descr="IMG_20221031_085445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844824"/>
            <a:ext cx="4464496" cy="4810646"/>
          </a:xfrm>
        </p:spPr>
      </p:pic>
      <p:pic>
        <p:nvPicPr>
          <p:cNvPr id="1026" name="Picture 2" descr="C:\Users\user\Desktop\A2\IMG_20221031_085445_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" y="-33583112"/>
            <a:ext cx="5400000" cy="72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</a:t>
            </a:r>
            <a:r>
              <a:rPr lang="el-GR" dirty="0" smtClean="0"/>
              <a:t>Αραιώνουμε </a:t>
            </a:r>
            <a:r>
              <a:rPr lang="el-GR" dirty="0" smtClean="0"/>
              <a:t>μέχρι την </a:t>
            </a:r>
            <a:r>
              <a:rPr lang="el-GR" dirty="0" smtClean="0"/>
              <a:t>χαραγή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3 - Θέση περιεχομένου" descr="IMG_20221031_09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4217516" cy="504729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135732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5) </a:t>
            </a:r>
            <a:r>
              <a:rPr lang="el-GR" sz="3100" b="1" dirty="0" smtClean="0"/>
              <a:t>Μεταφέρουμε </a:t>
            </a:r>
            <a:r>
              <a:rPr lang="el-GR" sz="3100" b="1" dirty="0" smtClean="0"/>
              <a:t>το διάλυμα σε πλαστικό φιαλίδιο και γράφουμε το περιεχόμενο και την περιεκτικότητα</a:t>
            </a:r>
            <a:r>
              <a:rPr lang="el-GR" b="1" dirty="0" smtClean="0"/>
              <a:t> </a:t>
            </a:r>
            <a:r>
              <a:rPr lang="el-GR" sz="3100" b="1" dirty="0" smtClean="0"/>
              <a:t>του.</a:t>
            </a:r>
            <a:r>
              <a:rPr lang="el-GR" b="1" dirty="0" smtClean="0"/>
              <a:t> .</a:t>
            </a:r>
            <a:endParaRPr lang="el-GR" b="1" dirty="0"/>
          </a:p>
        </p:txBody>
      </p:sp>
      <p:pic>
        <p:nvPicPr>
          <p:cNvPr id="4" name="3 - Θέση περιεχομένου" descr="IMG_20221031_090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600200"/>
            <a:ext cx="4500594" cy="50691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Ευχαριστούμε για την παρακολούθηση!</a:t>
            </a:r>
            <a:endParaRPr lang="el-GR" dirty="0"/>
          </a:p>
        </p:txBody>
      </p:sp>
      <p:pic>
        <p:nvPicPr>
          <p:cNvPr id="4" name="3 - Θέση περιεχομένου" descr="IMG_20221031_084721_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628800"/>
            <a:ext cx="4289524" cy="475252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121</Words>
  <Application>Microsoft Office PowerPoint</Application>
  <PresentationFormat>Προβολή στην οθόνη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Παρασκευή διαλύματος CuSO4,  1.5% w/v</vt:lpstr>
      <vt:lpstr>Απαιτούμενα όργανα και αντιδραστήρια</vt:lpstr>
      <vt:lpstr>Πειραματική διαδικασία:</vt:lpstr>
      <vt:lpstr>Διαφάνεια 4</vt:lpstr>
      <vt:lpstr>2)Στο ποτήρι ζέσης προσθέτουμε περίπου 60mL νερό</vt:lpstr>
      <vt:lpstr>3) Μεταγγίζουμε το διάλυμα σε ογκομετρική φιάλη των 100mL.</vt:lpstr>
      <vt:lpstr>4) Αραιώνουμε μέχρι την χαραγή.</vt:lpstr>
      <vt:lpstr>5) Μεταφέρουμε το διάλυμα σε πλαστικό φιαλίδιο και γράφουμε το περιεχόμενο και την περιεκτικότητα του. .</vt:lpstr>
      <vt:lpstr>Ευχαριστούμε για την παρακολούθηση!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ΜΑΡΙΑ ΣΠΑΝΟΥ</cp:lastModifiedBy>
  <cp:revision>7</cp:revision>
  <dcterms:created xsi:type="dcterms:W3CDTF">2022-12-06T06:53:38Z</dcterms:created>
  <dcterms:modified xsi:type="dcterms:W3CDTF">2023-02-03T19:39:30Z</dcterms:modified>
</cp:coreProperties>
</file>