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7" r:id="rId11"/>
    <p:sldId id="268" r:id="rId12"/>
    <p:sldId id="265" r:id="rId13"/>
    <p:sldId id="269" r:id="rId14"/>
    <p:sldId id="270" r:id="rId15"/>
    <p:sldId id="266" r:id="rId16"/>
    <p:sldId id="272" r:id="rId17"/>
    <p:sldId id="27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C10F2-9B17-48C4-8097-9B8B1E3B4B28}" type="doc">
      <dgm:prSet loTypeId="urn:microsoft.com/office/officeart/2005/8/layout/bProcess2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E17C9C-8020-42BB-985E-2A0534F1A56E}">
      <dgm:prSet/>
      <dgm:spPr/>
      <dgm:t>
        <a:bodyPr/>
        <a:lstStyle/>
        <a:p>
          <a:r>
            <a:rPr lang="el-GR"/>
            <a:t>Η οικονομία → βασιζόταν στη γεωργία με την άμεση επίβλεψη του κράτους / του φαραώ</a:t>
          </a:r>
          <a:endParaRPr lang="en-US"/>
        </a:p>
      </dgm:t>
    </dgm:pt>
    <dgm:pt modelId="{9DCE2EF4-B80D-4FEB-8CA1-3EDB889B3878}" type="parTrans" cxnId="{C4301768-7EAF-4DE2-A18D-F33DCC4708B0}">
      <dgm:prSet/>
      <dgm:spPr/>
      <dgm:t>
        <a:bodyPr/>
        <a:lstStyle/>
        <a:p>
          <a:endParaRPr lang="en-US"/>
        </a:p>
      </dgm:t>
    </dgm:pt>
    <dgm:pt modelId="{88439A32-636E-4D72-ABBE-209D39C47805}" type="sibTrans" cxnId="{C4301768-7EAF-4DE2-A18D-F33DCC4708B0}">
      <dgm:prSet/>
      <dgm:spPr/>
      <dgm:t>
        <a:bodyPr/>
        <a:lstStyle/>
        <a:p>
          <a:endParaRPr lang="en-US"/>
        </a:p>
      </dgm:t>
    </dgm:pt>
    <dgm:pt modelId="{18514F53-9C40-48B7-AA12-D31E99F26BFC}">
      <dgm:prSet/>
      <dgm:spPr/>
      <dgm:t>
        <a:bodyPr/>
        <a:lstStyle/>
        <a:p>
          <a:r>
            <a:rPr lang="el-GR"/>
            <a:t>άμεση σύνδεση με τον Νείλο και τις πλημμύρες, αρδευτικά έργα που συντηρούνταν διαρκώς</a:t>
          </a:r>
          <a:endParaRPr lang="en-US"/>
        </a:p>
      </dgm:t>
    </dgm:pt>
    <dgm:pt modelId="{B8CA17BE-A27E-4780-93B3-3E3758DFB7F7}" type="parTrans" cxnId="{C956D9FE-4BAF-437A-B2AF-250F4F7A4310}">
      <dgm:prSet/>
      <dgm:spPr/>
      <dgm:t>
        <a:bodyPr/>
        <a:lstStyle/>
        <a:p>
          <a:endParaRPr lang="en-US"/>
        </a:p>
      </dgm:t>
    </dgm:pt>
    <dgm:pt modelId="{675FCBB4-A979-4079-A9D7-63D1CAF9954C}" type="sibTrans" cxnId="{C956D9FE-4BAF-437A-B2AF-250F4F7A4310}">
      <dgm:prSet/>
      <dgm:spPr/>
      <dgm:t>
        <a:bodyPr/>
        <a:lstStyle/>
        <a:p>
          <a:endParaRPr lang="en-US"/>
        </a:p>
      </dgm:t>
    </dgm:pt>
    <dgm:pt modelId="{490C69DA-65A0-4259-8188-F277CA77A2DD}">
      <dgm:prSet/>
      <dgm:spPr/>
      <dgm:t>
        <a:bodyPr/>
        <a:lstStyle/>
        <a:p>
          <a:r>
            <a:rPr lang="el-GR"/>
            <a:t>καλλιέργειες: σιτάρι, κριθάρι, λινάρι, οπωροφόρα, κηπευτικά</a:t>
          </a:r>
          <a:endParaRPr lang="en-US"/>
        </a:p>
      </dgm:t>
    </dgm:pt>
    <dgm:pt modelId="{3EE0FB08-0BA6-4DF8-B980-8994F6B59E11}" type="parTrans" cxnId="{0ED1F76A-71A2-42FE-92FA-53180A0ED784}">
      <dgm:prSet/>
      <dgm:spPr/>
      <dgm:t>
        <a:bodyPr/>
        <a:lstStyle/>
        <a:p>
          <a:endParaRPr lang="en-US"/>
        </a:p>
      </dgm:t>
    </dgm:pt>
    <dgm:pt modelId="{37161AE1-B885-42C9-943D-15FD049FD5CD}" type="sibTrans" cxnId="{0ED1F76A-71A2-42FE-92FA-53180A0ED784}">
      <dgm:prSet/>
      <dgm:spPr/>
      <dgm:t>
        <a:bodyPr/>
        <a:lstStyle/>
        <a:p>
          <a:endParaRPr lang="en-US"/>
        </a:p>
      </dgm:t>
    </dgm:pt>
    <dgm:pt modelId="{DF1E9FC0-051D-461A-AB4F-C0127AB8F96A}">
      <dgm:prSet/>
      <dgm:spPr/>
      <dgm:t>
        <a:bodyPr/>
        <a:lstStyle/>
        <a:p>
          <a:r>
            <a:rPr lang="el-GR"/>
            <a:t>ελεύθερη συλλογή: πάπυροι, λωτοί, κυνήγι, ψάρεμα</a:t>
          </a:r>
          <a:endParaRPr lang="en-US"/>
        </a:p>
      </dgm:t>
    </dgm:pt>
    <dgm:pt modelId="{A1DD5883-765A-466F-AC0A-80D1AF658E91}" type="parTrans" cxnId="{714497EE-C85B-44A2-9D00-DC141797C259}">
      <dgm:prSet/>
      <dgm:spPr/>
      <dgm:t>
        <a:bodyPr/>
        <a:lstStyle/>
        <a:p>
          <a:endParaRPr lang="en-US"/>
        </a:p>
      </dgm:t>
    </dgm:pt>
    <dgm:pt modelId="{3D20E918-3560-45A2-AEA9-6FB8F7469DF9}" type="sibTrans" cxnId="{714497EE-C85B-44A2-9D00-DC141797C259}">
      <dgm:prSet/>
      <dgm:spPr/>
      <dgm:t>
        <a:bodyPr/>
        <a:lstStyle/>
        <a:p>
          <a:endParaRPr lang="en-US"/>
        </a:p>
      </dgm:t>
    </dgm:pt>
    <dgm:pt modelId="{B6DFBB6A-59C2-45D0-8FB1-7F755E816C91}">
      <dgm:prSet/>
      <dgm:spPr/>
      <dgm:t>
        <a:bodyPr/>
        <a:lstStyle/>
        <a:p>
          <a:r>
            <a:rPr lang="el-GR"/>
            <a:t>οικοτεχνία: μπύρα</a:t>
          </a:r>
          <a:endParaRPr lang="en-US"/>
        </a:p>
      </dgm:t>
    </dgm:pt>
    <dgm:pt modelId="{A3143DC8-4260-4C8D-A86A-D3D6DEA3F244}" type="parTrans" cxnId="{B41ADE5E-DADB-4D66-A27C-908ADBDD2278}">
      <dgm:prSet/>
      <dgm:spPr/>
      <dgm:t>
        <a:bodyPr/>
        <a:lstStyle/>
        <a:p>
          <a:endParaRPr lang="en-US"/>
        </a:p>
      </dgm:t>
    </dgm:pt>
    <dgm:pt modelId="{37526DFC-E00D-4758-80D8-1A0CA2EAC78A}" type="sibTrans" cxnId="{B41ADE5E-DADB-4D66-A27C-908ADBDD2278}">
      <dgm:prSet/>
      <dgm:spPr/>
      <dgm:t>
        <a:bodyPr/>
        <a:lstStyle/>
        <a:p>
          <a:endParaRPr lang="en-US"/>
        </a:p>
      </dgm:t>
    </dgm:pt>
    <dgm:pt modelId="{D11C8CDF-1689-48FF-926F-21CF7314B3D0}">
      <dgm:prSet/>
      <dgm:spPr/>
      <dgm:t>
        <a:bodyPr/>
        <a:lstStyle/>
        <a:p>
          <a:r>
            <a:rPr lang="el-GR"/>
            <a:t>κτηνοτροφία</a:t>
          </a:r>
          <a:endParaRPr lang="en-US"/>
        </a:p>
      </dgm:t>
    </dgm:pt>
    <dgm:pt modelId="{AB3E5A81-244E-4C72-8FB1-0F9384E6E119}" type="parTrans" cxnId="{165F8189-6DBB-421D-AEB6-98ACF73AFB4B}">
      <dgm:prSet/>
      <dgm:spPr/>
      <dgm:t>
        <a:bodyPr/>
        <a:lstStyle/>
        <a:p>
          <a:endParaRPr lang="en-US"/>
        </a:p>
      </dgm:t>
    </dgm:pt>
    <dgm:pt modelId="{624FA12F-EB48-4174-BBD8-0D79015F3D45}" type="sibTrans" cxnId="{165F8189-6DBB-421D-AEB6-98ACF73AFB4B}">
      <dgm:prSet/>
      <dgm:spPr/>
      <dgm:t>
        <a:bodyPr/>
        <a:lstStyle/>
        <a:p>
          <a:endParaRPr lang="en-US"/>
        </a:p>
      </dgm:t>
    </dgm:pt>
    <dgm:pt modelId="{47099C45-1BE2-483D-A365-69C4E98003F1}" type="pres">
      <dgm:prSet presAssocID="{75CC10F2-9B17-48C4-8097-9B8B1E3B4B2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210E926C-2048-4807-8582-C56DF9D7CD90}" type="pres">
      <dgm:prSet presAssocID="{58E17C9C-8020-42BB-985E-2A0534F1A56E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BD7DEA-0C0B-41B2-A53D-98F44CE795A4}" type="pres">
      <dgm:prSet presAssocID="{88439A32-636E-4D72-ABBE-209D39C47805}" presName="sibTrans" presStyleLbl="sibTrans2D1" presStyleIdx="0" presStyleCnt="5"/>
      <dgm:spPr/>
      <dgm:t>
        <a:bodyPr/>
        <a:lstStyle/>
        <a:p>
          <a:endParaRPr lang="el-GR"/>
        </a:p>
      </dgm:t>
    </dgm:pt>
    <dgm:pt modelId="{EE4FE5FC-BF67-41B7-BAAE-19BD1160F0FB}" type="pres">
      <dgm:prSet presAssocID="{18514F53-9C40-48B7-AA12-D31E99F26BFC}" presName="middleNode" presStyleCnt="0"/>
      <dgm:spPr/>
    </dgm:pt>
    <dgm:pt modelId="{F11D01A8-D276-49D5-8E34-B50B514081CC}" type="pres">
      <dgm:prSet presAssocID="{18514F53-9C40-48B7-AA12-D31E99F26BFC}" presName="padding" presStyleLbl="node1" presStyleIdx="0" presStyleCnt="6"/>
      <dgm:spPr/>
    </dgm:pt>
    <dgm:pt modelId="{1C5EAF83-379F-4678-B3C4-ECF0794473DC}" type="pres">
      <dgm:prSet presAssocID="{18514F53-9C40-48B7-AA12-D31E99F26BFC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54ED34-AEE7-43A2-92BC-17CE8109B39E}" type="pres">
      <dgm:prSet presAssocID="{675FCBB4-A979-4079-A9D7-63D1CAF9954C}" presName="sibTrans" presStyleLbl="sibTrans2D1" presStyleIdx="1" presStyleCnt="5"/>
      <dgm:spPr/>
      <dgm:t>
        <a:bodyPr/>
        <a:lstStyle/>
        <a:p>
          <a:endParaRPr lang="el-GR"/>
        </a:p>
      </dgm:t>
    </dgm:pt>
    <dgm:pt modelId="{B49B2718-5E87-41F2-94F9-C3ADF1DAC924}" type="pres">
      <dgm:prSet presAssocID="{490C69DA-65A0-4259-8188-F277CA77A2DD}" presName="middleNode" presStyleCnt="0"/>
      <dgm:spPr/>
    </dgm:pt>
    <dgm:pt modelId="{BCF6C3BA-0FDC-4343-8704-351CB73DBEBF}" type="pres">
      <dgm:prSet presAssocID="{490C69DA-65A0-4259-8188-F277CA77A2DD}" presName="padding" presStyleLbl="node1" presStyleIdx="1" presStyleCnt="6"/>
      <dgm:spPr/>
    </dgm:pt>
    <dgm:pt modelId="{6C601420-8ABD-4866-BE5C-BD5F9A4DCC4F}" type="pres">
      <dgm:prSet presAssocID="{490C69DA-65A0-4259-8188-F277CA77A2DD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68F9BE-05AA-43BF-8E1A-84ACA635C1E1}" type="pres">
      <dgm:prSet presAssocID="{37161AE1-B885-42C9-943D-15FD049FD5CD}" presName="sibTrans" presStyleLbl="sibTrans2D1" presStyleIdx="2" presStyleCnt="5"/>
      <dgm:spPr/>
      <dgm:t>
        <a:bodyPr/>
        <a:lstStyle/>
        <a:p>
          <a:endParaRPr lang="el-GR"/>
        </a:p>
      </dgm:t>
    </dgm:pt>
    <dgm:pt modelId="{955045C2-A207-4A52-944C-7ABA83ECFFA2}" type="pres">
      <dgm:prSet presAssocID="{DF1E9FC0-051D-461A-AB4F-C0127AB8F96A}" presName="middleNode" presStyleCnt="0"/>
      <dgm:spPr/>
    </dgm:pt>
    <dgm:pt modelId="{2B5E716F-46FE-4588-90E6-6AE707F00F8A}" type="pres">
      <dgm:prSet presAssocID="{DF1E9FC0-051D-461A-AB4F-C0127AB8F96A}" presName="padding" presStyleLbl="node1" presStyleIdx="2" presStyleCnt="6"/>
      <dgm:spPr/>
    </dgm:pt>
    <dgm:pt modelId="{7763DC4F-2F94-42C3-98EE-3DEA02F73723}" type="pres">
      <dgm:prSet presAssocID="{DF1E9FC0-051D-461A-AB4F-C0127AB8F96A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68C28A-4647-4C92-8E5D-7A977DE2DE67}" type="pres">
      <dgm:prSet presAssocID="{3D20E918-3560-45A2-AEA9-6FB8F7469DF9}" presName="sibTrans" presStyleLbl="sibTrans2D1" presStyleIdx="3" presStyleCnt="5"/>
      <dgm:spPr/>
      <dgm:t>
        <a:bodyPr/>
        <a:lstStyle/>
        <a:p>
          <a:endParaRPr lang="el-GR"/>
        </a:p>
      </dgm:t>
    </dgm:pt>
    <dgm:pt modelId="{753F4725-4ABC-4B9D-AF95-AB5F8557C5F3}" type="pres">
      <dgm:prSet presAssocID="{B6DFBB6A-59C2-45D0-8FB1-7F755E816C91}" presName="middleNode" presStyleCnt="0"/>
      <dgm:spPr/>
    </dgm:pt>
    <dgm:pt modelId="{02C50206-4B92-40D8-8A0B-20D800F83D66}" type="pres">
      <dgm:prSet presAssocID="{B6DFBB6A-59C2-45D0-8FB1-7F755E816C91}" presName="padding" presStyleLbl="node1" presStyleIdx="3" presStyleCnt="6"/>
      <dgm:spPr/>
    </dgm:pt>
    <dgm:pt modelId="{CE589B7D-725A-43F5-A499-9C20097A4A6F}" type="pres">
      <dgm:prSet presAssocID="{B6DFBB6A-59C2-45D0-8FB1-7F755E816C91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210578-2BDA-419C-9D29-25E05EF6FE73}" type="pres">
      <dgm:prSet presAssocID="{37526DFC-E00D-4758-80D8-1A0CA2EAC78A}" presName="sibTrans" presStyleLbl="sibTrans2D1" presStyleIdx="4" presStyleCnt="5"/>
      <dgm:spPr/>
      <dgm:t>
        <a:bodyPr/>
        <a:lstStyle/>
        <a:p>
          <a:endParaRPr lang="el-GR"/>
        </a:p>
      </dgm:t>
    </dgm:pt>
    <dgm:pt modelId="{9409A7BE-0F00-4A96-A310-93DD414F2CCC}" type="pres">
      <dgm:prSet presAssocID="{D11C8CDF-1689-48FF-926F-21CF7314B3D0}" presName="lastNode" presStyleLbl="node1" presStyleIdx="5" presStyleCnt="6" custScaleY="804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1B6850F-917D-4E60-912F-D05D422FCFDC}" type="presOf" srcId="{B6DFBB6A-59C2-45D0-8FB1-7F755E816C91}" destId="{CE589B7D-725A-43F5-A499-9C20097A4A6F}" srcOrd="0" destOrd="0" presId="urn:microsoft.com/office/officeart/2005/8/layout/bProcess2"/>
    <dgm:cxn modelId="{1F68866E-989F-4D77-AB41-8BD8C5BD21B6}" type="presOf" srcId="{75CC10F2-9B17-48C4-8097-9B8B1E3B4B28}" destId="{47099C45-1BE2-483D-A365-69C4E98003F1}" srcOrd="0" destOrd="0" presId="urn:microsoft.com/office/officeart/2005/8/layout/bProcess2"/>
    <dgm:cxn modelId="{C4301768-7EAF-4DE2-A18D-F33DCC4708B0}" srcId="{75CC10F2-9B17-48C4-8097-9B8B1E3B4B28}" destId="{58E17C9C-8020-42BB-985E-2A0534F1A56E}" srcOrd="0" destOrd="0" parTransId="{9DCE2EF4-B80D-4FEB-8CA1-3EDB889B3878}" sibTransId="{88439A32-636E-4D72-ABBE-209D39C47805}"/>
    <dgm:cxn modelId="{0A185E93-49BE-4A63-88FE-8E07A5096359}" type="presOf" srcId="{D11C8CDF-1689-48FF-926F-21CF7314B3D0}" destId="{9409A7BE-0F00-4A96-A310-93DD414F2CCC}" srcOrd="0" destOrd="0" presId="urn:microsoft.com/office/officeart/2005/8/layout/bProcess2"/>
    <dgm:cxn modelId="{C956D9FE-4BAF-437A-B2AF-250F4F7A4310}" srcId="{75CC10F2-9B17-48C4-8097-9B8B1E3B4B28}" destId="{18514F53-9C40-48B7-AA12-D31E99F26BFC}" srcOrd="1" destOrd="0" parTransId="{B8CA17BE-A27E-4780-93B3-3E3758DFB7F7}" sibTransId="{675FCBB4-A979-4079-A9D7-63D1CAF9954C}"/>
    <dgm:cxn modelId="{1667ACD5-5B92-4FE7-A664-0E18A95EA234}" type="presOf" srcId="{58E17C9C-8020-42BB-985E-2A0534F1A56E}" destId="{210E926C-2048-4807-8582-C56DF9D7CD90}" srcOrd="0" destOrd="0" presId="urn:microsoft.com/office/officeart/2005/8/layout/bProcess2"/>
    <dgm:cxn modelId="{0119D8BD-B479-40E1-B5F2-D9CDEDEB95CA}" type="presOf" srcId="{37161AE1-B885-42C9-943D-15FD049FD5CD}" destId="{FE68F9BE-05AA-43BF-8E1A-84ACA635C1E1}" srcOrd="0" destOrd="0" presId="urn:microsoft.com/office/officeart/2005/8/layout/bProcess2"/>
    <dgm:cxn modelId="{B9C9489B-2E68-48EB-AB72-42E536F2ECD6}" type="presOf" srcId="{18514F53-9C40-48B7-AA12-D31E99F26BFC}" destId="{1C5EAF83-379F-4678-B3C4-ECF0794473DC}" srcOrd="0" destOrd="0" presId="urn:microsoft.com/office/officeart/2005/8/layout/bProcess2"/>
    <dgm:cxn modelId="{E4962E37-290F-435D-AE2F-B95A3D0011F7}" type="presOf" srcId="{DF1E9FC0-051D-461A-AB4F-C0127AB8F96A}" destId="{7763DC4F-2F94-42C3-98EE-3DEA02F73723}" srcOrd="0" destOrd="0" presId="urn:microsoft.com/office/officeart/2005/8/layout/bProcess2"/>
    <dgm:cxn modelId="{0241C489-1EA9-404A-BCD7-B89D2F648F73}" type="presOf" srcId="{3D20E918-3560-45A2-AEA9-6FB8F7469DF9}" destId="{7468C28A-4647-4C92-8E5D-7A977DE2DE67}" srcOrd="0" destOrd="0" presId="urn:microsoft.com/office/officeart/2005/8/layout/bProcess2"/>
    <dgm:cxn modelId="{B41ADE5E-DADB-4D66-A27C-908ADBDD2278}" srcId="{75CC10F2-9B17-48C4-8097-9B8B1E3B4B28}" destId="{B6DFBB6A-59C2-45D0-8FB1-7F755E816C91}" srcOrd="4" destOrd="0" parTransId="{A3143DC8-4260-4C8D-A86A-D3D6DEA3F244}" sibTransId="{37526DFC-E00D-4758-80D8-1A0CA2EAC78A}"/>
    <dgm:cxn modelId="{C953D363-4EEF-4954-8F01-9042CA257DF9}" type="presOf" srcId="{675FCBB4-A979-4079-A9D7-63D1CAF9954C}" destId="{6954ED34-AEE7-43A2-92BC-17CE8109B39E}" srcOrd="0" destOrd="0" presId="urn:microsoft.com/office/officeart/2005/8/layout/bProcess2"/>
    <dgm:cxn modelId="{714497EE-C85B-44A2-9D00-DC141797C259}" srcId="{75CC10F2-9B17-48C4-8097-9B8B1E3B4B28}" destId="{DF1E9FC0-051D-461A-AB4F-C0127AB8F96A}" srcOrd="3" destOrd="0" parTransId="{A1DD5883-765A-466F-AC0A-80D1AF658E91}" sibTransId="{3D20E918-3560-45A2-AEA9-6FB8F7469DF9}"/>
    <dgm:cxn modelId="{0ED1F76A-71A2-42FE-92FA-53180A0ED784}" srcId="{75CC10F2-9B17-48C4-8097-9B8B1E3B4B28}" destId="{490C69DA-65A0-4259-8188-F277CA77A2DD}" srcOrd="2" destOrd="0" parTransId="{3EE0FB08-0BA6-4DF8-B980-8994F6B59E11}" sibTransId="{37161AE1-B885-42C9-943D-15FD049FD5CD}"/>
    <dgm:cxn modelId="{9BB3B28D-353A-4E40-A644-FADE27F90910}" type="presOf" srcId="{88439A32-636E-4D72-ABBE-209D39C47805}" destId="{43BD7DEA-0C0B-41B2-A53D-98F44CE795A4}" srcOrd="0" destOrd="0" presId="urn:microsoft.com/office/officeart/2005/8/layout/bProcess2"/>
    <dgm:cxn modelId="{7BC0DEB6-4028-4751-86B6-B9016BF68522}" type="presOf" srcId="{37526DFC-E00D-4758-80D8-1A0CA2EAC78A}" destId="{C6210578-2BDA-419C-9D29-25E05EF6FE73}" srcOrd="0" destOrd="0" presId="urn:microsoft.com/office/officeart/2005/8/layout/bProcess2"/>
    <dgm:cxn modelId="{5A646C66-0CA2-4FED-995D-3E8F82FBA24B}" type="presOf" srcId="{490C69DA-65A0-4259-8188-F277CA77A2DD}" destId="{6C601420-8ABD-4866-BE5C-BD5F9A4DCC4F}" srcOrd="0" destOrd="0" presId="urn:microsoft.com/office/officeart/2005/8/layout/bProcess2"/>
    <dgm:cxn modelId="{165F8189-6DBB-421D-AEB6-98ACF73AFB4B}" srcId="{75CC10F2-9B17-48C4-8097-9B8B1E3B4B28}" destId="{D11C8CDF-1689-48FF-926F-21CF7314B3D0}" srcOrd="5" destOrd="0" parTransId="{AB3E5A81-244E-4C72-8FB1-0F9384E6E119}" sibTransId="{624FA12F-EB48-4174-BBD8-0D79015F3D45}"/>
    <dgm:cxn modelId="{412CE95C-5FFA-4EEF-8BE5-BC4E141098DC}" type="presParOf" srcId="{47099C45-1BE2-483D-A365-69C4E98003F1}" destId="{210E926C-2048-4807-8582-C56DF9D7CD90}" srcOrd="0" destOrd="0" presId="urn:microsoft.com/office/officeart/2005/8/layout/bProcess2"/>
    <dgm:cxn modelId="{24062041-FD92-4406-A0D9-0249C1FE709D}" type="presParOf" srcId="{47099C45-1BE2-483D-A365-69C4E98003F1}" destId="{43BD7DEA-0C0B-41B2-A53D-98F44CE795A4}" srcOrd="1" destOrd="0" presId="urn:microsoft.com/office/officeart/2005/8/layout/bProcess2"/>
    <dgm:cxn modelId="{F79A85FB-4043-4090-9118-D41E431E9CCB}" type="presParOf" srcId="{47099C45-1BE2-483D-A365-69C4E98003F1}" destId="{EE4FE5FC-BF67-41B7-BAAE-19BD1160F0FB}" srcOrd="2" destOrd="0" presId="urn:microsoft.com/office/officeart/2005/8/layout/bProcess2"/>
    <dgm:cxn modelId="{F358D0FA-9DFB-4AA6-901A-AE661F573581}" type="presParOf" srcId="{EE4FE5FC-BF67-41B7-BAAE-19BD1160F0FB}" destId="{F11D01A8-D276-49D5-8E34-B50B514081CC}" srcOrd="0" destOrd="0" presId="urn:microsoft.com/office/officeart/2005/8/layout/bProcess2"/>
    <dgm:cxn modelId="{9B214706-0169-4B28-9852-E6F95E30F88F}" type="presParOf" srcId="{EE4FE5FC-BF67-41B7-BAAE-19BD1160F0FB}" destId="{1C5EAF83-379F-4678-B3C4-ECF0794473DC}" srcOrd="1" destOrd="0" presId="urn:microsoft.com/office/officeart/2005/8/layout/bProcess2"/>
    <dgm:cxn modelId="{E1A7DDF6-46F2-44BD-86B5-E4C69BF8F123}" type="presParOf" srcId="{47099C45-1BE2-483D-A365-69C4E98003F1}" destId="{6954ED34-AEE7-43A2-92BC-17CE8109B39E}" srcOrd="3" destOrd="0" presId="urn:microsoft.com/office/officeart/2005/8/layout/bProcess2"/>
    <dgm:cxn modelId="{019E579D-8595-400D-A0E3-D02DA3FD1377}" type="presParOf" srcId="{47099C45-1BE2-483D-A365-69C4E98003F1}" destId="{B49B2718-5E87-41F2-94F9-C3ADF1DAC924}" srcOrd="4" destOrd="0" presId="urn:microsoft.com/office/officeart/2005/8/layout/bProcess2"/>
    <dgm:cxn modelId="{0493BB44-322A-4B32-B32D-86CE3B3BC003}" type="presParOf" srcId="{B49B2718-5E87-41F2-94F9-C3ADF1DAC924}" destId="{BCF6C3BA-0FDC-4343-8704-351CB73DBEBF}" srcOrd="0" destOrd="0" presId="urn:microsoft.com/office/officeart/2005/8/layout/bProcess2"/>
    <dgm:cxn modelId="{B3D8B081-81EA-4DB6-95C7-68A9E382C2ED}" type="presParOf" srcId="{B49B2718-5E87-41F2-94F9-C3ADF1DAC924}" destId="{6C601420-8ABD-4866-BE5C-BD5F9A4DCC4F}" srcOrd="1" destOrd="0" presId="urn:microsoft.com/office/officeart/2005/8/layout/bProcess2"/>
    <dgm:cxn modelId="{CB79C84F-9ADA-49B9-ACC1-8BC495E33059}" type="presParOf" srcId="{47099C45-1BE2-483D-A365-69C4E98003F1}" destId="{FE68F9BE-05AA-43BF-8E1A-84ACA635C1E1}" srcOrd="5" destOrd="0" presId="urn:microsoft.com/office/officeart/2005/8/layout/bProcess2"/>
    <dgm:cxn modelId="{640ABBB3-3A11-4826-9B23-CA42CC82A1B7}" type="presParOf" srcId="{47099C45-1BE2-483D-A365-69C4E98003F1}" destId="{955045C2-A207-4A52-944C-7ABA83ECFFA2}" srcOrd="6" destOrd="0" presId="urn:microsoft.com/office/officeart/2005/8/layout/bProcess2"/>
    <dgm:cxn modelId="{C4ABC04A-20A0-4B40-8F53-60C2E04DA915}" type="presParOf" srcId="{955045C2-A207-4A52-944C-7ABA83ECFFA2}" destId="{2B5E716F-46FE-4588-90E6-6AE707F00F8A}" srcOrd="0" destOrd="0" presId="urn:microsoft.com/office/officeart/2005/8/layout/bProcess2"/>
    <dgm:cxn modelId="{DFD01F96-350A-450E-8856-219FF77186A7}" type="presParOf" srcId="{955045C2-A207-4A52-944C-7ABA83ECFFA2}" destId="{7763DC4F-2F94-42C3-98EE-3DEA02F73723}" srcOrd="1" destOrd="0" presId="urn:microsoft.com/office/officeart/2005/8/layout/bProcess2"/>
    <dgm:cxn modelId="{CF1A00F9-9E5B-4D41-8E26-C058E1D9738C}" type="presParOf" srcId="{47099C45-1BE2-483D-A365-69C4E98003F1}" destId="{7468C28A-4647-4C92-8E5D-7A977DE2DE67}" srcOrd="7" destOrd="0" presId="urn:microsoft.com/office/officeart/2005/8/layout/bProcess2"/>
    <dgm:cxn modelId="{6D5145C8-CC0A-45AD-89F5-006AB3438575}" type="presParOf" srcId="{47099C45-1BE2-483D-A365-69C4E98003F1}" destId="{753F4725-4ABC-4B9D-AF95-AB5F8557C5F3}" srcOrd="8" destOrd="0" presId="urn:microsoft.com/office/officeart/2005/8/layout/bProcess2"/>
    <dgm:cxn modelId="{76D9A9CA-D880-4EC3-9702-3F532F8A1382}" type="presParOf" srcId="{753F4725-4ABC-4B9D-AF95-AB5F8557C5F3}" destId="{02C50206-4B92-40D8-8A0B-20D800F83D66}" srcOrd="0" destOrd="0" presId="urn:microsoft.com/office/officeart/2005/8/layout/bProcess2"/>
    <dgm:cxn modelId="{7BDA131C-CB0D-4089-8903-EFD5C7CFC38A}" type="presParOf" srcId="{753F4725-4ABC-4B9D-AF95-AB5F8557C5F3}" destId="{CE589B7D-725A-43F5-A499-9C20097A4A6F}" srcOrd="1" destOrd="0" presId="urn:microsoft.com/office/officeart/2005/8/layout/bProcess2"/>
    <dgm:cxn modelId="{92A9F996-ACBE-4386-BE26-91629AF20BFB}" type="presParOf" srcId="{47099C45-1BE2-483D-A365-69C4E98003F1}" destId="{C6210578-2BDA-419C-9D29-25E05EF6FE73}" srcOrd="9" destOrd="0" presId="urn:microsoft.com/office/officeart/2005/8/layout/bProcess2"/>
    <dgm:cxn modelId="{DF12C336-97DC-4611-9088-E314F6BDC582}" type="presParOf" srcId="{47099C45-1BE2-483D-A365-69C4E98003F1}" destId="{9409A7BE-0F00-4A96-A310-93DD414F2CCC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5558B-765F-481D-A282-6EA4100F42F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AA326F-3002-4855-9AD4-4A715670A28C}">
      <dgm:prSet/>
      <dgm:spPr/>
      <dgm:t>
        <a:bodyPr/>
        <a:lstStyle/>
        <a:p>
          <a:r>
            <a:rPr lang="el-GR"/>
            <a:t>ΤΟ ΗΜΕΡΟΛΟΓΙΟ ΤΩΝ ΑΡΧΑΙΩΝ ΑΙΓΥΠΤΙΩΝ</a:t>
          </a:r>
          <a:endParaRPr lang="en-US"/>
        </a:p>
      </dgm:t>
    </dgm:pt>
    <dgm:pt modelId="{694EABE7-AA2B-4B24-BC06-1086D3CEFD94}" type="parTrans" cxnId="{A5AC977C-3A96-4125-B101-2431BE3F7F71}">
      <dgm:prSet/>
      <dgm:spPr/>
      <dgm:t>
        <a:bodyPr/>
        <a:lstStyle/>
        <a:p>
          <a:endParaRPr lang="en-US"/>
        </a:p>
      </dgm:t>
    </dgm:pt>
    <dgm:pt modelId="{1152FF01-CDB7-40D9-ADE3-3289E10F83A4}" type="sibTrans" cxnId="{A5AC977C-3A96-4125-B101-2431BE3F7F71}">
      <dgm:prSet/>
      <dgm:spPr/>
      <dgm:t>
        <a:bodyPr/>
        <a:lstStyle/>
        <a:p>
          <a:endParaRPr lang="en-US"/>
        </a:p>
      </dgm:t>
    </dgm:pt>
    <dgm:pt modelId="{C8E7FB93-B76B-4B9E-8504-FB2FD7D59F24}">
      <dgm:prSet/>
      <dgm:spPr/>
      <dgm:t>
        <a:bodyPr/>
        <a:lstStyle/>
        <a:p>
          <a:r>
            <a:rPr lang="el-GR"/>
            <a:t>ΑΣΤΡΟΝΟΜΙΑ</a:t>
          </a:r>
          <a:endParaRPr lang="en-US"/>
        </a:p>
      </dgm:t>
    </dgm:pt>
    <dgm:pt modelId="{09BC7977-32EF-41FB-B17E-067D5B910320}" type="parTrans" cxnId="{D63C21F8-B2B8-4C18-9C43-C842BCA594E0}">
      <dgm:prSet/>
      <dgm:spPr/>
      <dgm:t>
        <a:bodyPr/>
        <a:lstStyle/>
        <a:p>
          <a:endParaRPr lang="en-US"/>
        </a:p>
      </dgm:t>
    </dgm:pt>
    <dgm:pt modelId="{DC5DFB4F-8EDE-4F0A-83E0-CAAAF7F990CC}" type="sibTrans" cxnId="{D63C21F8-B2B8-4C18-9C43-C842BCA594E0}">
      <dgm:prSet/>
      <dgm:spPr/>
      <dgm:t>
        <a:bodyPr/>
        <a:lstStyle/>
        <a:p>
          <a:endParaRPr lang="en-US"/>
        </a:p>
      </dgm:t>
    </dgm:pt>
    <dgm:pt modelId="{2A131C14-4C64-47E1-BA49-E332F3459E64}">
      <dgm:prSet/>
      <dgm:spPr/>
      <dgm:t>
        <a:bodyPr/>
        <a:lstStyle/>
        <a:p>
          <a:r>
            <a:rPr lang="el-GR"/>
            <a:t>ΟΙ ΘΕΟΙ: Άμμων Ρα/ Άννουβης/ Ίσιδα/ Όσιρις/ Σηθ/ Ώρος</a:t>
          </a:r>
          <a:endParaRPr lang="en-US"/>
        </a:p>
      </dgm:t>
    </dgm:pt>
    <dgm:pt modelId="{DD122ACC-AA39-4463-A3E9-4DD83A69FE77}" type="parTrans" cxnId="{5C888E0A-5CA2-4503-A46F-4379087FAC42}">
      <dgm:prSet/>
      <dgm:spPr/>
      <dgm:t>
        <a:bodyPr/>
        <a:lstStyle/>
        <a:p>
          <a:endParaRPr lang="en-US"/>
        </a:p>
      </dgm:t>
    </dgm:pt>
    <dgm:pt modelId="{E238974B-2343-44AD-958D-D25EAABE5615}" type="sibTrans" cxnId="{5C888E0A-5CA2-4503-A46F-4379087FAC42}">
      <dgm:prSet/>
      <dgm:spPr/>
      <dgm:t>
        <a:bodyPr/>
        <a:lstStyle/>
        <a:p>
          <a:endParaRPr lang="en-US"/>
        </a:p>
      </dgm:t>
    </dgm:pt>
    <dgm:pt modelId="{BF495178-5899-4904-BD32-46A3777366A0}">
      <dgm:prSet/>
      <dgm:spPr/>
      <dgm:t>
        <a:bodyPr/>
        <a:lstStyle/>
        <a:p>
          <a:r>
            <a:rPr lang="el-GR"/>
            <a:t>ΠΥΡΑΜΙΔΕΣ  Συμβολισμός των πυραμίδων</a:t>
          </a:r>
          <a:endParaRPr lang="en-US"/>
        </a:p>
      </dgm:t>
    </dgm:pt>
    <dgm:pt modelId="{87AEDB17-E2DA-4584-98E4-D4389DBD8C4B}" type="parTrans" cxnId="{AAFD30BC-FE78-472F-A37A-C9F432A999CA}">
      <dgm:prSet/>
      <dgm:spPr/>
      <dgm:t>
        <a:bodyPr/>
        <a:lstStyle/>
        <a:p>
          <a:endParaRPr lang="en-US"/>
        </a:p>
      </dgm:t>
    </dgm:pt>
    <dgm:pt modelId="{9D2AF51B-C60E-4890-9951-2FE7A070193A}" type="sibTrans" cxnId="{AAFD30BC-FE78-472F-A37A-C9F432A999CA}">
      <dgm:prSet/>
      <dgm:spPr/>
      <dgm:t>
        <a:bodyPr/>
        <a:lstStyle/>
        <a:p>
          <a:endParaRPr lang="en-US"/>
        </a:p>
      </dgm:t>
    </dgm:pt>
    <dgm:pt modelId="{0F9A8478-EAE5-42C8-A71B-9598789ABE8D}">
      <dgm:prSet/>
      <dgm:spPr/>
      <dgm:t>
        <a:bodyPr/>
        <a:lstStyle/>
        <a:p>
          <a:r>
            <a:rPr lang="el-GR"/>
            <a:t>ΤΑΡΙΧΕΥΣΗ ΤΩΝ ΝΕΚΡΩΝ/ Τεχνική της μουμιοποίησης/ Διακόσμηση των νεκρών μουμιοποιημένων σωμάτων/ Συμβολισμοί μουμιοποίησης/ Παραδείγματα μουμιοποίησης και τι μας διδάσκουν</a:t>
          </a:r>
          <a:endParaRPr lang="en-US"/>
        </a:p>
      </dgm:t>
    </dgm:pt>
    <dgm:pt modelId="{55B3EA75-A439-4683-B7F2-18AF5073FB03}" type="parTrans" cxnId="{735E3446-8301-4D26-973B-2D861F357F6C}">
      <dgm:prSet/>
      <dgm:spPr/>
      <dgm:t>
        <a:bodyPr/>
        <a:lstStyle/>
        <a:p>
          <a:endParaRPr lang="en-US"/>
        </a:p>
      </dgm:t>
    </dgm:pt>
    <dgm:pt modelId="{A8368359-ADB8-48A7-96C1-EF854FCC0A13}" type="sibTrans" cxnId="{735E3446-8301-4D26-973B-2D861F357F6C}">
      <dgm:prSet/>
      <dgm:spPr/>
      <dgm:t>
        <a:bodyPr/>
        <a:lstStyle/>
        <a:p>
          <a:endParaRPr lang="en-US"/>
        </a:p>
      </dgm:t>
    </dgm:pt>
    <dgm:pt modelId="{CE75499C-FEA7-4BEB-BA39-C5C204B4AAE5}">
      <dgm:prSet/>
      <dgm:spPr/>
      <dgm:t>
        <a:bodyPr/>
        <a:lstStyle/>
        <a:p>
          <a:r>
            <a:rPr lang="el-GR"/>
            <a:t>ΙΑΤΡΙΚΗ ΚΑΙ ΜΑΘΗΜΑΤΙΚΑ: Η ιατρική στην αρχαία Αίγυπτο/ Θεραπείες και φάρμακα/ Οι ανατομικές γνώσεις των Αιγυπτίων/ Τα θεραπευτικά αποτελέσματα/ Μαθηματικά</a:t>
          </a:r>
          <a:endParaRPr lang="en-US"/>
        </a:p>
      </dgm:t>
    </dgm:pt>
    <dgm:pt modelId="{F56C4962-50F0-4977-8554-4CE97F9B05F0}" type="parTrans" cxnId="{10641B77-0FE7-4751-8C56-276933B59EEC}">
      <dgm:prSet/>
      <dgm:spPr/>
      <dgm:t>
        <a:bodyPr/>
        <a:lstStyle/>
        <a:p>
          <a:endParaRPr lang="en-US"/>
        </a:p>
      </dgm:t>
    </dgm:pt>
    <dgm:pt modelId="{0E5F3782-B43F-4A70-B96C-D6B9FE389DE6}" type="sibTrans" cxnId="{10641B77-0FE7-4751-8C56-276933B59EEC}">
      <dgm:prSet/>
      <dgm:spPr/>
      <dgm:t>
        <a:bodyPr/>
        <a:lstStyle/>
        <a:p>
          <a:endParaRPr lang="en-US"/>
        </a:p>
      </dgm:t>
    </dgm:pt>
    <dgm:pt modelId="{3287B724-E1F8-4159-AA14-32DE1C208963}">
      <dgm:prSet/>
      <dgm:spPr/>
      <dgm:t>
        <a:bodyPr/>
        <a:lstStyle/>
        <a:p>
          <a:r>
            <a:rPr lang="el-GR"/>
            <a:t>ΙΕΡΟΓΛΥΦΙΚΑ</a:t>
          </a:r>
          <a:endParaRPr lang="en-US"/>
        </a:p>
      </dgm:t>
    </dgm:pt>
    <dgm:pt modelId="{CAFFC385-B160-42F7-95F9-595ED2273F3D}" type="parTrans" cxnId="{9A99B21C-8ACA-46A2-B0B2-51F56E324493}">
      <dgm:prSet/>
      <dgm:spPr/>
      <dgm:t>
        <a:bodyPr/>
        <a:lstStyle/>
        <a:p>
          <a:endParaRPr lang="en-US"/>
        </a:p>
      </dgm:t>
    </dgm:pt>
    <dgm:pt modelId="{EAA33D91-72C1-498C-B285-0A0090C2819A}" type="sibTrans" cxnId="{9A99B21C-8ACA-46A2-B0B2-51F56E324493}">
      <dgm:prSet/>
      <dgm:spPr/>
      <dgm:t>
        <a:bodyPr/>
        <a:lstStyle/>
        <a:p>
          <a:endParaRPr lang="en-US"/>
        </a:p>
      </dgm:t>
    </dgm:pt>
    <dgm:pt modelId="{F2189EDF-8C80-4EB0-BE7D-AC643B821871}">
      <dgm:prSet/>
      <dgm:spPr/>
      <dgm:t>
        <a:bodyPr/>
        <a:lstStyle/>
        <a:p>
          <a:r>
            <a:rPr lang="el-GR"/>
            <a:t>Η ΤΕΧΝΗ ΤΟΥ ΚΑΛΛΩΠΙΣΜΟΥ ΣΤΗΝ ΑΡΧΑΙΑ ΑΙΓΥΠΤΟ: Αρώματα/ Μαλλιά και περούκες/ Ενδυμασία/ Κοσμήματα/ Μακιγιάζ</a:t>
          </a:r>
          <a:endParaRPr lang="en-US"/>
        </a:p>
      </dgm:t>
    </dgm:pt>
    <dgm:pt modelId="{CD63A890-8CC3-4C90-910C-C3388A0F18F3}" type="parTrans" cxnId="{B348919B-6458-4C17-88AB-AFFFA5E224D4}">
      <dgm:prSet/>
      <dgm:spPr/>
      <dgm:t>
        <a:bodyPr/>
        <a:lstStyle/>
        <a:p>
          <a:endParaRPr lang="en-US"/>
        </a:p>
      </dgm:t>
    </dgm:pt>
    <dgm:pt modelId="{DF4E4D35-8184-44D2-B867-445373666AA8}" type="sibTrans" cxnId="{B348919B-6458-4C17-88AB-AFFFA5E224D4}">
      <dgm:prSet/>
      <dgm:spPr/>
      <dgm:t>
        <a:bodyPr/>
        <a:lstStyle/>
        <a:p>
          <a:endParaRPr lang="en-US"/>
        </a:p>
      </dgm:t>
    </dgm:pt>
    <dgm:pt modelId="{EBC4AE61-7E67-4B47-862C-5241A96A0D5B}">
      <dgm:prSet/>
      <dgm:spPr/>
      <dgm:t>
        <a:bodyPr/>
        <a:lstStyle/>
        <a:p>
          <a:r>
            <a:rPr lang="el-GR"/>
            <a:t>ΜΟΥΣΙΚΗ</a:t>
          </a:r>
          <a:endParaRPr lang="en-US"/>
        </a:p>
      </dgm:t>
    </dgm:pt>
    <dgm:pt modelId="{00E32C92-8006-4E29-8F0F-A4D865DC840A}" type="parTrans" cxnId="{DBBD4EC7-0750-4B35-9108-F991841C1344}">
      <dgm:prSet/>
      <dgm:spPr/>
      <dgm:t>
        <a:bodyPr/>
        <a:lstStyle/>
        <a:p>
          <a:endParaRPr lang="en-US"/>
        </a:p>
      </dgm:t>
    </dgm:pt>
    <dgm:pt modelId="{9BBDB705-3F7C-4200-A41F-DCEA812396C8}" type="sibTrans" cxnId="{DBBD4EC7-0750-4B35-9108-F991841C1344}">
      <dgm:prSet/>
      <dgm:spPr/>
      <dgm:t>
        <a:bodyPr/>
        <a:lstStyle/>
        <a:p>
          <a:endParaRPr lang="en-US"/>
        </a:p>
      </dgm:t>
    </dgm:pt>
    <dgm:pt modelId="{35EA7B6A-0C1E-4524-8BEF-1F9606EBD386}">
      <dgm:prSet/>
      <dgm:spPr/>
      <dgm:t>
        <a:bodyPr/>
        <a:lstStyle/>
        <a:p>
          <a:r>
            <a:rPr lang="el-GR"/>
            <a:t>ΕΜΠΟΡΙΟ</a:t>
          </a:r>
          <a:endParaRPr lang="en-US"/>
        </a:p>
      </dgm:t>
    </dgm:pt>
    <dgm:pt modelId="{F3DF6392-A434-49EE-9625-414870F88ADF}" type="parTrans" cxnId="{020528ED-56F1-4C1A-AE69-05F215F4AE1C}">
      <dgm:prSet/>
      <dgm:spPr/>
      <dgm:t>
        <a:bodyPr/>
        <a:lstStyle/>
        <a:p>
          <a:endParaRPr lang="en-US"/>
        </a:p>
      </dgm:t>
    </dgm:pt>
    <dgm:pt modelId="{42882DF7-0C67-4E15-8D2C-2175BAFD01CE}" type="sibTrans" cxnId="{020528ED-56F1-4C1A-AE69-05F215F4AE1C}">
      <dgm:prSet/>
      <dgm:spPr/>
      <dgm:t>
        <a:bodyPr/>
        <a:lstStyle/>
        <a:p>
          <a:endParaRPr lang="en-US"/>
        </a:p>
      </dgm:t>
    </dgm:pt>
    <dgm:pt modelId="{2D618915-20C5-4583-B320-EEA7CBDA86AC}" type="pres">
      <dgm:prSet presAssocID="{E235558B-765F-481D-A282-6EA4100F42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C6236EE-AA94-4852-A38C-4BA95E11FD26}" type="pres">
      <dgm:prSet presAssocID="{8FAA326F-3002-4855-9AD4-4A715670A28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FE7AAB-5292-4CAD-95B3-8FB08669915F}" type="pres">
      <dgm:prSet presAssocID="{1152FF01-CDB7-40D9-ADE3-3289E10F83A4}" presName="sibTrans" presStyleCnt="0"/>
      <dgm:spPr/>
    </dgm:pt>
    <dgm:pt modelId="{F8E112DA-4A83-4320-982B-E6D12A07BD24}" type="pres">
      <dgm:prSet presAssocID="{C8E7FB93-B76B-4B9E-8504-FB2FD7D59F2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AA5192-2B17-4DD8-9171-2FA687B4FABD}" type="pres">
      <dgm:prSet presAssocID="{DC5DFB4F-8EDE-4F0A-83E0-CAAAF7F990CC}" presName="sibTrans" presStyleCnt="0"/>
      <dgm:spPr/>
    </dgm:pt>
    <dgm:pt modelId="{E3931CBD-9652-4328-BD6C-80D768690848}" type="pres">
      <dgm:prSet presAssocID="{2A131C14-4C64-47E1-BA49-E332F3459E6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F09D78-CF0A-4935-9297-2C305074A714}" type="pres">
      <dgm:prSet presAssocID="{E238974B-2343-44AD-958D-D25EAABE5615}" presName="sibTrans" presStyleCnt="0"/>
      <dgm:spPr/>
    </dgm:pt>
    <dgm:pt modelId="{7E7320E1-CDA2-45A9-A6B7-C4B90C8A8561}" type="pres">
      <dgm:prSet presAssocID="{BF495178-5899-4904-BD32-46A3777366A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9D7B04-6B75-49AF-98EB-D40A4B95213A}" type="pres">
      <dgm:prSet presAssocID="{9D2AF51B-C60E-4890-9951-2FE7A070193A}" presName="sibTrans" presStyleCnt="0"/>
      <dgm:spPr/>
    </dgm:pt>
    <dgm:pt modelId="{D2562838-3BFE-40E2-85CF-12FAF4126C67}" type="pres">
      <dgm:prSet presAssocID="{0F9A8478-EAE5-42C8-A71B-9598789ABE8D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8FE325-8B59-4855-9C99-42C204E2B661}" type="pres">
      <dgm:prSet presAssocID="{A8368359-ADB8-48A7-96C1-EF854FCC0A13}" presName="sibTrans" presStyleCnt="0"/>
      <dgm:spPr/>
    </dgm:pt>
    <dgm:pt modelId="{C37323BF-9741-4879-9A1D-BF26F8EFB260}" type="pres">
      <dgm:prSet presAssocID="{CE75499C-FEA7-4BEB-BA39-C5C204B4AAE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EE7C7F-E3AB-48C2-834F-A9055BA3716A}" type="pres">
      <dgm:prSet presAssocID="{0E5F3782-B43F-4A70-B96C-D6B9FE389DE6}" presName="sibTrans" presStyleCnt="0"/>
      <dgm:spPr/>
    </dgm:pt>
    <dgm:pt modelId="{7B386F16-3357-431F-905B-6DF9CE684BCF}" type="pres">
      <dgm:prSet presAssocID="{3287B724-E1F8-4159-AA14-32DE1C20896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0BF093-32A6-4F46-BD92-F8C44976DBDD}" type="pres">
      <dgm:prSet presAssocID="{EAA33D91-72C1-498C-B285-0A0090C2819A}" presName="sibTrans" presStyleCnt="0"/>
      <dgm:spPr/>
    </dgm:pt>
    <dgm:pt modelId="{8BC6A1D6-B119-401D-80DA-5A46E53A76FA}" type="pres">
      <dgm:prSet presAssocID="{F2189EDF-8C80-4EB0-BE7D-AC643B82187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3A2CE5-6021-4B8E-9F93-8365402ABE17}" type="pres">
      <dgm:prSet presAssocID="{DF4E4D35-8184-44D2-B867-445373666AA8}" presName="sibTrans" presStyleCnt="0"/>
      <dgm:spPr/>
    </dgm:pt>
    <dgm:pt modelId="{721B5ADC-36E1-4415-AF45-9F9523FAD8E5}" type="pres">
      <dgm:prSet presAssocID="{EBC4AE61-7E67-4B47-862C-5241A96A0D5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61C95A-6B69-4486-A583-241FE81D75F0}" type="pres">
      <dgm:prSet presAssocID="{9BBDB705-3F7C-4200-A41F-DCEA812396C8}" presName="sibTrans" presStyleCnt="0"/>
      <dgm:spPr/>
    </dgm:pt>
    <dgm:pt modelId="{ADEDFD6C-6762-4715-B916-FE8A66245C71}" type="pres">
      <dgm:prSet presAssocID="{35EA7B6A-0C1E-4524-8BEF-1F9606EBD38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A99B21C-8ACA-46A2-B0B2-51F56E324493}" srcId="{E235558B-765F-481D-A282-6EA4100F42F5}" destId="{3287B724-E1F8-4159-AA14-32DE1C208963}" srcOrd="6" destOrd="0" parTransId="{CAFFC385-B160-42F7-95F9-595ED2273F3D}" sibTransId="{EAA33D91-72C1-498C-B285-0A0090C2819A}"/>
    <dgm:cxn modelId="{020528ED-56F1-4C1A-AE69-05F215F4AE1C}" srcId="{E235558B-765F-481D-A282-6EA4100F42F5}" destId="{35EA7B6A-0C1E-4524-8BEF-1F9606EBD386}" srcOrd="9" destOrd="0" parTransId="{F3DF6392-A434-49EE-9625-414870F88ADF}" sibTransId="{42882DF7-0C67-4E15-8D2C-2175BAFD01CE}"/>
    <dgm:cxn modelId="{DBBD4EC7-0750-4B35-9108-F991841C1344}" srcId="{E235558B-765F-481D-A282-6EA4100F42F5}" destId="{EBC4AE61-7E67-4B47-862C-5241A96A0D5B}" srcOrd="8" destOrd="0" parTransId="{00E32C92-8006-4E29-8F0F-A4D865DC840A}" sibTransId="{9BBDB705-3F7C-4200-A41F-DCEA812396C8}"/>
    <dgm:cxn modelId="{10641B77-0FE7-4751-8C56-276933B59EEC}" srcId="{E235558B-765F-481D-A282-6EA4100F42F5}" destId="{CE75499C-FEA7-4BEB-BA39-C5C204B4AAE5}" srcOrd="5" destOrd="0" parTransId="{F56C4962-50F0-4977-8554-4CE97F9B05F0}" sibTransId="{0E5F3782-B43F-4A70-B96C-D6B9FE389DE6}"/>
    <dgm:cxn modelId="{B348919B-6458-4C17-88AB-AFFFA5E224D4}" srcId="{E235558B-765F-481D-A282-6EA4100F42F5}" destId="{F2189EDF-8C80-4EB0-BE7D-AC643B821871}" srcOrd="7" destOrd="0" parTransId="{CD63A890-8CC3-4C90-910C-C3388A0F18F3}" sibTransId="{DF4E4D35-8184-44D2-B867-445373666AA8}"/>
    <dgm:cxn modelId="{56344294-3EBF-47BE-A394-7A332A746A5F}" type="presOf" srcId="{EBC4AE61-7E67-4B47-862C-5241A96A0D5B}" destId="{721B5ADC-36E1-4415-AF45-9F9523FAD8E5}" srcOrd="0" destOrd="0" presId="urn:microsoft.com/office/officeart/2005/8/layout/default"/>
    <dgm:cxn modelId="{66EA9822-E0A0-47FE-90E3-9F4038FE9F6C}" type="presOf" srcId="{0F9A8478-EAE5-42C8-A71B-9598789ABE8D}" destId="{D2562838-3BFE-40E2-85CF-12FAF4126C67}" srcOrd="0" destOrd="0" presId="urn:microsoft.com/office/officeart/2005/8/layout/default"/>
    <dgm:cxn modelId="{4979ED66-1D40-494D-9D00-92D0B17C0B38}" type="presOf" srcId="{E235558B-765F-481D-A282-6EA4100F42F5}" destId="{2D618915-20C5-4583-B320-EEA7CBDA86AC}" srcOrd="0" destOrd="0" presId="urn:microsoft.com/office/officeart/2005/8/layout/default"/>
    <dgm:cxn modelId="{D63C21F8-B2B8-4C18-9C43-C842BCA594E0}" srcId="{E235558B-765F-481D-A282-6EA4100F42F5}" destId="{C8E7FB93-B76B-4B9E-8504-FB2FD7D59F24}" srcOrd="1" destOrd="0" parTransId="{09BC7977-32EF-41FB-B17E-067D5B910320}" sibTransId="{DC5DFB4F-8EDE-4F0A-83E0-CAAAF7F990CC}"/>
    <dgm:cxn modelId="{7CA84415-FE90-4B71-84C8-273D7F55C98D}" type="presOf" srcId="{F2189EDF-8C80-4EB0-BE7D-AC643B821871}" destId="{8BC6A1D6-B119-401D-80DA-5A46E53A76FA}" srcOrd="0" destOrd="0" presId="urn:microsoft.com/office/officeart/2005/8/layout/default"/>
    <dgm:cxn modelId="{5C888E0A-5CA2-4503-A46F-4379087FAC42}" srcId="{E235558B-765F-481D-A282-6EA4100F42F5}" destId="{2A131C14-4C64-47E1-BA49-E332F3459E64}" srcOrd="2" destOrd="0" parTransId="{DD122ACC-AA39-4463-A3E9-4DD83A69FE77}" sibTransId="{E238974B-2343-44AD-958D-D25EAABE5615}"/>
    <dgm:cxn modelId="{CC3D3F3C-D30F-49B8-B223-F7DDC47764A8}" type="presOf" srcId="{35EA7B6A-0C1E-4524-8BEF-1F9606EBD386}" destId="{ADEDFD6C-6762-4715-B916-FE8A66245C71}" srcOrd="0" destOrd="0" presId="urn:microsoft.com/office/officeart/2005/8/layout/default"/>
    <dgm:cxn modelId="{735E3446-8301-4D26-973B-2D861F357F6C}" srcId="{E235558B-765F-481D-A282-6EA4100F42F5}" destId="{0F9A8478-EAE5-42C8-A71B-9598789ABE8D}" srcOrd="4" destOrd="0" parTransId="{55B3EA75-A439-4683-B7F2-18AF5073FB03}" sibTransId="{A8368359-ADB8-48A7-96C1-EF854FCC0A13}"/>
    <dgm:cxn modelId="{7286702B-44D8-4673-A3A6-C612EE046EAB}" type="presOf" srcId="{CE75499C-FEA7-4BEB-BA39-C5C204B4AAE5}" destId="{C37323BF-9741-4879-9A1D-BF26F8EFB260}" srcOrd="0" destOrd="0" presId="urn:microsoft.com/office/officeart/2005/8/layout/default"/>
    <dgm:cxn modelId="{A5AC977C-3A96-4125-B101-2431BE3F7F71}" srcId="{E235558B-765F-481D-A282-6EA4100F42F5}" destId="{8FAA326F-3002-4855-9AD4-4A715670A28C}" srcOrd="0" destOrd="0" parTransId="{694EABE7-AA2B-4B24-BC06-1086D3CEFD94}" sibTransId="{1152FF01-CDB7-40D9-ADE3-3289E10F83A4}"/>
    <dgm:cxn modelId="{BA35EDC4-04A4-4303-859D-DE139212F61E}" type="presOf" srcId="{2A131C14-4C64-47E1-BA49-E332F3459E64}" destId="{E3931CBD-9652-4328-BD6C-80D768690848}" srcOrd="0" destOrd="0" presId="urn:microsoft.com/office/officeart/2005/8/layout/default"/>
    <dgm:cxn modelId="{2A64F564-1C92-454A-ADE9-E7D72C901618}" type="presOf" srcId="{BF495178-5899-4904-BD32-46A3777366A0}" destId="{7E7320E1-CDA2-45A9-A6B7-C4B90C8A8561}" srcOrd="0" destOrd="0" presId="urn:microsoft.com/office/officeart/2005/8/layout/default"/>
    <dgm:cxn modelId="{C7A25604-0778-429F-ADE7-40B6B8377344}" type="presOf" srcId="{8FAA326F-3002-4855-9AD4-4A715670A28C}" destId="{9C6236EE-AA94-4852-A38C-4BA95E11FD26}" srcOrd="0" destOrd="0" presId="urn:microsoft.com/office/officeart/2005/8/layout/default"/>
    <dgm:cxn modelId="{BBDD1A8C-9EC4-4CE4-9D69-0F20C850ED4D}" type="presOf" srcId="{3287B724-E1F8-4159-AA14-32DE1C208963}" destId="{7B386F16-3357-431F-905B-6DF9CE684BCF}" srcOrd="0" destOrd="0" presId="urn:microsoft.com/office/officeart/2005/8/layout/default"/>
    <dgm:cxn modelId="{DD5FE1DF-2927-467A-8BA8-BD096B2C8BAF}" type="presOf" srcId="{C8E7FB93-B76B-4B9E-8504-FB2FD7D59F24}" destId="{F8E112DA-4A83-4320-982B-E6D12A07BD24}" srcOrd="0" destOrd="0" presId="urn:microsoft.com/office/officeart/2005/8/layout/default"/>
    <dgm:cxn modelId="{AAFD30BC-FE78-472F-A37A-C9F432A999CA}" srcId="{E235558B-765F-481D-A282-6EA4100F42F5}" destId="{BF495178-5899-4904-BD32-46A3777366A0}" srcOrd="3" destOrd="0" parTransId="{87AEDB17-E2DA-4584-98E4-D4389DBD8C4B}" sibTransId="{9D2AF51B-C60E-4890-9951-2FE7A070193A}"/>
    <dgm:cxn modelId="{FD14A058-C3BF-424C-8759-7E99F24FA3F5}" type="presParOf" srcId="{2D618915-20C5-4583-B320-EEA7CBDA86AC}" destId="{9C6236EE-AA94-4852-A38C-4BA95E11FD26}" srcOrd="0" destOrd="0" presId="urn:microsoft.com/office/officeart/2005/8/layout/default"/>
    <dgm:cxn modelId="{F9DA9504-F40D-49C0-93EF-D9A530A6CFE5}" type="presParOf" srcId="{2D618915-20C5-4583-B320-EEA7CBDA86AC}" destId="{49FE7AAB-5292-4CAD-95B3-8FB08669915F}" srcOrd="1" destOrd="0" presId="urn:microsoft.com/office/officeart/2005/8/layout/default"/>
    <dgm:cxn modelId="{E1228389-C019-4CFD-9156-B67CB1943E2A}" type="presParOf" srcId="{2D618915-20C5-4583-B320-EEA7CBDA86AC}" destId="{F8E112DA-4A83-4320-982B-E6D12A07BD24}" srcOrd="2" destOrd="0" presId="urn:microsoft.com/office/officeart/2005/8/layout/default"/>
    <dgm:cxn modelId="{7E4106E3-0F12-4CAC-B9BF-0079FF1A9C35}" type="presParOf" srcId="{2D618915-20C5-4583-B320-EEA7CBDA86AC}" destId="{82AA5192-2B17-4DD8-9171-2FA687B4FABD}" srcOrd="3" destOrd="0" presId="urn:microsoft.com/office/officeart/2005/8/layout/default"/>
    <dgm:cxn modelId="{54A63559-D28A-4735-9277-97CC31CE3ED4}" type="presParOf" srcId="{2D618915-20C5-4583-B320-EEA7CBDA86AC}" destId="{E3931CBD-9652-4328-BD6C-80D768690848}" srcOrd="4" destOrd="0" presId="urn:microsoft.com/office/officeart/2005/8/layout/default"/>
    <dgm:cxn modelId="{6DA4C64D-79F0-4838-9DE0-C1807E4BF590}" type="presParOf" srcId="{2D618915-20C5-4583-B320-EEA7CBDA86AC}" destId="{FEF09D78-CF0A-4935-9297-2C305074A714}" srcOrd="5" destOrd="0" presId="urn:microsoft.com/office/officeart/2005/8/layout/default"/>
    <dgm:cxn modelId="{7C156D33-3866-4A76-9580-B76BAB5E6BCB}" type="presParOf" srcId="{2D618915-20C5-4583-B320-EEA7CBDA86AC}" destId="{7E7320E1-CDA2-45A9-A6B7-C4B90C8A8561}" srcOrd="6" destOrd="0" presId="urn:microsoft.com/office/officeart/2005/8/layout/default"/>
    <dgm:cxn modelId="{7816E64C-E517-4768-93EE-0762CAA09861}" type="presParOf" srcId="{2D618915-20C5-4583-B320-EEA7CBDA86AC}" destId="{619D7B04-6B75-49AF-98EB-D40A4B95213A}" srcOrd="7" destOrd="0" presId="urn:microsoft.com/office/officeart/2005/8/layout/default"/>
    <dgm:cxn modelId="{A581375F-65A1-48EF-9B08-9326A6B57E00}" type="presParOf" srcId="{2D618915-20C5-4583-B320-EEA7CBDA86AC}" destId="{D2562838-3BFE-40E2-85CF-12FAF4126C67}" srcOrd="8" destOrd="0" presId="urn:microsoft.com/office/officeart/2005/8/layout/default"/>
    <dgm:cxn modelId="{8D1AB4D5-8005-4D4A-A988-7D2DE0777DC5}" type="presParOf" srcId="{2D618915-20C5-4583-B320-EEA7CBDA86AC}" destId="{C08FE325-8B59-4855-9C99-42C204E2B661}" srcOrd="9" destOrd="0" presId="urn:microsoft.com/office/officeart/2005/8/layout/default"/>
    <dgm:cxn modelId="{D76C53E6-808B-46D8-A41D-C1E5EE6351CD}" type="presParOf" srcId="{2D618915-20C5-4583-B320-EEA7CBDA86AC}" destId="{C37323BF-9741-4879-9A1D-BF26F8EFB260}" srcOrd="10" destOrd="0" presId="urn:microsoft.com/office/officeart/2005/8/layout/default"/>
    <dgm:cxn modelId="{27227768-1CF0-4857-834C-524EC8988E5D}" type="presParOf" srcId="{2D618915-20C5-4583-B320-EEA7CBDA86AC}" destId="{83EE7C7F-E3AB-48C2-834F-A9055BA3716A}" srcOrd="11" destOrd="0" presId="urn:microsoft.com/office/officeart/2005/8/layout/default"/>
    <dgm:cxn modelId="{E907123A-7527-41E4-84B8-4EE9C509D594}" type="presParOf" srcId="{2D618915-20C5-4583-B320-EEA7CBDA86AC}" destId="{7B386F16-3357-431F-905B-6DF9CE684BCF}" srcOrd="12" destOrd="0" presId="urn:microsoft.com/office/officeart/2005/8/layout/default"/>
    <dgm:cxn modelId="{4A1BB526-6820-4613-B208-0A4B363CC574}" type="presParOf" srcId="{2D618915-20C5-4583-B320-EEA7CBDA86AC}" destId="{510BF093-32A6-4F46-BD92-F8C44976DBDD}" srcOrd="13" destOrd="0" presId="urn:microsoft.com/office/officeart/2005/8/layout/default"/>
    <dgm:cxn modelId="{767623EE-815C-4265-8127-141138EB3161}" type="presParOf" srcId="{2D618915-20C5-4583-B320-EEA7CBDA86AC}" destId="{8BC6A1D6-B119-401D-80DA-5A46E53A76FA}" srcOrd="14" destOrd="0" presId="urn:microsoft.com/office/officeart/2005/8/layout/default"/>
    <dgm:cxn modelId="{04CBDBB4-811B-4E72-86FE-57F415E39E09}" type="presParOf" srcId="{2D618915-20C5-4583-B320-EEA7CBDA86AC}" destId="{F23A2CE5-6021-4B8E-9F93-8365402ABE17}" srcOrd="15" destOrd="0" presId="urn:microsoft.com/office/officeart/2005/8/layout/default"/>
    <dgm:cxn modelId="{C3DDEFBC-CD97-40D4-8581-81A299295167}" type="presParOf" srcId="{2D618915-20C5-4583-B320-EEA7CBDA86AC}" destId="{721B5ADC-36E1-4415-AF45-9F9523FAD8E5}" srcOrd="16" destOrd="0" presId="urn:microsoft.com/office/officeart/2005/8/layout/default"/>
    <dgm:cxn modelId="{BA3F2E5F-0F02-46BC-AC80-8D51A9530062}" type="presParOf" srcId="{2D618915-20C5-4583-B320-EEA7CBDA86AC}" destId="{DE61C95A-6B69-4486-A583-241FE81D75F0}" srcOrd="17" destOrd="0" presId="urn:microsoft.com/office/officeart/2005/8/layout/default"/>
    <dgm:cxn modelId="{11ADDED3-2482-4C63-A0E8-040666D4FA73}" type="presParOf" srcId="{2D618915-20C5-4583-B320-EEA7CBDA86AC}" destId="{ADEDFD6C-6762-4715-B916-FE8A66245C7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E926C-2048-4807-8582-C56DF9D7CD90}">
      <dsp:nvSpPr>
        <dsp:cNvPr id="0" name=""/>
        <dsp:cNvSpPr/>
      </dsp:nvSpPr>
      <dsp:spPr>
        <a:xfrm>
          <a:off x="1532658" y="780"/>
          <a:ext cx="1930307" cy="19303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/>
            <a:t>Η οικονομία → βασιζόταν στη γεωργία με την άμεση επίβλεψη του κράτους / του φαραώ</a:t>
          </a:r>
          <a:endParaRPr lang="en-US" sz="1500" kern="1200"/>
        </a:p>
      </dsp:txBody>
      <dsp:txXfrm>
        <a:off x="1815345" y="283467"/>
        <a:ext cx="1364933" cy="1364933"/>
      </dsp:txXfrm>
    </dsp:sp>
    <dsp:sp modelId="{43BD7DEA-0C0B-41B2-A53D-98F44CE795A4}">
      <dsp:nvSpPr>
        <dsp:cNvPr id="0" name=""/>
        <dsp:cNvSpPr/>
      </dsp:nvSpPr>
      <dsp:spPr>
        <a:xfrm rot="10800000">
          <a:off x="2160008" y="2180338"/>
          <a:ext cx="675607" cy="528411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5EAF83-379F-4678-B3C4-ECF0794473DC}">
      <dsp:nvSpPr>
        <dsp:cNvPr id="0" name=""/>
        <dsp:cNvSpPr/>
      </dsp:nvSpPr>
      <dsp:spPr>
        <a:xfrm>
          <a:off x="1854054" y="2928091"/>
          <a:ext cx="1287514" cy="12875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άμεση σύνδεση με τον Νείλο και τις πλημμύρες, αρδευτικά έργα που συντηρούνταν διαρκώς</a:t>
          </a:r>
          <a:endParaRPr lang="en-US" sz="900" kern="1200"/>
        </a:p>
      </dsp:txBody>
      <dsp:txXfrm>
        <a:off x="2042606" y="3116643"/>
        <a:ext cx="910410" cy="910410"/>
      </dsp:txXfrm>
    </dsp:sp>
    <dsp:sp modelId="{6954ED34-AEE7-43A2-92BC-17CE8109B39E}">
      <dsp:nvSpPr>
        <dsp:cNvPr id="0" name=""/>
        <dsp:cNvSpPr/>
      </dsp:nvSpPr>
      <dsp:spPr>
        <a:xfrm rot="5400000">
          <a:off x="3622693" y="3307642"/>
          <a:ext cx="675607" cy="528411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601420-8ABD-4866-BE5C-BD5F9A4DCC4F}">
      <dsp:nvSpPr>
        <dsp:cNvPr id="0" name=""/>
        <dsp:cNvSpPr/>
      </dsp:nvSpPr>
      <dsp:spPr>
        <a:xfrm>
          <a:off x="4749515" y="2928091"/>
          <a:ext cx="1287514" cy="12875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καλλιέργειες: σιτάρι, κριθάρι, λινάρι, οπωροφόρα, κηπευτικά</a:t>
          </a:r>
          <a:endParaRPr lang="en-US" sz="900" kern="1200"/>
        </a:p>
      </dsp:txBody>
      <dsp:txXfrm>
        <a:off x="4938067" y="3116643"/>
        <a:ext cx="910410" cy="910410"/>
      </dsp:txXfrm>
    </dsp:sp>
    <dsp:sp modelId="{FE68F9BE-05AA-43BF-8E1A-84ACA635C1E1}">
      <dsp:nvSpPr>
        <dsp:cNvPr id="0" name=""/>
        <dsp:cNvSpPr/>
      </dsp:nvSpPr>
      <dsp:spPr>
        <a:xfrm>
          <a:off x="5055469" y="1989730"/>
          <a:ext cx="675607" cy="528411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63DC4F-2F94-42C3-98EE-3DEA02F73723}">
      <dsp:nvSpPr>
        <dsp:cNvPr id="0" name=""/>
        <dsp:cNvSpPr/>
      </dsp:nvSpPr>
      <dsp:spPr>
        <a:xfrm>
          <a:off x="4749515" y="322176"/>
          <a:ext cx="1287514" cy="12875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ελεύθερη συλλογή: πάπυροι, λωτοί, κυνήγι, ψάρεμα</a:t>
          </a:r>
          <a:endParaRPr lang="en-US" sz="900" kern="1200"/>
        </a:p>
      </dsp:txBody>
      <dsp:txXfrm>
        <a:off x="4938067" y="510728"/>
        <a:ext cx="910410" cy="910410"/>
      </dsp:txXfrm>
    </dsp:sp>
    <dsp:sp modelId="{7468C28A-4647-4C92-8E5D-7A977DE2DE67}">
      <dsp:nvSpPr>
        <dsp:cNvPr id="0" name=""/>
        <dsp:cNvSpPr/>
      </dsp:nvSpPr>
      <dsp:spPr>
        <a:xfrm rot="5400000">
          <a:off x="6518154" y="701728"/>
          <a:ext cx="675607" cy="528411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589B7D-725A-43F5-A499-9C20097A4A6F}">
      <dsp:nvSpPr>
        <dsp:cNvPr id="0" name=""/>
        <dsp:cNvSpPr/>
      </dsp:nvSpPr>
      <dsp:spPr>
        <a:xfrm>
          <a:off x="7644976" y="322176"/>
          <a:ext cx="1287514" cy="12875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/>
            <a:t>οικοτεχνία: μπύρα</a:t>
          </a:r>
          <a:endParaRPr lang="en-US" sz="900" kern="1200"/>
        </a:p>
      </dsp:txBody>
      <dsp:txXfrm>
        <a:off x="7833528" y="510728"/>
        <a:ext cx="910410" cy="910410"/>
      </dsp:txXfrm>
    </dsp:sp>
    <dsp:sp modelId="{C6210578-2BDA-419C-9D29-25E05EF6FE73}">
      <dsp:nvSpPr>
        <dsp:cNvPr id="0" name=""/>
        <dsp:cNvSpPr/>
      </dsp:nvSpPr>
      <dsp:spPr>
        <a:xfrm rot="10800000">
          <a:off x="7950930" y="1858942"/>
          <a:ext cx="675607" cy="528411"/>
        </a:xfrm>
        <a:prstGeom prst="triangl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09A7BE-0F00-4A96-A310-93DD414F2CCC}">
      <dsp:nvSpPr>
        <dsp:cNvPr id="0" name=""/>
        <dsp:cNvSpPr/>
      </dsp:nvSpPr>
      <dsp:spPr>
        <a:xfrm>
          <a:off x="7323580" y="2606695"/>
          <a:ext cx="1930307" cy="15527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/>
            <a:t>κτηνοτροφία</a:t>
          </a:r>
          <a:endParaRPr lang="en-US" sz="1500" kern="1200"/>
        </a:p>
      </dsp:txBody>
      <dsp:txXfrm>
        <a:off x="7606267" y="2834097"/>
        <a:ext cx="1364933" cy="1097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arygr.blogspot.gr/2010/07/blog-post_20htm" TargetMode="External"/><Relationship Id="rId2" Type="http://schemas.openxmlformats.org/officeDocument/2006/relationships/hyperlink" Target="https://www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gxedo.com/" TargetMode="External"/><Relationship Id="rId4" Type="http://schemas.openxmlformats.org/officeDocument/2006/relationships/hyperlink" Target="http://www.livepedia.gr/index.php/&#925;&#949;&#943;&#955;&#959;&#962;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gean.gr/gympeir/piramides.htm" TargetMode="External"/><Relationship Id="rId2" Type="http://schemas.openxmlformats.org/officeDocument/2006/relationships/hyperlink" Target="https://www.arxaioikosmoi.blogspot.gr/search/label/&#913;&#921;&#915;&#933;&#928;&#932;&#927;&#931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kocw1opRA8" TargetMode="External"/><Relationship Id="rId5" Type="http://schemas.openxmlformats.org/officeDocument/2006/relationships/hyperlink" Target="https://www.youtube.com/watch?v=5AYwO_MyYZA" TargetMode="External"/><Relationship Id="rId4" Type="http://schemas.openxmlformats.org/officeDocument/2006/relationships/hyperlink" Target="https://www.pame.gr/aneksigito/arxaioi-politismoi/mistirio-pyramide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,&#953;&#949;&#961;&#959;&#947;&#955;&#965;&#966;&#953;&#954;&#940;,&#949;&#953;&#954;&#972;&#957;&#949;&#962;" TargetMode="External"/><Relationship Id="rId7" Type="http://schemas.openxmlformats.org/officeDocument/2006/relationships/hyperlink" Target="https://.blogs.sch.gr/lykparga/2012/04/03/&#949;&#961;&#949;&#965;&#957;&#951;&#964;&#953;&#954;&#942;-&#949;&#961;&#947;&#945;&#963;&#943;&#945;-project-&#945;&#961;&#967;&#945;&#943;&#945;-%20&#945;&#943;&#947;&#965;&#960;&#964;&#959;&#962;/" TargetMode="External"/><Relationship Id="rId2" Type="http://schemas.openxmlformats.org/officeDocument/2006/relationships/hyperlink" Target="http://www.discoveringegypt.com/hieroglyphic-typewrit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sanakis.gr/hieroglyphics" TargetMode="External"/><Relationship Id="rId5" Type="http://schemas.openxmlformats.org/officeDocument/2006/relationships/hyperlink" Target="https://www.mikroanagnostis.gr/thema_16.asp" TargetMode="External"/><Relationship Id="rId4" Type="http://schemas.openxmlformats.org/officeDocument/2006/relationships/hyperlink" Target="https://www.el.wikipedia.org/wiki/&#953;&#949;&#961;&#959;&#947;&#955;&#965;&#966;&#953;&#954;&#940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.wikipedia.org/wiki/&#924;&#959;&#973;&#956;&#953;&#945;" TargetMode="External"/><Relationship Id="rId2" Type="http://schemas.openxmlformats.org/officeDocument/2006/relationships/hyperlink" Target="https://www.piotermilonas.blogspot.gr/2013/04/blog-powt_870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ogs.sch.gr/lykparga/2012/04/03/&#949;&#961;&#949;&#965;&#957;&#951;&#964;&#953;&#954;&#942;-&#949;&#961;&#947;&#945;&#963;&#943;&#945;-project-&#945;&#961;&#967;&#945;&#943;&#945;-%20&#945;&#943;&#947;&#965;&#960;&#964;&#959;&#962;/" TargetMode="External"/><Relationship Id="rId4" Type="http://schemas.openxmlformats.org/officeDocument/2006/relationships/hyperlink" Target="https://www.historymed.blogspot.gr/2008/08/blog-post_8196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louki\Downloads\Kopanias_chapter_3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88E6146-1C0A-4739-84A4-CE454A7B2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Î£ÏÎµÏÎ¹ÎºÎ® ÎµÎ¹ÎºÏÎ½Î±">
            <a:extLst>
              <a:ext uri="{FF2B5EF4-FFF2-40B4-BE49-F238E27FC236}">
                <a16:creationId xmlns:a16="http://schemas.microsoft.com/office/drawing/2014/main" xmlns="" id="{2E43A7E7-856F-4169-8301-41DC67BD60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399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DB519C-E7E6-4ED7-8440-9702C70044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rgbClr val="705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4839F-3D2A-4241-A296-DC2EB9914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l-GR" dirty="0"/>
              <a:t>ΙΣΤΟΡΙΑ Α’ ΛΥΚΕΙΟΥ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6193EC-2A70-4D6F-8FF9-A90D19275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>
                    <a:alpha val="80000"/>
                  </a:srgbClr>
                </a:solidFill>
              </a:rPr>
              <a:t>Η ΑΙΓΥΠΤΟΣ- Α’ ΛΥΚΕΙΟΥ- </a:t>
            </a:r>
            <a:r>
              <a:rPr lang="en-GB" dirty="0">
                <a:solidFill>
                  <a:srgbClr val="FFFFFF">
                    <a:alpha val="80000"/>
                  </a:srgbClr>
                </a:solidFill>
              </a:rPr>
              <a:t>ISA- </a:t>
            </a:r>
            <a:r>
              <a:rPr lang="el-GR" dirty="0">
                <a:solidFill>
                  <a:srgbClr val="FFFFFF">
                    <a:alpha val="80000"/>
                  </a:srgbClr>
                </a:solidFill>
              </a:rPr>
              <a:t>κ. Κεφαλληνού- 2018-2019</a:t>
            </a:r>
            <a:endParaRPr lang="en-GB" dirty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0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65070-28E5-445C-A1AD-B136F8A3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Γεωγράφοι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394ECB-78F5-45A0-B40D-24B36AEB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258396"/>
          </a:xfrm>
        </p:spPr>
        <p:txBody>
          <a:bodyPr>
            <a:normAutofit fontScale="92500"/>
          </a:bodyPr>
          <a:lstStyle/>
          <a:p>
            <a:r>
              <a:rPr lang="el-GR" dirty="0"/>
              <a:t>Αφού διαβάσετε την παραγρ. 2.1. Η χώρα, του κεφ. 2.Η Αίγυπτος στη σελ.20 του σχολικού εγχειριδίου και επιλέξετε με κριτική διαδικασία τις ανάλογες πληροφορίες από τις ηλεκτρονικές σελίδες που σας δίνονται παρακάτω, να απαντήσετε στην εξής ερώτηση:</a:t>
            </a:r>
          </a:p>
          <a:p>
            <a:r>
              <a:rPr lang="el-GR" b="1" dirty="0"/>
              <a:t>Ποια η συνεισφορά του Νείλου στον πολιτισμό των Αιγυπτίων.</a:t>
            </a:r>
          </a:p>
          <a:p>
            <a:r>
              <a:rPr lang="el-GR" dirty="0"/>
              <a:t> Η απάντησή σας να δοθεί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l-GR" dirty="0"/>
              <a:t>παρουσίαση και εκτός του κειμένου να συμπεριλαμβάνει χάρτες και φωτογραφίες.</a:t>
            </a:r>
          </a:p>
          <a:p>
            <a:r>
              <a:rPr lang="el-GR" dirty="0"/>
              <a:t>Βιβλιογραφία: </a:t>
            </a:r>
          </a:p>
          <a:p>
            <a:r>
              <a:rPr lang="el-GR" dirty="0"/>
              <a:t>https://www.google.com/ αρχαία Αίγυπτος,χάρτες,εικόνες</a:t>
            </a:r>
          </a:p>
          <a:p>
            <a:r>
              <a:rPr lang="el-GR" dirty="0"/>
              <a:t>https://www.google.com/ αρχαία Αίγυπτος, Νείλος,εικόνες</a:t>
            </a:r>
          </a:p>
          <a:p>
            <a:r>
              <a:rPr lang="el-GR" dirty="0">
                <a:hlinkClick r:id="rId2"/>
              </a:rPr>
              <a:t>https://www.wikipedia.org/</a:t>
            </a:r>
            <a:endParaRPr lang="el-GR" dirty="0"/>
          </a:p>
          <a:p>
            <a:r>
              <a:rPr lang="el-GR" dirty="0">
                <a:hlinkClick r:id="rId3"/>
              </a:rPr>
              <a:t>http://documentarygr.blogspot.gr/2010/07/blog-post_20htm</a:t>
            </a:r>
            <a:endParaRPr lang="el-GR" dirty="0"/>
          </a:p>
          <a:p>
            <a:r>
              <a:rPr lang="el-GR" dirty="0"/>
              <a:t> </a:t>
            </a:r>
            <a:r>
              <a:rPr lang="el-GR" dirty="0">
                <a:hlinkClick r:id="rId4"/>
              </a:rPr>
              <a:t>www.livepedia.gr/index.php/Νείλος</a:t>
            </a:r>
            <a:endParaRPr lang="el-GR" dirty="0"/>
          </a:p>
          <a:p>
            <a:r>
              <a:rPr lang="el-GR" dirty="0"/>
              <a:t> </a:t>
            </a:r>
            <a:r>
              <a:rPr lang="el-GR" dirty="0">
                <a:hlinkClick r:id="rId5"/>
              </a:rPr>
              <a:t>http://www.tagxedo.com/</a:t>
            </a: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5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0FD39-C684-421E-8785-64DAC6D1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Κινηματογραφιστές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309A51-21CA-4E09-8DB1-C2FFB7E6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Να δημιουργήσετε ένα movie maker γενικού περιεχομένου για την Αίγυπτο με τις εξής ενότητες:</a:t>
            </a:r>
          </a:p>
          <a:p>
            <a:pPr marL="0" indent="0">
              <a:buNone/>
            </a:pPr>
            <a:r>
              <a:rPr lang="el-GR" dirty="0"/>
              <a:t> α.χώρα </a:t>
            </a:r>
          </a:p>
          <a:p>
            <a:pPr marL="0" indent="0">
              <a:buNone/>
            </a:pPr>
            <a:r>
              <a:rPr lang="el-GR" dirty="0"/>
              <a:t>β.Νείλος </a:t>
            </a:r>
          </a:p>
          <a:p>
            <a:pPr marL="0" indent="0">
              <a:buNone/>
            </a:pPr>
            <a:r>
              <a:rPr lang="el-GR" dirty="0"/>
              <a:t>γ.καλλιέργιες </a:t>
            </a:r>
          </a:p>
          <a:p>
            <a:pPr marL="0" indent="0">
              <a:buNone/>
            </a:pPr>
            <a:r>
              <a:rPr lang="el-GR" dirty="0"/>
              <a:t>δ.πολιτική οργάνωση </a:t>
            </a:r>
          </a:p>
          <a:p>
            <a:pPr marL="0" indent="0">
              <a:buNone/>
            </a:pPr>
            <a:r>
              <a:rPr lang="el-GR" dirty="0"/>
              <a:t>ε.θρησκεία</a:t>
            </a:r>
          </a:p>
          <a:p>
            <a:pPr marL="0" indent="0">
              <a:buNone/>
            </a:pPr>
            <a:r>
              <a:rPr lang="el-GR" dirty="0"/>
              <a:t>στ.γραφή</a:t>
            </a:r>
          </a:p>
          <a:p>
            <a:pPr marL="0" indent="0">
              <a:buNone/>
            </a:pPr>
            <a:r>
              <a:rPr lang="el-GR" dirty="0"/>
              <a:t>ζ.αρχιτεκτονική </a:t>
            </a:r>
          </a:p>
          <a:p>
            <a:pPr marL="0" indent="0">
              <a:buNone/>
            </a:pPr>
            <a:r>
              <a:rPr lang="el-GR" dirty="0"/>
              <a:t>η.επιστήμη </a:t>
            </a:r>
          </a:p>
          <a:p>
            <a:pPr marL="0" indent="0">
              <a:buNone/>
            </a:pPr>
            <a:r>
              <a:rPr lang="el-GR" dirty="0"/>
              <a:t>Θα χρησιμοποιήσετε το αντίστοιχο πρόγραμμα movie maker-Microsoft Windows και εικόνες από https://www.google.com/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19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6DB476-61E0-47DE-8B22-C904EF04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Αρχιτέκτονες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C9002-1760-4535-BADA-2175CDB4F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Να δημιουργήσετε ένα power point για τον τρόπο με τον οποίο έκτιζαν οι αρχαίοι Αιγύπτιοι τις πυραμίδες.</a:t>
            </a:r>
          </a:p>
          <a:p>
            <a:pPr marL="0" indent="0">
              <a:buNone/>
            </a:pPr>
            <a:r>
              <a:rPr lang="el-GR" dirty="0"/>
              <a:t> Να περιηγηθείτε στις παρακάτω διευθύνσεις και να επιλέξετε με κριτική διαδικασία τις σημαντικότερες πληροφορίες: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hlinkClick r:id="rId2"/>
              </a:rPr>
              <a:t>https://www.arxaioikosmoi.blogspot.gr/search/label/ΑΙΓΥΠΤΟΣ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https://www.arxaioikosmoi.blogspot.gr/2012/05/blog-post_28.hml https://www.google.com/ αρχαία αίγυπτος εικόνες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https://www.google.com/ αρχαία αίγυπτος, Νείλος, εικόνες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>
                <a:hlinkClick r:id="rId3"/>
              </a:rPr>
              <a:t>https://www.aegean.gr/gympeir/piramides.htm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>
                <a:hlinkClick r:id="rId4"/>
              </a:rPr>
              <a:t>https://www.pame.gr/aneksigito/arxaioi-politismoi/mistirio-pyramides.html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>
                <a:hlinkClick r:id="rId5"/>
              </a:rPr>
              <a:t>https://www.youtube.com/watch?v=5AYwO_MyYZA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>
                <a:hlinkClick r:id="rId6"/>
              </a:rPr>
              <a:t>https://www.youtube.com/watch?v=tkocw1opRA8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327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5CEA6-9A09-4630-A135-DF0D3C90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Γραφείς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423E40-7D9D-48FD-95E7-12F33CA81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b="1" dirty="0"/>
              <a:t>Να φτιάξετε ένα </a:t>
            </a:r>
            <a:r>
              <a:rPr lang="en-GB" b="1" dirty="0" err="1"/>
              <a:t>powerpoint</a:t>
            </a:r>
            <a:r>
              <a:rPr lang="en-GB" b="1" dirty="0"/>
              <a:t> </a:t>
            </a:r>
            <a:r>
              <a:rPr lang="el-GR" b="1" dirty="0"/>
              <a:t>προσθέτοντας σχετικές εικόνες με θέμα τα ιερογλυφικά, τη γραφή των Αιγυπτίων (Γραφείς/ Αποκρυπτογράφηση/ Στήλη της Ροζέτας).</a:t>
            </a:r>
          </a:p>
          <a:p>
            <a:r>
              <a:rPr lang="el-GR" dirty="0"/>
              <a:t> Να γράψετε τα ονόματά σας στα ιερογλυφικά, χρησιμοποιώντας την ηλεκτρονική διεύθυνση:</a:t>
            </a:r>
          </a:p>
          <a:p>
            <a:r>
              <a:rPr lang="el-GR" dirty="0"/>
              <a:t> </a:t>
            </a:r>
            <a:r>
              <a:rPr lang="el-GR" dirty="0">
                <a:hlinkClick r:id="rId2"/>
              </a:rPr>
              <a:t>www.discoveringegypt.com/hieroglyphic-typewriter.html</a:t>
            </a:r>
            <a:endParaRPr lang="el-GR" dirty="0"/>
          </a:p>
          <a:p>
            <a:r>
              <a:rPr lang="el-GR" dirty="0"/>
              <a:t> Για το κείμενο να αξιοποιήσετε τις διευθύνσεις:</a:t>
            </a:r>
          </a:p>
          <a:p>
            <a:r>
              <a:rPr lang="el-GR" dirty="0"/>
              <a:t> https://www.google.com/ αρχαία Αίγυπτος εικόνες</a:t>
            </a:r>
          </a:p>
          <a:p>
            <a:r>
              <a:rPr lang="el-GR" dirty="0"/>
              <a:t> </a:t>
            </a:r>
            <a:r>
              <a:rPr lang="el-GR" dirty="0">
                <a:hlinkClick r:id="rId3"/>
              </a:rPr>
              <a:t>https://www.google.com/,ιερογλυφικά,εικόνες</a:t>
            </a:r>
            <a:endParaRPr lang="el-GR" dirty="0"/>
          </a:p>
          <a:p>
            <a:r>
              <a:rPr lang="el-GR" dirty="0"/>
              <a:t> </a:t>
            </a:r>
            <a:r>
              <a:rPr lang="el-GR" dirty="0">
                <a:hlinkClick r:id="rId4"/>
              </a:rPr>
              <a:t>https://www.el.wikipedia.org/wiki/ιερογλυφικά</a:t>
            </a:r>
            <a:endParaRPr lang="el-GR" dirty="0"/>
          </a:p>
          <a:p>
            <a:r>
              <a:rPr lang="el-GR" dirty="0"/>
              <a:t> </a:t>
            </a:r>
            <a:r>
              <a:rPr lang="el-GR" dirty="0">
                <a:hlinkClick r:id="rId5"/>
              </a:rPr>
              <a:t>https://www.mikroanagnostis.gr/thema_16.asp</a:t>
            </a:r>
            <a:endParaRPr lang="el-GR" dirty="0"/>
          </a:p>
          <a:p>
            <a:r>
              <a:rPr lang="el-GR" dirty="0"/>
              <a:t> </a:t>
            </a:r>
            <a:r>
              <a:rPr lang="el-GR" dirty="0">
                <a:hlinkClick r:id="rId6"/>
              </a:rPr>
              <a:t>https://www.krassanakis.gr/hieroglyphics</a:t>
            </a:r>
            <a:endParaRPr lang="el-GR" dirty="0"/>
          </a:p>
          <a:p>
            <a:r>
              <a:rPr lang="el-GR" dirty="0">
                <a:hlinkClick r:id="rId7"/>
              </a:rPr>
              <a:t>https://.blogs.sch.gr/lykparga/2012/04/03/ερευνητική-εργασία-project-αρχαία- αίγυπτος/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34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E61D1F-EFB8-4132-8573-7ABC4F0B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Ταριχευτές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ED34A-F5AC-4FD8-A5AE-247D23A16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b="1" dirty="0"/>
              <a:t>Να δημιουργήσετε ένα κείμενο word με σχετικές φωτογραφίες και κατόπιν ένα </a:t>
            </a:r>
            <a:r>
              <a:rPr lang="en-GB" b="1" dirty="0"/>
              <a:t>poster </a:t>
            </a:r>
            <a:r>
              <a:rPr lang="el-GR" b="1" dirty="0"/>
              <a:t>για τη διαδικασία της ταρίχευσης, καθώς και για τους λόγους που την καθιστούσαν επιτακτική στην αρχαία Αίγυπτο.</a:t>
            </a:r>
          </a:p>
          <a:p>
            <a:r>
              <a:rPr lang="el-GR" dirty="0"/>
              <a:t> Πληροφορίες θα αντλήσετε από το σχολικό εγχειρίδιο και από τισ παρακάτω διευθύνσεις:</a:t>
            </a:r>
          </a:p>
          <a:p>
            <a:r>
              <a:rPr lang="el-GR" dirty="0"/>
              <a:t> https://www.google.com/,αρχαία Αίγυπτος,τατίχευση νεκρών,εικόνες</a:t>
            </a:r>
          </a:p>
          <a:p>
            <a:r>
              <a:rPr lang="el-GR" dirty="0"/>
              <a:t> </a:t>
            </a:r>
            <a:r>
              <a:rPr lang="el-GR" dirty="0">
                <a:hlinkClick r:id="rId2"/>
              </a:rPr>
              <a:t>https://www.piotermilonas.blogspot.gr/2013/04/blog-powt_8709.html</a:t>
            </a:r>
            <a:endParaRPr lang="el-GR" dirty="0"/>
          </a:p>
          <a:p>
            <a:r>
              <a:rPr lang="el-GR" dirty="0"/>
              <a:t> </a:t>
            </a:r>
            <a:r>
              <a:rPr lang="el-GR" dirty="0">
                <a:hlinkClick r:id="rId3"/>
              </a:rPr>
              <a:t>https://www.el.wikipedia.org/wiki/Μούμια</a:t>
            </a:r>
            <a:endParaRPr lang="el-GR" dirty="0"/>
          </a:p>
          <a:p>
            <a:r>
              <a:rPr lang="el-GR" dirty="0"/>
              <a:t> https://www.el.wikipedia.org/wiki/Αιγυπτιακή Μυθολογία</a:t>
            </a:r>
          </a:p>
          <a:p>
            <a:r>
              <a:rPr lang="el-GR" dirty="0"/>
              <a:t> </a:t>
            </a:r>
            <a:r>
              <a:rPr lang="el-GR" dirty="0">
                <a:hlinkClick r:id="rId4"/>
              </a:rPr>
              <a:t>https://www.historymed.blogspot.gr/2008/08/blog-post_8196html</a:t>
            </a:r>
            <a:endParaRPr lang="el-GR" dirty="0"/>
          </a:p>
          <a:p>
            <a:r>
              <a:rPr lang="el-GR" dirty="0"/>
              <a:t> </a:t>
            </a:r>
            <a:r>
              <a:rPr lang="el-GR" dirty="0">
                <a:hlinkClick r:id="rId5"/>
              </a:rPr>
              <a:t>https://www.blogs.sch.gr/lykparga/2012/04/03/ερευνητική-εργασία-project-αρχαία- αίγυπτος/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4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FC1D47-CB25-4126-9F63-9F6A267E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Επιπλέον υλικό και βιβλιογραφία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3ADF5-7492-490B-BBF7-512C9094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 action="ppaction://hlinkfile"/>
              </a:rPr>
              <a:t>file:///C:/Users/louki/Downloads/Kopanias_chapter_3.pdf</a:t>
            </a: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38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C9EA2-B5B0-49D1-A071-8F10513B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ASSESSMENT CRITERIA</a:t>
            </a:r>
            <a:br>
              <a:rPr lang="en-GB" dirty="0"/>
            </a:br>
            <a:r>
              <a:rPr lang="en-GB" dirty="0"/>
              <a:t>CRITERION B:</a:t>
            </a:r>
            <a:br>
              <a:rPr lang="en-GB" dirty="0"/>
            </a:br>
            <a:r>
              <a:rPr lang="en-GB" dirty="0"/>
              <a:t>ORGANIZING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113EB1-C7B7-40F8-8E22-247B5E69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97565"/>
            <a:ext cx="7580610" cy="5963478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Criterion B: Organizing </a:t>
            </a:r>
            <a:r>
              <a:rPr lang="el-GR" b="1" dirty="0"/>
              <a:t> (</a:t>
            </a:r>
            <a:r>
              <a:rPr lang="en-GB" dirty="0"/>
              <a:t>Maximum: 8 </a:t>
            </a:r>
            <a:r>
              <a:rPr lang="el-GR" dirty="0"/>
              <a:t>)</a:t>
            </a:r>
            <a:endParaRPr lang="en-GB" dirty="0"/>
          </a:p>
          <a:p>
            <a:r>
              <a:rPr lang="en-GB" dirty="0"/>
              <a:t>At the end of year 5, students should be able to:</a:t>
            </a:r>
          </a:p>
          <a:p>
            <a:pPr lvl="0"/>
            <a:r>
              <a:rPr lang="en-GB" dirty="0"/>
              <a:t>employ organizational structures that serve the context and intention</a:t>
            </a:r>
          </a:p>
          <a:p>
            <a:pPr lvl="0"/>
            <a:r>
              <a:rPr lang="en-GB" dirty="0"/>
              <a:t>organize opinions and ideas in a sustained, coherent and logical manner</a:t>
            </a:r>
          </a:p>
          <a:p>
            <a:pPr lvl="0"/>
            <a:r>
              <a:rPr lang="en-GB" dirty="0"/>
              <a:t>use referencing and formatting tools to create a presentation style suitable to the context and intention.</a:t>
            </a:r>
          </a:p>
          <a:p>
            <a:r>
              <a:rPr lang="en-GB" dirty="0"/>
              <a:t> Achievement level</a:t>
            </a:r>
            <a:r>
              <a:rPr lang="el-GR" dirty="0"/>
              <a:t>-</a:t>
            </a:r>
            <a:r>
              <a:rPr lang="en-GB" dirty="0"/>
              <a:t> Level descriptor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n-GB" dirty="0"/>
              <a:t>3–4 The student:</a:t>
            </a:r>
          </a:p>
          <a:p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. makes adequate use of organizational structures that serve the context and intention</a:t>
            </a:r>
          </a:p>
          <a:p>
            <a:r>
              <a:rPr lang="en-GB" dirty="0"/>
              <a:t> ii. organizes opinions and ideas with some degree of coherence and logic</a:t>
            </a:r>
          </a:p>
          <a:p>
            <a:r>
              <a:rPr lang="en-GB" dirty="0"/>
              <a:t> iii. makes adequate use of referencing and formatting tools to create a presentation style suitable to the context and intention. 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n-GB" dirty="0"/>
              <a:t>5–6 The student: </a:t>
            </a:r>
          </a:p>
          <a:p>
            <a:r>
              <a:rPr lang="en-GB" dirty="0" err="1"/>
              <a:t>i</a:t>
            </a:r>
            <a:r>
              <a:rPr lang="en-GB" dirty="0"/>
              <a:t>. makes competent use of organizational structures that serve the context and intention</a:t>
            </a:r>
          </a:p>
          <a:p>
            <a:r>
              <a:rPr lang="en-GB" dirty="0"/>
              <a:t> ii. organizes opinions and ideas in a coherent and logical manner with ideas building on each other</a:t>
            </a:r>
          </a:p>
          <a:p>
            <a:r>
              <a:rPr lang="en-GB" dirty="0"/>
              <a:t> iii. makes competent use of referencing and formatting tools to create a presentation style suitable to the context and intention. 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n-GB" dirty="0"/>
              <a:t>7–8 The student:</a:t>
            </a:r>
          </a:p>
          <a:p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. makes sophisticated use of organizational structures that serve the context and intention effectively</a:t>
            </a:r>
            <a:endParaRPr lang="el-GR" dirty="0"/>
          </a:p>
          <a:p>
            <a:r>
              <a:rPr lang="en-GB" dirty="0"/>
              <a:t> ii. effectively organizes opinions and ideas in a sustained, coherent and logical manner with ideas building on each other in a sophisticated way</a:t>
            </a:r>
          </a:p>
          <a:p>
            <a:r>
              <a:rPr lang="en-GB" dirty="0"/>
              <a:t> iii. makes excellent use of referencing and formatting tools to create an effective presentation style. </a:t>
            </a:r>
          </a:p>
        </p:txBody>
      </p:sp>
    </p:spTree>
    <p:extLst>
      <p:ext uri="{BB962C8B-B14F-4D97-AF65-F5344CB8AC3E}">
        <p14:creationId xmlns:p14="http://schemas.microsoft.com/office/powerpoint/2010/main" val="243726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02FA8-ABCF-48BC-BFBE-35B1B1F6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CRITERION C:</a:t>
            </a:r>
            <a:br>
              <a:rPr lang="en-GB" dirty="0"/>
            </a:br>
            <a:r>
              <a:rPr lang="en-GB" dirty="0"/>
              <a:t>PRODUCING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AF2D1C-8230-40BB-B76B-EAAAFA3E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03583"/>
            <a:ext cx="7686628" cy="5870713"/>
          </a:xfrm>
        </p:spPr>
        <p:txBody>
          <a:bodyPr>
            <a:noAutofit/>
          </a:bodyPr>
          <a:lstStyle/>
          <a:p>
            <a:r>
              <a:rPr lang="en-GB" sz="900" b="1" dirty="0"/>
              <a:t>Criterion C: Producing text </a:t>
            </a:r>
            <a:r>
              <a:rPr lang="el-GR" sz="900" b="1" dirty="0"/>
              <a:t> (</a:t>
            </a:r>
            <a:r>
              <a:rPr lang="en-GB" sz="900" dirty="0"/>
              <a:t>Maximum: 8 </a:t>
            </a:r>
            <a:r>
              <a:rPr lang="el-GR" sz="900" dirty="0"/>
              <a:t>)</a:t>
            </a:r>
            <a:endParaRPr lang="en-GB" sz="900" dirty="0"/>
          </a:p>
          <a:p>
            <a:r>
              <a:rPr lang="en-GB" sz="900" dirty="0"/>
              <a:t>At the end of year 5, students should be able to:</a:t>
            </a:r>
          </a:p>
          <a:p>
            <a:pPr lvl="0"/>
            <a:r>
              <a:rPr lang="en-GB" sz="900" dirty="0"/>
              <a:t>produce texts that demonstrate insight, imagination and sensitivity while exploring and reflecting critically on new perspectives and ideas arising from personal engagement with the creative process </a:t>
            </a:r>
          </a:p>
          <a:p>
            <a:pPr lvl="0"/>
            <a:r>
              <a:rPr lang="en-GB" sz="900" dirty="0"/>
              <a:t>make stylistic choices in terms of linguistic, literary and visual devices, demonstrating awareness of impact on an audience </a:t>
            </a:r>
          </a:p>
          <a:p>
            <a:pPr lvl="0"/>
            <a:r>
              <a:rPr lang="en-GB" sz="900" dirty="0"/>
              <a:t>select relevant details and examples to develop ideas. </a:t>
            </a:r>
          </a:p>
          <a:p>
            <a:r>
              <a:rPr lang="en-GB" sz="900" dirty="0"/>
              <a:t>Achievement level</a:t>
            </a:r>
            <a:r>
              <a:rPr lang="el-GR" sz="900" dirty="0"/>
              <a:t>- </a:t>
            </a:r>
            <a:r>
              <a:rPr lang="en-GB" sz="900" dirty="0"/>
              <a:t>Level descriptor</a:t>
            </a:r>
          </a:p>
          <a:p>
            <a:pPr marL="0" indent="0">
              <a:buNone/>
            </a:pPr>
            <a:r>
              <a:rPr lang="el-GR" sz="900" dirty="0"/>
              <a:t>	</a:t>
            </a:r>
            <a:r>
              <a:rPr lang="en-GB" sz="900" dirty="0"/>
              <a:t>3–4 The student: </a:t>
            </a:r>
          </a:p>
          <a:p>
            <a:r>
              <a:rPr lang="en-GB" sz="900" dirty="0" err="1"/>
              <a:t>i</a:t>
            </a:r>
            <a:r>
              <a:rPr lang="en-GB" sz="900" dirty="0"/>
              <a:t>. produces texts that demonstrate adequate personal engagement with the creative process; demonstrates some insight, imagination or sensitivity and some exploration of and critical reflection on new perspectives and ideas</a:t>
            </a:r>
          </a:p>
          <a:p>
            <a:r>
              <a:rPr lang="en-GB" sz="900" dirty="0"/>
              <a:t> ii. makes some stylistic choices in terms of linguistic, literary and visual devices, demonstrating adequate awareness of impact on an audience</a:t>
            </a:r>
            <a:endParaRPr lang="el-GR" sz="900" dirty="0"/>
          </a:p>
          <a:p>
            <a:r>
              <a:rPr lang="en-GB" sz="900" dirty="0"/>
              <a:t> iii. selects some relevant details and examples to develop ideas.</a:t>
            </a:r>
          </a:p>
          <a:p>
            <a:pPr marL="0" indent="0">
              <a:buNone/>
            </a:pPr>
            <a:r>
              <a:rPr lang="el-GR" sz="900" dirty="0"/>
              <a:t>	</a:t>
            </a:r>
            <a:r>
              <a:rPr lang="en-GB" sz="900" dirty="0"/>
              <a:t> 5–6 The student:</a:t>
            </a:r>
          </a:p>
          <a:p>
            <a:r>
              <a:rPr lang="en-GB" sz="900" dirty="0"/>
              <a:t> </a:t>
            </a:r>
            <a:r>
              <a:rPr lang="en-GB" sz="900" dirty="0" err="1"/>
              <a:t>i</a:t>
            </a:r>
            <a:r>
              <a:rPr lang="en-GB" sz="900" dirty="0"/>
              <a:t>. produces texts that demonstrate considerable personal engagement with the creative process; demonstrates considerable insight, imagination or sensitivity and substantial exploration of and critical reflection on new perspectives and ideas</a:t>
            </a:r>
          </a:p>
          <a:p>
            <a:r>
              <a:rPr lang="en-GB" sz="900" dirty="0"/>
              <a:t> ii. makes thoughtful stylistic choices in terms of linguistic, literary and visual devices, demonstrating good awareness of impact on an audience</a:t>
            </a:r>
          </a:p>
          <a:p>
            <a:r>
              <a:rPr lang="en-GB" sz="900" dirty="0" err="1"/>
              <a:t>iii.selects</a:t>
            </a:r>
            <a:r>
              <a:rPr lang="en-GB" sz="900" dirty="0"/>
              <a:t> sufficient relevant details and examples to develop ideas.</a:t>
            </a:r>
          </a:p>
          <a:p>
            <a:pPr marL="0" indent="0">
              <a:buNone/>
            </a:pPr>
            <a:r>
              <a:rPr lang="el-GR" sz="900" dirty="0"/>
              <a:t>	</a:t>
            </a:r>
            <a:r>
              <a:rPr lang="en-GB" sz="900" dirty="0"/>
              <a:t>7–8 The student:</a:t>
            </a:r>
          </a:p>
          <a:p>
            <a:r>
              <a:rPr lang="en-GB" sz="900" dirty="0"/>
              <a:t> </a:t>
            </a:r>
            <a:r>
              <a:rPr lang="en-GB" sz="900" dirty="0" err="1"/>
              <a:t>i</a:t>
            </a:r>
            <a:r>
              <a:rPr lang="en-GB" sz="900" dirty="0"/>
              <a:t>. produces texts that demonstrate a high degree of personal engagement with the creative process; demonstrates a high degree of insight, imagination or sensitivity and perceptive exploration of and critical reflection on new perspectives and ideas</a:t>
            </a:r>
          </a:p>
          <a:p>
            <a:r>
              <a:rPr lang="en-GB" sz="900" dirty="0"/>
              <a:t> ii. makes perceptive stylistic choices in terms of linguistic, literary and visual devices, demonstrating good awareness of impact on an audience</a:t>
            </a:r>
            <a:endParaRPr lang="el-GR" sz="900" dirty="0"/>
          </a:p>
          <a:p>
            <a:r>
              <a:rPr lang="en-GB" sz="900" dirty="0"/>
              <a:t> iii. selects extensive relevant details and examples to develop ideas with precision. </a:t>
            </a:r>
          </a:p>
        </p:txBody>
      </p:sp>
    </p:spTree>
    <p:extLst>
      <p:ext uri="{BB962C8B-B14F-4D97-AF65-F5344CB8AC3E}">
        <p14:creationId xmlns:p14="http://schemas.microsoft.com/office/powerpoint/2010/main" val="416598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5FC390-81FD-4D7B-831D-239C88C57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890250-69EA-4340-B4B5-56CACE2E8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AFDA6-4B55-4425-82D2-13CAD6A7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25763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Ερευνητική εργασία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ED5CC97-F7ED-4144-9FF8-356EC2F31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FE9F59AB-F143-49CF-8494-377154089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949413"/>
              </p:ext>
            </p:extLst>
          </p:nvPr>
        </p:nvGraphicFramePr>
        <p:xfrm>
          <a:off x="702727" y="1029176"/>
          <a:ext cx="10786546" cy="344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124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ÎÏÎ¿ÏÎ­Î»ÎµÏÎ¼Î± ÎµÎ¹ÎºÏÎ½Î±Ï Î³Î¹Î± Î±ÏÏÎ±Î¯Î± Î±Î¯Î³ÏÏÏÎ¿Ï">
            <a:extLst>
              <a:ext uri="{FF2B5EF4-FFF2-40B4-BE49-F238E27FC236}">
                <a16:creationId xmlns:a16="http://schemas.microsoft.com/office/drawing/2014/main" xmlns="" id="{EF8B0019-29D3-48F6-BFF8-476F0061538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FFECBC-3365-4A8E-B5C9-F04909FEC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AF060-36E2-4B09-AAD2-48870E24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Η ΧΩΡΑ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0F90C-7A3A-4050-8FAA-6D07D720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>
              <a:buClr>
                <a:srgbClr val="D9A859"/>
              </a:buClr>
            </a:pPr>
            <a:r>
              <a:rPr lang="el-GR" sz="1400">
                <a:solidFill>
                  <a:schemeClr val="tx1"/>
                </a:solidFill>
              </a:rPr>
              <a:t>Αίγυπτος → το βορειοανατολικό τμήμα της Αφρικής που διαρρέεται από τον ποταμό Νείλο</a:t>
            </a:r>
          </a:p>
          <a:p>
            <a:pPr>
              <a:buClr>
                <a:srgbClr val="D9A859"/>
              </a:buClr>
            </a:pPr>
            <a:r>
              <a:rPr lang="el-GR" sz="1400">
                <a:solidFill>
                  <a:schemeClr val="tx1"/>
                </a:solidFill>
              </a:rPr>
              <a:t>«το δώρο του Νείλου» την ονόμασε ο Ηρόδοτος </a:t>
            </a:r>
          </a:p>
          <a:p>
            <a:pPr>
              <a:buClr>
                <a:srgbClr val="D9A859"/>
              </a:buClr>
            </a:pPr>
            <a:r>
              <a:rPr lang="el-GR" sz="1400">
                <a:solidFill>
                  <a:schemeClr val="tx1"/>
                </a:solidFill>
              </a:rPr>
              <a:t>δεξιά και αριστερά υπάρχει έρημος</a:t>
            </a:r>
          </a:p>
          <a:p>
            <a:pPr>
              <a:buClr>
                <a:srgbClr val="D9A859"/>
              </a:buClr>
            </a:pPr>
            <a:r>
              <a:rPr lang="el-GR" sz="1400">
                <a:solidFill>
                  <a:schemeClr val="tx1"/>
                </a:solidFill>
              </a:rPr>
              <a:t>σημαντικότερο φαινόμενο: οι ετήσιες πλημμύρες του Νείλου που κάνουν τη γη εύφορη.</a:t>
            </a:r>
          </a:p>
          <a:p>
            <a:pPr>
              <a:buClr>
                <a:srgbClr val="D9A859"/>
              </a:buClr>
            </a:pPr>
            <a:r>
              <a:rPr lang="el-GR" sz="1400">
                <a:solidFill>
                  <a:schemeClr val="tx1"/>
                </a:solidFill>
              </a:rPr>
              <a:t>Δύο τμήματα: α) η </a:t>
            </a:r>
            <a:r>
              <a:rPr lang="el-GR" sz="1400" i="1">
                <a:solidFill>
                  <a:schemeClr val="tx1"/>
                </a:solidFill>
              </a:rPr>
              <a:t>Άνω Αίγυπτος </a:t>
            </a:r>
            <a:r>
              <a:rPr lang="el-GR" sz="1400">
                <a:solidFill>
                  <a:schemeClr val="tx1"/>
                </a:solidFill>
              </a:rPr>
              <a:t>(το νότιο και ορεινό τμήμα)</a:t>
            </a:r>
          </a:p>
          <a:p>
            <a:pPr>
              <a:buClr>
                <a:srgbClr val="D9A859"/>
              </a:buClr>
            </a:pPr>
            <a:r>
              <a:rPr lang="el-GR" sz="1400">
                <a:solidFill>
                  <a:schemeClr val="tx1"/>
                </a:solidFill>
              </a:rPr>
              <a:t>β) η </a:t>
            </a:r>
            <a:r>
              <a:rPr lang="el-GR" sz="1400" i="1">
                <a:solidFill>
                  <a:schemeClr val="tx1"/>
                </a:solidFill>
              </a:rPr>
              <a:t>Κάτω Αίγυπτος </a:t>
            </a:r>
            <a:r>
              <a:rPr lang="el-GR" sz="1400">
                <a:solidFill>
                  <a:schemeClr val="tx1"/>
                </a:solidFill>
              </a:rPr>
              <a:t>(το βόρειο και πεδινό τμήμα με το Δέλτα)</a:t>
            </a:r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45FC390-81FD-4D7B-831D-239C88C57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890250-69EA-4340-B4B5-56CACE2E8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EE418-C74E-4982-AF3A-E7BB3138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67" y="5257630"/>
            <a:ext cx="10908667" cy="1021405"/>
          </a:xfrm>
        </p:spPr>
        <p:txBody>
          <a:bodyPr>
            <a:normAutofit/>
          </a:bodyPr>
          <a:lstStyle/>
          <a:p>
            <a:pPr algn="ctr"/>
            <a:r>
              <a:rPr lang="el-GR"/>
              <a:t>ΟΙΚΟΝΟΜΙΚΗ, ΚΟΙΝΩΝΙΚΗ ΚΑΙ ΠΟΛΙΤΙΚΗ ΟΡΓΑΝΩΣΗ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ED5CC97-F7ED-4144-9FF8-356EC2F31A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239CCC12-31F0-4ECF-A030-539434F9E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78404"/>
              </p:ext>
            </p:extLst>
          </p:nvPr>
        </p:nvGraphicFramePr>
        <p:xfrm>
          <a:off x="702727" y="578965"/>
          <a:ext cx="10786546" cy="453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702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561F932-FC7D-4B2D-9EBB-8AFF9D75F4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ÎÏÎ¿ÏÎ­Î»ÎµÏÎ¼Î± ÎµÎ¹ÎºÏÎ½Î±Ï Î³Î¹Î± Î±ÏÏÎ±Î¯Î± Î±Î¯Î³ÏÏÏÎ¿Ï">
            <a:extLst>
              <a:ext uri="{FF2B5EF4-FFF2-40B4-BE49-F238E27FC236}">
                <a16:creationId xmlns:a16="http://schemas.microsoft.com/office/drawing/2014/main" xmlns="" id="{5E7654FA-A99E-429F-8242-39D6AB1954B9}"/>
              </a:ext>
            </a:extLst>
          </p:cNvPr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833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0613EF-873A-44FA-8BE9-3917BCF57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6095997" cy="5334001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7511E-4B23-4E11-A103-A4AB7777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4198057" cy="1215951"/>
          </a:xfrm>
        </p:spPr>
        <p:txBody>
          <a:bodyPr>
            <a:normAutofit/>
          </a:bodyPr>
          <a:lstStyle/>
          <a:p>
            <a:r>
              <a:rPr lang="el-GR" sz="4000"/>
              <a:t>ΟΙΚΟΝΟΜΙΑ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9B1E8E-B6C0-4DB5-907E-664C917B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8" y="2407025"/>
            <a:ext cx="5744469" cy="3408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Χαρακτηριστικά εξελιγμένης οικονομίας και κοινωνίας:</a:t>
            </a:r>
          </a:p>
          <a:p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1. Περισυλλογή φόρων από βασιλικούς υπαλλήλους</a:t>
            </a:r>
          </a:p>
          <a:p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2. Μαζική εργασία του λαού στην οικοδόμηση μεγάλων έργων</a:t>
            </a:r>
          </a:p>
          <a:p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3. Ύπαρξη ιδιωτικών και – κυρίως – ανακτορικών εργαστηρίων, στα οποία εργάζονταν εξειδικευμένοι τεχνίτες.</a:t>
            </a:r>
          </a:p>
          <a:p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4. Εξαγωγικό και εισαγωγικό εμπόριο.</a:t>
            </a:r>
          </a:p>
          <a:p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5. Ανεπτυγμένος τομέας παροχής υπηρεσιών.</a:t>
            </a:r>
          </a:p>
          <a:p>
            <a:r>
              <a:rPr lang="el-GR" sz="1600">
                <a:solidFill>
                  <a:schemeClr val="tx1">
                    <a:lumMod val="85000"/>
                    <a:lumOff val="15000"/>
                  </a:schemeClr>
                </a:solidFill>
              </a:rPr>
              <a:t>6. Πολυπληθής διοίκηση, αποτελούμενη από μορφωμένους υπαλλήλους (ιερείς, γραφείς, επαγγελματίες στρατιωτικοί κ. λπ.)</a:t>
            </a:r>
            <a:endParaRPr lang="en-GB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9B5071-2661-447E-AF39-E0496739FA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27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8DFFECBC-3365-4A8E-B5C9-F04909FEC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6E4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1F59A-E8E9-481D-899F-29ECD80C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l-GR" dirty="0"/>
              <a:t>ΚΟΙΝΩΝΙΑ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C7F8E-1C90-4E50-B9A4-AE080D89C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1300">
                <a:solidFill>
                  <a:srgbClr val="FFFFFF"/>
                </a:solidFill>
              </a:rPr>
              <a:t>Η διάρθρωση της κοινωνίας:</a:t>
            </a:r>
          </a:p>
          <a:p>
            <a:r>
              <a:rPr lang="el-GR" sz="1300">
                <a:solidFill>
                  <a:srgbClr val="FFFFFF"/>
                </a:solidFill>
              </a:rPr>
              <a:t>Φαραώ (θεός + κράτος)</a:t>
            </a:r>
          </a:p>
          <a:p>
            <a:r>
              <a:rPr lang="el-GR" sz="1300">
                <a:solidFill>
                  <a:srgbClr val="FFFFFF"/>
                </a:solidFill>
              </a:rPr>
              <a:t>τάξη των ισχυρών: ιερείς, ανώτατοι κρατικοί υπάλληλοι, γραφείς, επαγγελματίες στρατιωτικοί</a:t>
            </a:r>
          </a:p>
          <a:p>
            <a:r>
              <a:rPr lang="el-GR" sz="1300">
                <a:solidFill>
                  <a:srgbClr val="FFFFFF"/>
                </a:solidFill>
              </a:rPr>
              <a:t>σκληρά εργαζόμενοι ελεύθεροι πολίτες, γεωργοί ή τεχνίτες</a:t>
            </a:r>
          </a:p>
          <a:p>
            <a:r>
              <a:rPr lang="el-GR" sz="1300">
                <a:solidFill>
                  <a:srgbClr val="FFFFFF"/>
                </a:solidFill>
              </a:rPr>
              <a:t>δούλοι(ιδιωτικοί ή κρατικοί, ως αιχμάλωτοι πολέμου ή ως προϊόντα εμπορίου)</a:t>
            </a:r>
          </a:p>
          <a:p>
            <a:r>
              <a:rPr lang="el-GR" sz="1300">
                <a:solidFill>
                  <a:srgbClr val="FFFFFF"/>
                </a:solidFill>
              </a:rPr>
              <a:t>Η πολιτική οργάνωση → θεοποίηση του φαραώ</a:t>
            </a:r>
          </a:p>
          <a:p>
            <a:r>
              <a:rPr lang="el-GR" sz="1300">
                <a:solidFill>
                  <a:srgbClr val="FFFFFF"/>
                </a:solidFill>
              </a:rPr>
              <a:t>καθοριστικός ο ρόλος της θρησκείας</a:t>
            </a:r>
          </a:p>
          <a:p>
            <a:r>
              <a:rPr lang="el-GR" sz="1300">
                <a:solidFill>
                  <a:srgbClr val="FFFFFF"/>
                </a:solidFill>
              </a:rPr>
              <a:t>οργάνωση του κράτους με </a:t>
            </a:r>
            <a:r>
              <a:rPr lang="el-GR" sz="1300" i="1">
                <a:solidFill>
                  <a:srgbClr val="FFFFFF"/>
                </a:solidFill>
              </a:rPr>
              <a:t>θεοκρατικό </a:t>
            </a:r>
            <a:r>
              <a:rPr lang="el-GR" sz="1300">
                <a:solidFill>
                  <a:srgbClr val="FFFFFF"/>
                </a:solidFill>
              </a:rPr>
              <a:t>χαρακτήρα</a:t>
            </a:r>
            <a:endParaRPr lang="en-GB" sz="1300">
              <a:solidFill>
                <a:srgbClr val="FFFFFF"/>
              </a:solidFill>
            </a:endParaRPr>
          </a:p>
        </p:txBody>
      </p:sp>
      <p:pic>
        <p:nvPicPr>
          <p:cNvPr id="4" name="Picture 3" descr="ÎÏÎ¿ÏÎ­Î»ÎµÏÎ¼Î± ÎµÎ¹ÎºÏÎ½Î±Ï Î³Î¹Î± Î±ÏÏÎ±Î¯Î± Î±Î¯Î³ÏÏÏÎ¿Ï">
            <a:extLst>
              <a:ext uri="{FF2B5EF4-FFF2-40B4-BE49-F238E27FC236}">
                <a16:creationId xmlns:a16="http://schemas.microsoft.com/office/drawing/2014/main" xmlns="" id="{EDD6050D-1842-41BE-B648-25C7F5AA40F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7953" b="-1"/>
          <a:stretch/>
        </p:blipFill>
        <p:spPr bwMode="auto">
          <a:xfrm>
            <a:off x="5137463" y="758953"/>
            <a:ext cx="6193767" cy="533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98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4F8C4-B268-4E8B-82F8-A3679ED3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ΘΡΗΣΚΕΙΑ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9D35F1-90D3-4FE9-9D17-04A9F4F23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735" y="758952"/>
            <a:ext cx="3769423" cy="53309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sz="1300" b="1" dirty="0"/>
          </a:p>
          <a:p>
            <a:r>
              <a:rPr lang="el-GR" sz="1500" dirty="0"/>
              <a:t>Βασικά χαρακτηριστικά:</a:t>
            </a:r>
          </a:p>
          <a:p>
            <a:r>
              <a:rPr lang="el-GR" sz="1500" dirty="0"/>
              <a:t>1) Ο πολυθεϊσμός. Οι θεοί παρουσιάζονταν με σώμα </a:t>
            </a:r>
            <a:r>
              <a:rPr lang="el-GR" sz="1500" i="1" dirty="0"/>
              <a:t>ανθρώπου </a:t>
            </a:r>
            <a:r>
              <a:rPr lang="el-GR" sz="1500" dirty="0"/>
              <a:t>και κεφάλι </a:t>
            </a:r>
            <a:r>
              <a:rPr lang="el-GR" sz="1500" i="1" dirty="0"/>
              <a:t>ζώου</a:t>
            </a:r>
            <a:r>
              <a:rPr lang="el-GR" sz="1500" dirty="0"/>
              <a:t>.</a:t>
            </a:r>
          </a:p>
          <a:p>
            <a:r>
              <a:rPr lang="el-GR" sz="1500" dirty="0"/>
              <a:t>Στην αρχή → κάθε πόλη και θεός – προστάτης.</a:t>
            </a:r>
          </a:p>
          <a:p>
            <a:r>
              <a:rPr lang="el-GR" sz="1500" dirty="0"/>
              <a:t>Αργότερα → όλη η χώρα λάτρευε τους ίδιους βασικούς θεούς: </a:t>
            </a:r>
            <a:r>
              <a:rPr lang="el-GR" sz="1500" i="1" dirty="0"/>
              <a:t>Άμμων‐Ρα </a:t>
            </a:r>
            <a:r>
              <a:rPr lang="el-GR" sz="1500" dirty="0"/>
              <a:t>(= θεός Ήλιος) με</a:t>
            </a:r>
          </a:p>
          <a:p>
            <a:r>
              <a:rPr lang="el-GR" sz="1500" dirty="0"/>
              <a:t>εκπρόσωπο επί γης τον φαραώ, </a:t>
            </a:r>
            <a:r>
              <a:rPr lang="el-GR" sz="1500" i="1" dirty="0"/>
              <a:t>Ίσις, Όσιρις, Ώρος</a:t>
            </a:r>
            <a:r>
              <a:rPr lang="el-GR" sz="1500" dirty="0"/>
              <a:t>.</a:t>
            </a:r>
          </a:p>
          <a:p>
            <a:r>
              <a:rPr lang="el-GR" sz="1500" dirty="0"/>
              <a:t>Η προσπάθεια του Ακενατών να εξαλείψει την πολυθεΐα απέτυχε.</a:t>
            </a:r>
          </a:p>
          <a:p>
            <a:r>
              <a:rPr lang="el-GR" sz="1500" dirty="0"/>
              <a:t>2) Βαθιά πίστη για μετά θάνατον ζωή, εφόσον δεν καταστραφεί το σώμα του νεκρού →</a:t>
            </a:r>
          </a:p>
          <a:p>
            <a:r>
              <a:rPr lang="el-GR" sz="1500" dirty="0"/>
              <a:t>ταρίχευση νεκρών και ταφή μαζί με τα αναγκαία για τη μετά θάνατο ζωή, κατασκευή ταφικών μνημείων, με αμύθητα πλούτη και πολυτελή στολισμό για τον φαραώ και τους ευγενείς → συστηματική τυμβωρυχία.</a:t>
            </a:r>
            <a:endParaRPr lang="en-GB" sz="1500" dirty="0"/>
          </a:p>
        </p:txBody>
      </p:sp>
      <p:pic>
        <p:nvPicPr>
          <p:cNvPr id="4" name="Picture 3" descr="ÎÏÎ¿ÏÎ­Î»ÎµÏÎ¼Î± ÎµÎ¹ÎºÏÎ½Î±Ï Î³Î¹Î± Î±ÏÏÎ±Î¯Î± Î±Î¯Î³ÏÏÏÎ¿Ï">
            <a:extLst>
              <a:ext uri="{FF2B5EF4-FFF2-40B4-BE49-F238E27FC236}">
                <a16:creationId xmlns:a16="http://schemas.microsoft.com/office/drawing/2014/main" xmlns="" id="{9FAEFF79-7A47-48C4-809C-3FB80CBD7B5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4" r="34509" b="2"/>
          <a:stretch/>
        </p:blipFill>
        <p:spPr bwMode="auto">
          <a:xfrm>
            <a:off x="7818120" y="758952"/>
            <a:ext cx="3617432" cy="5330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00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17EDF08-00A4-4171-BCD3-CBD870EDE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ÎÏÎ¿ÏÎ­Î»ÎµÏÎ¼Î± ÎµÎ¹ÎºÏÎ½Î±Ï Î³Î¹Î± Î±ÏÏÎ±Î¯Î± Î±Î¯Î³ÏÏÏÎ¿Ï ÎÎÎ¡ÎÎÎÎ¥Î¦ÎÎÎ">
            <a:extLst>
              <a:ext uri="{FF2B5EF4-FFF2-40B4-BE49-F238E27FC236}">
                <a16:creationId xmlns:a16="http://schemas.microsoft.com/office/drawing/2014/main" xmlns="" id="{9C2081A0-5FB2-4270-ADBE-E7A673EE11A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35"/>
          <a:stretch/>
        </p:blipFill>
        <p:spPr bwMode="auto">
          <a:xfrm>
            <a:off x="20" y="1"/>
            <a:ext cx="12188932" cy="68580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08649D-5689-4DAF-BBAB-A40CCF927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AE9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376069-7381-4C90-AEF6-826B0F16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ΓΡΑΦΗ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D10DFF-D489-4421-BE04-88655503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096086"/>
            <a:ext cx="6451109" cy="4206240"/>
          </a:xfrm>
        </p:spPr>
        <p:txBody>
          <a:bodyPr anchor="t">
            <a:normAutofit/>
          </a:bodyPr>
          <a:lstStyle/>
          <a:p>
            <a:pPr algn="just"/>
            <a:r>
              <a:rPr lang="el-GR" dirty="0">
                <a:solidFill>
                  <a:srgbClr val="FFFFFF"/>
                </a:solidFill>
              </a:rPr>
              <a:t>1. Επινόηση και χρησιμοποίηση γραφής ήδη από την 4η χιλιετία π.Χ. → υψηλό πολιτιστικό επίπεδο.</a:t>
            </a:r>
          </a:p>
          <a:p>
            <a:pPr algn="just"/>
            <a:r>
              <a:rPr lang="el-GR" dirty="0">
                <a:solidFill>
                  <a:srgbClr val="FFFFFF"/>
                </a:solidFill>
              </a:rPr>
              <a:t>2. Ιερογλυφική γραφή, με χαρακτήρες ‐ σύμβολα, που αποκωδικοποιήθηκε το 1822 από τον J. Champollion, ο οποίος διάβασε το κείμενο της τρίγλωσσης </a:t>
            </a:r>
            <a:r>
              <a:rPr lang="el-GR" i="1" dirty="0">
                <a:solidFill>
                  <a:srgbClr val="FFFFFF"/>
                </a:solidFill>
              </a:rPr>
              <a:t>Στήλης της Ροζέτας.</a:t>
            </a:r>
          </a:p>
          <a:p>
            <a:pPr algn="just"/>
            <a:r>
              <a:rPr lang="el-GR" dirty="0">
                <a:solidFill>
                  <a:srgbClr val="FFFFFF"/>
                </a:solidFill>
              </a:rPr>
              <a:t>3. Γραφή δύσκολη στην εκμάθηση και την απόδοσή της → εξειδικευμένοι τεχνίτες, οι </a:t>
            </a:r>
            <a:r>
              <a:rPr lang="el-GR" i="1" dirty="0">
                <a:solidFill>
                  <a:srgbClr val="FFFFFF"/>
                </a:solidFill>
              </a:rPr>
              <a:t>γραφείς </a:t>
            </a:r>
            <a:r>
              <a:rPr lang="el-GR" dirty="0">
                <a:solidFill>
                  <a:srgbClr val="FFFFFF"/>
                </a:solidFill>
              </a:rPr>
              <a:t>που ήταν δημόσιοι υπάλληλοι και ασκούσαν ένα επάγγελμα με κύρος (Νέο Βασίλειο).</a:t>
            </a:r>
          </a:p>
          <a:p>
            <a:pPr algn="just"/>
            <a:r>
              <a:rPr lang="el-GR" dirty="0">
                <a:solidFill>
                  <a:srgbClr val="FFFFFF"/>
                </a:solidFill>
              </a:rPr>
              <a:t>4. Κείμενα γράφονταν πάνω σε παπύρους ή διακοσμούσαν τους τοίχους μνημείων, ναών και τάφων.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B125CA-79EA-40B4-9E46-A9497A40B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93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433518-3909-462F-8303-864C2A833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96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BD70D-8392-4CB0-80EF-51E99EACB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759599"/>
            <a:ext cx="6451110" cy="1055133"/>
          </a:xfrm>
        </p:spPr>
        <p:txBody>
          <a:bodyPr>
            <a:normAutofit/>
          </a:bodyPr>
          <a:lstStyle/>
          <a:p>
            <a:r>
              <a:rPr lang="el-GR" sz="2800" dirty="0"/>
              <a:t>ΓΡΑΜΜΑΤΑ  ΚΑΙ</a:t>
            </a:r>
            <a:br>
              <a:rPr lang="el-GR" sz="2800" dirty="0"/>
            </a:br>
            <a:r>
              <a:rPr lang="el-GR" sz="2800" dirty="0"/>
              <a:t>ΕΠΙΣΤΗΜΕΣ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34BFA-B48A-4311-8FF1-4747349B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814732"/>
            <a:ext cx="7052486" cy="427551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l-GR" sz="1600" b="1" dirty="0">
                <a:solidFill>
                  <a:srgbClr val="FFFFFF"/>
                </a:solidFill>
              </a:rPr>
              <a:t>Τα γράμματα.</a:t>
            </a:r>
          </a:p>
          <a:p>
            <a:r>
              <a:rPr lang="el-GR" sz="1600" dirty="0">
                <a:solidFill>
                  <a:srgbClr val="FFFFFF"/>
                </a:solidFill>
              </a:rPr>
              <a:t>1. Κείμενα που εξυμνούν τη δράση και τα κατορθώματα των φαραώ (η συντριπτική πλειοψηφία).</a:t>
            </a:r>
          </a:p>
          <a:p>
            <a:r>
              <a:rPr lang="el-GR" sz="1600" dirty="0">
                <a:solidFill>
                  <a:srgbClr val="FFFFFF"/>
                </a:solidFill>
              </a:rPr>
              <a:t>2. Ποιήματα θρησκευτικού και λυρικού περιεχομένου, λαϊκές διηγήσεις (ελάχιστα).</a:t>
            </a:r>
          </a:p>
          <a:p>
            <a:pPr marL="0" indent="0">
              <a:buNone/>
            </a:pPr>
            <a:r>
              <a:rPr lang="el-GR" sz="1600" b="1" dirty="0">
                <a:solidFill>
                  <a:srgbClr val="FFFFFF"/>
                </a:solidFill>
              </a:rPr>
              <a:t>Οι επιστήμες.</a:t>
            </a:r>
          </a:p>
          <a:p>
            <a:r>
              <a:rPr lang="el-GR" sz="1600" dirty="0">
                <a:solidFill>
                  <a:srgbClr val="FFFFFF"/>
                </a:solidFill>
              </a:rPr>
              <a:t>1. Ανάπτυξη εμπειρικών αστρονομικών γνώσεων λόγω της ανάγκης για παρακολούθηση των πλημμυρών του Νείλου.</a:t>
            </a:r>
          </a:p>
          <a:p>
            <a:r>
              <a:rPr lang="el-GR" sz="1600" dirty="0">
                <a:solidFill>
                  <a:srgbClr val="FFFFFF"/>
                </a:solidFill>
              </a:rPr>
              <a:t>2. Γέννηση και ανάπτυξη της πρακτικής γεωμετρίας λόγω της ανάγκης μέτρησης των καλλιεργήσιμων εκτάσεων</a:t>
            </a:r>
          </a:p>
          <a:p>
            <a:r>
              <a:rPr lang="el-GR" sz="1600" dirty="0">
                <a:solidFill>
                  <a:srgbClr val="FFFFFF"/>
                </a:solidFill>
              </a:rPr>
              <a:t>3. Καλλιέργεια μαθηματικών με αφορμή την οικοδόμηση μνημείων (πυραμίδων).</a:t>
            </a:r>
          </a:p>
          <a:p>
            <a:r>
              <a:rPr lang="el-GR" sz="1600" dirty="0">
                <a:solidFill>
                  <a:srgbClr val="FFFFFF"/>
                </a:solidFill>
              </a:rPr>
              <a:t>4. Απόκτηση πολύ σημαντικών γνώσεων ανατομίας και ιατρικής λόγω της ταρίχευσης των νεκρών.</a:t>
            </a:r>
          </a:p>
        </p:txBody>
      </p:sp>
      <p:pic>
        <p:nvPicPr>
          <p:cNvPr id="4" name="Picture 3" descr="ÎÏÎ¿ÏÎ­Î»ÎµÏÎ¼Î± ÎµÎ¹ÎºÏÎ½Î±Ï Î³Î¹Î± Î±ÏÏÎ±Î¯Î± Î±Î¯Î³ÏÏÏÎ¿Ï ÏÎµÏÎ½ÎµÏ">
            <a:extLst>
              <a:ext uri="{FF2B5EF4-FFF2-40B4-BE49-F238E27FC236}">
                <a16:creationId xmlns:a16="http://schemas.microsoft.com/office/drawing/2014/main" xmlns="" id="{73566CDE-6FE4-48F8-BF3C-10A8B18D648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r="32193"/>
          <a:stretch/>
        </p:blipFill>
        <p:spPr bwMode="auto">
          <a:xfrm>
            <a:off x="7723162" y="759599"/>
            <a:ext cx="3600155" cy="5330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15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17EDF08-00A4-4171-BCD3-CBD870EDE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ÎÏÎ¿ÏÎ­Î»ÎµÏÎ¼Î± ÎµÎ¹ÎºÏÎ½Î±Ï Î³Î¹Î± ÏÎµÏÎ½Î· ÏÏÎ·Î½ Î±ÏÏÎ±Î¹Î± Î±Î¯Î³ÏÏÏÎ¿">
            <a:extLst>
              <a:ext uri="{FF2B5EF4-FFF2-40B4-BE49-F238E27FC236}">
                <a16:creationId xmlns:a16="http://schemas.microsoft.com/office/drawing/2014/main" xmlns="" id="{EF8E5222-937F-42BF-8CFA-D125CCA32EE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1" b="1"/>
          <a:stretch/>
        </p:blipFill>
        <p:spPr bwMode="auto">
          <a:xfrm>
            <a:off x="10980" y="-267285"/>
            <a:ext cx="12188932" cy="68580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308649D-5689-4DAF-BBAB-A40CCF927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8A8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2FAD9-64DA-4CA8-BD33-74677660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914401"/>
            <a:ext cx="6451110" cy="1012874"/>
          </a:xfrm>
        </p:spPr>
        <p:txBody>
          <a:bodyPr>
            <a:normAutofit/>
          </a:bodyPr>
          <a:lstStyle/>
          <a:p>
            <a:r>
              <a:rPr lang="el-GR" dirty="0"/>
              <a:t>ΤΕΧΝΕΣ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BDF28D-888E-46D0-8B1A-AD983B431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1744394"/>
            <a:ext cx="6451109" cy="419920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l-GR" sz="1600" b="1" dirty="0">
                <a:solidFill>
                  <a:srgbClr val="FFFFFF"/>
                </a:solidFill>
              </a:rPr>
              <a:t>Οι τέχνες.</a:t>
            </a:r>
          </a:p>
          <a:p>
            <a:pPr algn="just"/>
            <a:r>
              <a:rPr lang="el-GR" sz="1600" dirty="0">
                <a:solidFill>
                  <a:srgbClr val="FFFFFF"/>
                </a:solidFill>
              </a:rPr>
              <a:t>Τέχνες στην υπηρεσία των φαραώ, υμνούσαν τη ζωή και τη δράση τους: αρχιτεκτονική, γλυπτική και ζωγραφική.</a:t>
            </a:r>
          </a:p>
          <a:p>
            <a:pPr algn="just"/>
            <a:r>
              <a:rPr lang="el-GR" sz="1600" dirty="0">
                <a:solidFill>
                  <a:srgbClr val="FFFFFF"/>
                </a:solidFill>
              </a:rPr>
              <a:t>Μορφές τέχνης:</a:t>
            </a:r>
          </a:p>
          <a:p>
            <a:pPr algn="just"/>
            <a:r>
              <a:rPr lang="el-GR" sz="1600" dirty="0">
                <a:solidFill>
                  <a:srgbClr val="FFFFFF"/>
                </a:solidFill>
              </a:rPr>
              <a:t>1. Τα γιγάντια μνημεία που επιβάλλονταν με τον όγκο και τις διαστάσεις τους: πυραμίδες (π.χ. της Γκίζας) και τεράστιοι ναοί (στο Λούξορ και το Καρνάκ) με περιστύλια, υπόστυλε; Αίθουσες κ.λπ. .</a:t>
            </a:r>
          </a:p>
          <a:p>
            <a:pPr algn="just"/>
            <a:r>
              <a:rPr lang="el-GR" sz="1600" dirty="0">
                <a:solidFill>
                  <a:srgbClr val="FFFFFF"/>
                </a:solidFill>
              </a:rPr>
              <a:t>2. Έργα ζωγραφικής και ανάγλυφα που κοσμούσαν τις επιφάνειες των ναών και των ταφικών μνημείων.</a:t>
            </a:r>
          </a:p>
          <a:p>
            <a:pPr algn="just"/>
            <a:r>
              <a:rPr lang="el-GR" sz="1600" dirty="0">
                <a:solidFill>
                  <a:srgbClr val="FFFFFF"/>
                </a:solidFill>
              </a:rPr>
              <a:t>3. Μικρά αγάλματα από ξύλο ή πέτρα.</a:t>
            </a:r>
          </a:p>
          <a:p>
            <a:pPr algn="just"/>
            <a:r>
              <a:rPr lang="el-GR" sz="1600" dirty="0">
                <a:solidFill>
                  <a:srgbClr val="FFFFFF"/>
                </a:solidFill>
              </a:rPr>
              <a:t>4. Έργα μικροτεχνίας από μέταλλα, πολύτιμους ή ημιπολύτιμους λίθους.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B125CA-79EA-40B4-9E46-A9497A40B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06130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1302</Words>
  <Application>Microsoft Office PowerPoint</Application>
  <PresentationFormat>Ευρεία οθόνη</PresentationFormat>
  <Paragraphs>168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Corbel</vt:lpstr>
      <vt:lpstr>Wingdings</vt:lpstr>
      <vt:lpstr>Wingdings 2</vt:lpstr>
      <vt:lpstr>Frame</vt:lpstr>
      <vt:lpstr>ΙΣΤΟΡΙΑ Α’ ΛΥΚΕΙΟΥ</vt:lpstr>
      <vt:lpstr>Η ΧΩΡΑ</vt:lpstr>
      <vt:lpstr>ΟΙΚΟΝΟΜΙΚΗ, ΚΟΙΝΩΝΙΚΗ ΚΑΙ ΠΟΛΙΤΙΚΗ ΟΡΓΑΝΩΣΗ</vt:lpstr>
      <vt:lpstr>ΟΙΚΟΝΟΜΙΑ</vt:lpstr>
      <vt:lpstr>ΚΟΙΝΩΝΙΑ</vt:lpstr>
      <vt:lpstr>ΘΡΗΣΚΕΙΑ</vt:lpstr>
      <vt:lpstr>ΓΡΑΦΗ</vt:lpstr>
      <vt:lpstr>ΓΡΑΜΜΑΤΑ  ΚΑΙ ΕΠΙΣΤΗΜΕΣ </vt:lpstr>
      <vt:lpstr>ΤΕΧΝΕΣ</vt:lpstr>
      <vt:lpstr>Οι Γεωγράφοι</vt:lpstr>
      <vt:lpstr>Οι Κινηματογραφιστές</vt:lpstr>
      <vt:lpstr>Οι Αρχιτέκτονες</vt:lpstr>
      <vt:lpstr>Οι Γραφείς </vt:lpstr>
      <vt:lpstr>Οι Ταριχευτές </vt:lpstr>
      <vt:lpstr>Επιπλέον υλικό και βιβλιογραφία</vt:lpstr>
      <vt:lpstr>ASSESSMENT CRITERIA CRITERION B: ORGANIZING</vt:lpstr>
      <vt:lpstr>CRITERION C: PRODUCING TEXT</vt:lpstr>
      <vt:lpstr>Ερευνητική εργασία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ΙΣΤΟΡΙΑ Α’ ΛΥΚΕΙΟΥ</dc:title>
  <dc:creator>Kefallinou Loukia</dc:creator>
  <cp:lastModifiedBy>Χρήστης των Windows</cp:lastModifiedBy>
  <cp:revision>14</cp:revision>
  <dcterms:created xsi:type="dcterms:W3CDTF">2018-09-09T12:05:40Z</dcterms:created>
  <dcterms:modified xsi:type="dcterms:W3CDTF">2024-09-03T07:19:04Z</dcterms:modified>
</cp:coreProperties>
</file>