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2" r:id="rId7"/>
    <p:sldId id="263" r:id="rId8"/>
    <p:sldId id="264" r:id="rId9"/>
    <p:sldId id="265" r:id="rId10"/>
    <p:sldId id="267" r:id="rId11"/>
    <p:sldId id="268" r:id="rId12"/>
    <p:sldId id="269" r:id="rId13"/>
    <p:sldId id="270" r:id="rId14"/>
    <p:sldId id="271" r:id="rId15"/>
    <p:sldId id="272" r:id="rId16"/>
    <p:sldId id="273" r:id="rId17"/>
    <p:sldId id="274" r:id="rId18"/>
    <p:sldId id="27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7"/>
    <p:restoredTop sz="94715"/>
  </p:normalViewPr>
  <p:slideViewPr>
    <p:cSldViewPr snapToGrid="0">
      <p:cViewPr varScale="1">
        <p:scale>
          <a:sx n="100" d="100"/>
          <a:sy n="100" d="100"/>
        </p:scale>
        <p:origin x="79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1/18/26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1/18/26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1/18/26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1/18/26</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5125305" y="1488985"/>
            <a:ext cx="6264350" cy="1696853"/>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118447" y="4351687"/>
            <a:ext cx="6265588" cy="17040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1/18/26</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1/18/26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1/18/26</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8A87A34-81AB-432B-8DAE-1953F412C126}" type="datetimeFigureOut">
              <a:rPr lang="en-US" dirty="0"/>
              <a:t>1/18/26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1/18/26</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1/18/26</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5A4856-7BBB-39AD-B234-6C6103855EBA}"/>
              </a:ext>
            </a:extLst>
          </p:cNvPr>
          <p:cNvSpPr>
            <a:spLocks noGrp="1"/>
          </p:cNvSpPr>
          <p:nvPr>
            <p:ph type="ctrTitle"/>
          </p:nvPr>
        </p:nvSpPr>
        <p:spPr>
          <a:xfrm>
            <a:off x="1759236" y="1629147"/>
            <a:ext cx="8679915" cy="2195087"/>
          </a:xfrm>
        </p:spPr>
        <p:txBody>
          <a:bodyPr>
            <a:normAutofit fontScale="90000"/>
          </a:bodyPr>
          <a:lstStyle/>
          <a:p>
            <a:r>
              <a:rPr lang="en-US" dirty="0" err="1"/>
              <a:t>Bénévolat</a:t>
            </a:r>
            <a:r>
              <a:rPr lang="en-US" dirty="0"/>
              <a:t> </a:t>
            </a:r>
            <a:br>
              <a:rPr lang="en-US" dirty="0"/>
            </a:br>
            <a:r>
              <a:rPr lang="en-US" dirty="0"/>
              <a:t>ÉDUCATION CIVIQUE</a:t>
            </a:r>
            <a:br>
              <a:rPr lang="en-US" dirty="0"/>
            </a:br>
            <a:r>
              <a:rPr lang="en-US" dirty="0" err="1"/>
              <a:t>enseignant</a:t>
            </a:r>
            <a:r>
              <a:rPr lang="en-US" dirty="0"/>
              <a:t>: AVRAMOPOULOS A.</a:t>
            </a:r>
            <a:endParaRPr lang="el-GR" dirty="0"/>
          </a:p>
        </p:txBody>
      </p:sp>
      <p:sp>
        <p:nvSpPr>
          <p:cNvPr id="3" name="Υπότιτλος 2">
            <a:extLst>
              <a:ext uri="{FF2B5EF4-FFF2-40B4-BE49-F238E27FC236}">
                <a16:creationId xmlns:a16="http://schemas.microsoft.com/office/drawing/2014/main" id="{1EE69086-4035-DA62-8C5B-32568830006F}"/>
              </a:ext>
            </a:extLst>
          </p:cNvPr>
          <p:cNvSpPr>
            <a:spLocks noGrp="1"/>
          </p:cNvSpPr>
          <p:nvPr>
            <p:ph type="subTitle" idx="1"/>
          </p:nvPr>
        </p:nvSpPr>
        <p:spPr/>
        <p:txBody>
          <a:bodyPr/>
          <a:lstStyle/>
          <a:p>
            <a:r>
              <a:rPr lang="fr-FR" dirty="0"/>
              <a:t>CLIL-EMILE </a:t>
            </a:r>
          </a:p>
          <a:p>
            <a:r>
              <a:rPr lang="fr-FR" dirty="0"/>
              <a:t>ENSEIGNANTE: PSYLOPQNQGIOTOPOULOU E.</a:t>
            </a:r>
          </a:p>
          <a:p>
            <a:endParaRPr lang="el-GR" dirty="0"/>
          </a:p>
        </p:txBody>
      </p:sp>
    </p:spTree>
    <p:extLst>
      <p:ext uri="{BB962C8B-B14F-4D97-AF65-F5344CB8AC3E}">
        <p14:creationId xmlns:p14="http://schemas.microsoft.com/office/powerpoint/2010/main" val="4213842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23A032-41AC-B725-607C-76ACED81C5FA}"/>
              </a:ext>
            </a:extLst>
          </p:cNvPr>
          <p:cNvSpPr>
            <a:spLocks noGrp="1"/>
          </p:cNvSpPr>
          <p:nvPr>
            <p:ph type="title"/>
          </p:nvPr>
        </p:nvSpPr>
        <p:spPr/>
        <p:txBody>
          <a:bodyPr/>
          <a:lstStyle/>
          <a:p>
            <a:r>
              <a:rPr lang="fr-FR" dirty="0"/>
              <a:t>L’action sociale </a:t>
            </a:r>
            <a:endParaRPr lang="el-GR" dirty="0"/>
          </a:p>
        </p:txBody>
      </p:sp>
      <p:sp>
        <p:nvSpPr>
          <p:cNvPr id="3" name="Θέση περιεχομένου 2">
            <a:extLst>
              <a:ext uri="{FF2B5EF4-FFF2-40B4-BE49-F238E27FC236}">
                <a16:creationId xmlns:a16="http://schemas.microsoft.com/office/drawing/2014/main" id="{4C118295-1AEE-4E76-E240-10687EA792E2}"/>
              </a:ext>
            </a:extLst>
          </p:cNvPr>
          <p:cNvSpPr>
            <a:spLocks noGrp="1"/>
          </p:cNvSpPr>
          <p:nvPr>
            <p:ph idx="1"/>
          </p:nvPr>
        </p:nvSpPr>
        <p:spPr/>
        <p:txBody>
          <a:bodyPr/>
          <a:lstStyle/>
          <a:p>
            <a:r>
              <a:rPr lang="el-GR" altLang="el-GR" dirty="0" err="1">
                <a:solidFill>
                  <a:srgbClr val="000000"/>
                </a:solidFill>
                <a:latin typeface="-webkit-standard"/>
              </a:rPr>
              <a:t>Elle</a:t>
            </a:r>
            <a:r>
              <a:rPr lang="el-GR" altLang="el-GR" dirty="0">
                <a:solidFill>
                  <a:srgbClr val="000000"/>
                </a:solidFill>
                <a:latin typeface="-webkit-standard"/>
              </a:rPr>
              <a:t> </a:t>
            </a:r>
            <a:r>
              <a:rPr lang="el-GR" altLang="el-GR" dirty="0" err="1">
                <a:solidFill>
                  <a:srgbClr val="000000"/>
                </a:solidFill>
                <a:latin typeface="-webkit-standard"/>
              </a:rPr>
              <a:t>concerne</a:t>
            </a:r>
            <a:r>
              <a:rPr lang="el-GR" altLang="el-GR" dirty="0">
                <a:solidFill>
                  <a:srgbClr val="000000"/>
                </a:solidFill>
                <a:latin typeface="-webkit-standard"/>
              </a:rPr>
              <a:t> </a:t>
            </a:r>
            <a:r>
              <a:rPr lang="el-GR" altLang="el-GR" dirty="0" err="1">
                <a:solidFill>
                  <a:srgbClr val="000000"/>
                </a:solidFill>
                <a:latin typeface="-webkit-standard"/>
              </a:rPr>
              <a:t>l’offre</a:t>
            </a:r>
            <a:r>
              <a:rPr lang="el-GR" altLang="el-GR" dirty="0">
                <a:solidFill>
                  <a:srgbClr val="000000"/>
                </a:solidFill>
                <a:latin typeface="-webkit-standard"/>
              </a:rPr>
              <a:t> de </a:t>
            </a:r>
            <a:r>
              <a:rPr lang="el-GR" altLang="el-GR" dirty="0" err="1">
                <a:solidFill>
                  <a:srgbClr val="000000"/>
                </a:solidFill>
                <a:latin typeface="-webkit-standard"/>
              </a:rPr>
              <a:t>travail</a:t>
            </a:r>
            <a:r>
              <a:rPr lang="el-GR" altLang="el-GR" dirty="0">
                <a:solidFill>
                  <a:srgbClr val="000000"/>
                </a:solidFill>
                <a:latin typeface="-webkit-standard"/>
              </a:rPr>
              <a:t> </a:t>
            </a:r>
            <a:r>
              <a:rPr lang="el-GR" altLang="el-GR" dirty="0" err="1">
                <a:solidFill>
                  <a:srgbClr val="000000"/>
                </a:solidFill>
                <a:latin typeface="-webkit-standard"/>
              </a:rPr>
              <a:t>bénévole</a:t>
            </a:r>
            <a:r>
              <a:rPr lang="el-GR" altLang="el-GR" dirty="0">
                <a:solidFill>
                  <a:srgbClr val="000000"/>
                </a:solidFill>
                <a:latin typeface="-webkit-standard"/>
              </a:rPr>
              <a:t> </a:t>
            </a:r>
            <a:r>
              <a:rPr lang="el-GR" altLang="el-GR" dirty="0" err="1">
                <a:solidFill>
                  <a:srgbClr val="000000"/>
                </a:solidFill>
                <a:latin typeface="-webkit-standard"/>
              </a:rPr>
              <a:t>pour</a:t>
            </a:r>
            <a:r>
              <a:rPr lang="el-GR" altLang="el-GR" dirty="0">
                <a:solidFill>
                  <a:srgbClr val="000000"/>
                </a:solidFill>
                <a:latin typeface="-webkit-standard"/>
              </a:rPr>
              <a:t> </a:t>
            </a:r>
            <a:r>
              <a:rPr lang="el-GR" altLang="el-GR" dirty="0" err="1">
                <a:solidFill>
                  <a:srgbClr val="000000"/>
                </a:solidFill>
                <a:latin typeface="-webkit-standard"/>
              </a:rPr>
              <a:t>la</a:t>
            </a:r>
            <a:r>
              <a:rPr lang="el-GR" altLang="el-GR" dirty="0">
                <a:solidFill>
                  <a:srgbClr val="000000"/>
                </a:solidFill>
                <a:latin typeface="-webkit-standard"/>
              </a:rPr>
              <a:t> </a:t>
            </a:r>
            <a:r>
              <a:rPr lang="el-GR" altLang="el-GR" dirty="0" err="1">
                <a:solidFill>
                  <a:srgbClr val="000000"/>
                </a:solidFill>
                <a:latin typeface="-webkit-standard"/>
              </a:rPr>
              <a:t>protection</a:t>
            </a:r>
            <a:r>
              <a:rPr lang="el-GR" altLang="el-GR" dirty="0">
                <a:solidFill>
                  <a:srgbClr val="000000"/>
                </a:solidFill>
                <a:latin typeface="-webkit-standard"/>
              </a:rPr>
              <a:t> des </a:t>
            </a:r>
            <a:r>
              <a:rPr lang="el-GR" altLang="el-GR" dirty="0" err="1">
                <a:solidFill>
                  <a:srgbClr val="000000"/>
                </a:solidFill>
                <a:latin typeface="-webkit-standard"/>
              </a:rPr>
              <a:t>groupes</a:t>
            </a:r>
            <a:r>
              <a:rPr lang="el-GR" altLang="el-GR" dirty="0">
                <a:solidFill>
                  <a:srgbClr val="000000"/>
                </a:solidFill>
                <a:latin typeface="-webkit-standard"/>
              </a:rPr>
              <a:t> </a:t>
            </a:r>
            <a:r>
              <a:rPr lang="el-GR" altLang="el-GR" dirty="0" err="1">
                <a:solidFill>
                  <a:srgbClr val="000000"/>
                </a:solidFill>
                <a:latin typeface="-webkit-standard"/>
              </a:rPr>
              <a:t>sociaux</a:t>
            </a:r>
            <a:r>
              <a:rPr lang="el-GR" altLang="el-GR" dirty="0">
                <a:solidFill>
                  <a:srgbClr val="000000"/>
                </a:solidFill>
                <a:latin typeface="-webkit-standard"/>
              </a:rPr>
              <a:t> </a:t>
            </a:r>
            <a:r>
              <a:rPr lang="el-GR" altLang="el-GR" dirty="0" err="1">
                <a:solidFill>
                  <a:srgbClr val="000000"/>
                </a:solidFill>
                <a:latin typeface="-webkit-standard"/>
              </a:rPr>
              <a:t>vulnérables</a:t>
            </a:r>
            <a:r>
              <a:rPr lang="el-GR" altLang="el-GR" dirty="0">
                <a:solidFill>
                  <a:srgbClr val="000000"/>
                </a:solidFill>
                <a:latin typeface="-webkit-standard"/>
              </a:rPr>
              <a:t>, des </a:t>
            </a:r>
            <a:r>
              <a:rPr lang="el-GR" altLang="el-GR" dirty="0" err="1">
                <a:solidFill>
                  <a:srgbClr val="000000"/>
                </a:solidFill>
                <a:latin typeface="-webkit-standard"/>
              </a:rPr>
              <a:t>actions</a:t>
            </a:r>
            <a:r>
              <a:rPr lang="el-GR" altLang="el-GR" dirty="0">
                <a:solidFill>
                  <a:srgbClr val="000000"/>
                </a:solidFill>
                <a:latin typeface="-webkit-standard"/>
              </a:rPr>
              <a:t> </a:t>
            </a:r>
            <a:r>
              <a:rPr lang="el-GR" altLang="el-GR" dirty="0" err="1">
                <a:solidFill>
                  <a:srgbClr val="000000"/>
                </a:solidFill>
                <a:latin typeface="-webkit-standard"/>
              </a:rPr>
              <a:t>visant</a:t>
            </a:r>
            <a:r>
              <a:rPr lang="el-GR" altLang="el-GR" dirty="0">
                <a:solidFill>
                  <a:srgbClr val="000000"/>
                </a:solidFill>
                <a:latin typeface="-webkit-standard"/>
              </a:rPr>
              <a:t> </a:t>
            </a:r>
            <a:r>
              <a:rPr lang="el-GR" altLang="el-GR" dirty="0" err="1">
                <a:solidFill>
                  <a:srgbClr val="000000"/>
                </a:solidFill>
                <a:latin typeface="-webkit-standard"/>
              </a:rPr>
              <a:t>à</a:t>
            </a:r>
            <a:r>
              <a:rPr lang="el-GR" altLang="el-GR" dirty="0">
                <a:solidFill>
                  <a:srgbClr val="000000"/>
                </a:solidFill>
                <a:latin typeface="-webkit-standard"/>
              </a:rPr>
              <a:t> </a:t>
            </a:r>
            <a:r>
              <a:rPr lang="el-GR" altLang="el-GR" dirty="0" err="1">
                <a:solidFill>
                  <a:srgbClr val="000000"/>
                </a:solidFill>
                <a:latin typeface="-webkit-standard"/>
              </a:rPr>
              <a:t>la</a:t>
            </a:r>
            <a:r>
              <a:rPr lang="el-GR" altLang="el-GR" dirty="0">
                <a:solidFill>
                  <a:srgbClr val="000000"/>
                </a:solidFill>
                <a:latin typeface="-webkit-standard"/>
              </a:rPr>
              <a:t> </a:t>
            </a:r>
            <a:r>
              <a:rPr lang="el-GR" altLang="el-GR" dirty="0" err="1">
                <a:solidFill>
                  <a:srgbClr val="000000"/>
                </a:solidFill>
                <a:latin typeface="-webkit-standard"/>
              </a:rPr>
              <a:t>propreté</a:t>
            </a:r>
            <a:r>
              <a:rPr lang="el-GR" altLang="el-GR" dirty="0">
                <a:solidFill>
                  <a:srgbClr val="000000"/>
                </a:solidFill>
                <a:latin typeface="-webkit-standard"/>
              </a:rPr>
              <a:t> des </a:t>
            </a:r>
            <a:r>
              <a:rPr lang="el-GR" altLang="el-GR" dirty="0" err="1">
                <a:solidFill>
                  <a:srgbClr val="000000"/>
                </a:solidFill>
                <a:latin typeface="-webkit-standard"/>
              </a:rPr>
              <a:t>villes</a:t>
            </a:r>
            <a:r>
              <a:rPr lang="el-GR" altLang="el-GR" dirty="0">
                <a:solidFill>
                  <a:srgbClr val="000000"/>
                </a:solidFill>
                <a:latin typeface="-webkit-standard"/>
              </a:rPr>
              <a:t>, </a:t>
            </a:r>
            <a:r>
              <a:rPr lang="el-GR" altLang="el-GR" dirty="0" err="1">
                <a:solidFill>
                  <a:srgbClr val="000000"/>
                </a:solidFill>
                <a:latin typeface="-webkit-standard"/>
              </a:rPr>
              <a:t>à</a:t>
            </a:r>
            <a:r>
              <a:rPr lang="el-GR" altLang="el-GR" dirty="0">
                <a:solidFill>
                  <a:srgbClr val="000000"/>
                </a:solidFill>
                <a:latin typeface="-webkit-standard"/>
              </a:rPr>
              <a:t> </a:t>
            </a:r>
            <a:r>
              <a:rPr lang="el-GR" altLang="el-GR" dirty="0" err="1">
                <a:solidFill>
                  <a:srgbClr val="000000"/>
                </a:solidFill>
                <a:latin typeface="-webkit-standard"/>
              </a:rPr>
              <a:t>la</a:t>
            </a:r>
            <a:r>
              <a:rPr lang="el-GR" altLang="el-GR" dirty="0">
                <a:solidFill>
                  <a:srgbClr val="000000"/>
                </a:solidFill>
                <a:latin typeface="-webkit-standard"/>
              </a:rPr>
              <a:t> </a:t>
            </a:r>
            <a:r>
              <a:rPr lang="el-GR" altLang="el-GR" dirty="0" err="1">
                <a:solidFill>
                  <a:srgbClr val="000000"/>
                </a:solidFill>
                <a:latin typeface="-webkit-standard"/>
              </a:rPr>
              <a:t>protection</a:t>
            </a:r>
            <a:r>
              <a:rPr lang="el-GR" altLang="el-GR" dirty="0">
                <a:solidFill>
                  <a:srgbClr val="000000"/>
                </a:solidFill>
                <a:latin typeface="-webkit-standard"/>
              </a:rPr>
              <a:t> des </a:t>
            </a:r>
            <a:r>
              <a:rPr lang="el-GR" altLang="el-GR" dirty="0" err="1">
                <a:solidFill>
                  <a:srgbClr val="000000"/>
                </a:solidFill>
                <a:latin typeface="-webkit-standard"/>
              </a:rPr>
              <a:t>piétons</a:t>
            </a:r>
            <a:r>
              <a:rPr lang="el-GR" altLang="el-GR" dirty="0">
                <a:solidFill>
                  <a:srgbClr val="000000"/>
                </a:solidFill>
                <a:latin typeface="-webkit-standard"/>
              </a:rPr>
              <a:t> </a:t>
            </a:r>
            <a:r>
              <a:rPr lang="el-GR" altLang="el-GR" dirty="0" err="1">
                <a:solidFill>
                  <a:srgbClr val="000000"/>
                </a:solidFill>
                <a:latin typeface="-webkit-standard"/>
              </a:rPr>
              <a:t>et</a:t>
            </a:r>
            <a:r>
              <a:rPr lang="el-GR" altLang="el-GR" dirty="0">
                <a:solidFill>
                  <a:srgbClr val="000000"/>
                </a:solidFill>
                <a:latin typeface="-webkit-standard"/>
              </a:rPr>
              <a:t> </a:t>
            </a:r>
            <a:r>
              <a:rPr lang="el-GR" altLang="el-GR" dirty="0" err="1">
                <a:solidFill>
                  <a:srgbClr val="000000"/>
                </a:solidFill>
                <a:latin typeface="-webkit-standard"/>
              </a:rPr>
              <a:t>à</a:t>
            </a:r>
            <a:r>
              <a:rPr lang="el-GR" altLang="el-GR" dirty="0">
                <a:solidFill>
                  <a:srgbClr val="000000"/>
                </a:solidFill>
                <a:latin typeface="-webkit-standard"/>
              </a:rPr>
              <a:t> </a:t>
            </a:r>
            <a:r>
              <a:rPr lang="el-GR" altLang="el-GR" dirty="0" err="1">
                <a:solidFill>
                  <a:srgbClr val="000000"/>
                </a:solidFill>
                <a:latin typeface="-webkit-standard"/>
              </a:rPr>
              <a:t>la</a:t>
            </a:r>
            <a:r>
              <a:rPr lang="el-GR" altLang="el-GR" dirty="0">
                <a:solidFill>
                  <a:srgbClr val="000000"/>
                </a:solidFill>
                <a:latin typeface="-webkit-standard"/>
              </a:rPr>
              <a:t> </a:t>
            </a:r>
            <a:r>
              <a:rPr lang="el-GR" altLang="el-GR" dirty="0" err="1">
                <a:solidFill>
                  <a:srgbClr val="000000"/>
                </a:solidFill>
                <a:latin typeface="-webkit-standard"/>
              </a:rPr>
              <a:t>défense</a:t>
            </a:r>
            <a:r>
              <a:rPr lang="el-GR" altLang="el-GR" dirty="0">
                <a:solidFill>
                  <a:srgbClr val="000000"/>
                </a:solidFill>
                <a:latin typeface="-webkit-standard"/>
              </a:rPr>
              <a:t> des </a:t>
            </a:r>
            <a:r>
              <a:rPr lang="el-GR" altLang="el-GR" dirty="0" err="1">
                <a:solidFill>
                  <a:srgbClr val="000000"/>
                </a:solidFill>
                <a:latin typeface="-webkit-standard"/>
              </a:rPr>
              <a:t>droits</a:t>
            </a:r>
            <a:r>
              <a:rPr lang="el-GR" altLang="el-GR" dirty="0">
                <a:solidFill>
                  <a:srgbClr val="000000"/>
                </a:solidFill>
                <a:latin typeface="-webkit-standard"/>
              </a:rPr>
              <a:t> des </a:t>
            </a:r>
            <a:r>
              <a:rPr lang="el-GR" altLang="el-GR" dirty="0" err="1">
                <a:solidFill>
                  <a:srgbClr val="000000"/>
                </a:solidFill>
                <a:latin typeface="-webkit-standard"/>
              </a:rPr>
              <a:t>consommateurs</a:t>
            </a:r>
            <a:r>
              <a:rPr lang="el-GR" altLang="el-GR" dirty="0">
                <a:solidFill>
                  <a:srgbClr val="000000"/>
                </a:solidFill>
                <a:latin typeface="-webkit-standard"/>
              </a:rPr>
              <a:t>.»</a:t>
            </a:r>
            <a:endParaRPr lang="el-GR" dirty="0"/>
          </a:p>
        </p:txBody>
      </p:sp>
    </p:spTree>
    <p:extLst>
      <p:ext uri="{BB962C8B-B14F-4D97-AF65-F5344CB8AC3E}">
        <p14:creationId xmlns:p14="http://schemas.microsoft.com/office/powerpoint/2010/main" val="3202206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8011CC-E77F-7791-35FE-5988AE75F304}"/>
              </a:ext>
            </a:extLst>
          </p:cNvPr>
          <p:cNvSpPr>
            <a:spLocks noGrp="1"/>
          </p:cNvSpPr>
          <p:nvPr>
            <p:ph type="title"/>
          </p:nvPr>
        </p:nvSpPr>
        <p:spPr/>
        <p:txBody>
          <a:bodyPr/>
          <a:lstStyle/>
          <a:p>
            <a:r>
              <a:rPr lang="fr-FR" dirty="0"/>
              <a:t>L’action pour l’environnement </a:t>
            </a:r>
            <a:endParaRPr lang="el-GR" dirty="0"/>
          </a:p>
        </p:txBody>
      </p:sp>
      <p:pic>
        <p:nvPicPr>
          <p:cNvPr id="7170" name="Picture 2" descr="Εικόνα που περιέχει εξωτερικός χώρος/ύπαιθρος, άνθρωποι, παραλία, άτομο&#10;&#10;Περιγραφή που δημιουργήθηκε αυτόματα">
            <a:extLst>
              <a:ext uri="{FF2B5EF4-FFF2-40B4-BE49-F238E27FC236}">
                <a16:creationId xmlns:a16="http://schemas.microsoft.com/office/drawing/2014/main" id="{C80B6EA6-0384-1C15-7C34-0913B3CB55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6931" y="719528"/>
            <a:ext cx="7270230" cy="5156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126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9" name="Group 8198">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8200"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01"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02"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03"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04"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05"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06"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07"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08"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09"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10"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11"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12"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13"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14"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15"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16"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17"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18"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grpSp>
        <p:nvGrpSpPr>
          <p:cNvPr id="8220" name="Group 8219">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8221" name="Rectangle 8220">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8222" name="Isosceles Triangle 8221">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8223" name="Rectangle 8222">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grpSp>
      <p:sp useBgFill="1">
        <p:nvSpPr>
          <p:cNvPr id="8225" name="Rectangle 8224">
            <a:extLst>
              <a:ext uri="{FF2B5EF4-FFF2-40B4-BE49-F238E27FC236}">
                <a16:creationId xmlns:a16="http://schemas.microsoft.com/office/drawing/2014/main" id="{FD8F1113-2E3C-46E3-B54F-B7F421EEF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7" name="Freeform 5">
            <a:extLst>
              <a:ext uri="{FF2B5EF4-FFF2-40B4-BE49-F238E27FC236}">
                <a16:creationId xmlns:a16="http://schemas.microsoft.com/office/drawing/2014/main" id="{B54A4D14-513F-4121-92D3-5CCB4689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29" name="Freeform 6">
            <a:extLst>
              <a:ext uri="{FF2B5EF4-FFF2-40B4-BE49-F238E27FC236}">
                <a16:creationId xmlns:a16="http://schemas.microsoft.com/office/drawing/2014/main" id="{6C3411F1-AD17-499D-AFEF-2F300F6DF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31" name="Freeform 7">
            <a:extLst>
              <a:ext uri="{FF2B5EF4-FFF2-40B4-BE49-F238E27FC236}">
                <a16:creationId xmlns:a16="http://schemas.microsoft.com/office/drawing/2014/main" id="{60BF2CBE-B1E9-4C42-89DC-C35E4E651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33" name="Freeform 8">
            <a:extLst>
              <a:ext uri="{FF2B5EF4-FFF2-40B4-BE49-F238E27FC236}">
                <a16:creationId xmlns:a16="http://schemas.microsoft.com/office/drawing/2014/main" id="{72C95A87-DCDB-41C4-B774-744B3ECBE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35" name="Freeform 9">
            <a:extLst>
              <a:ext uri="{FF2B5EF4-FFF2-40B4-BE49-F238E27FC236}">
                <a16:creationId xmlns:a16="http://schemas.microsoft.com/office/drawing/2014/main" id="{BCB97515-32FF-43A6-A51C-B140193AB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37" name="Freeform 10">
            <a:extLst>
              <a:ext uri="{FF2B5EF4-FFF2-40B4-BE49-F238E27FC236}">
                <a16:creationId xmlns:a16="http://schemas.microsoft.com/office/drawing/2014/main" id="{9C6379D3-7045-4B76-9409-6D23D753D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39" name="Freeform 12">
            <a:extLst>
              <a:ext uri="{FF2B5EF4-FFF2-40B4-BE49-F238E27FC236}">
                <a16:creationId xmlns:a16="http://schemas.microsoft.com/office/drawing/2014/main" id="{61B1C1DE-4201-4989-BE65-41ADC2472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41" name="Freeform 14">
            <a:extLst>
              <a:ext uri="{FF2B5EF4-FFF2-40B4-BE49-F238E27FC236}">
                <a16:creationId xmlns:a16="http://schemas.microsoft.com/office/drawing/2014/main" id="{806398CC-D327-4E06-838C-31119BD56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43" name="Freeform 16">
            <a:extLst>
              <a:ext uri="{FF2B5EF4-FFF2-40B4-BE49-F238E27FC236}">
                <a16:creationId xmlns:a16="http://schemas.microsoft.com/office/drawing/2014/main" id="{70A741CC-E736-448A-A94E-5C8BB9711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45" name="Freeform 11">
            <a:extLst>
              <a:ext uri="{FF2B5EF4-FFF2-40B4-BE49-F238E27FC236}">
                <a16:creationId xmlns:a16="http://schemas.microsoft.com/office/drawing/2014/main" id="{7C324CDD-B30F-47DD-8627-E2171D5E83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47" name="Freeform 21">
            <a:extLst>
              <a:ext uri="{FF2B5EF4-FFF2-40B4-BE49-F238E27FC236}">
                <a16:creationId xmlns:a16="http://schemas.microsoft.com/office/drawing/2014/main" id="{79C8D19E-E3D6-45A6-BCA2-5918A37D7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Τίτλος 1">
            <a:extLst>
              <a:ext uri="{FF2B5EF4-FFF2-40B4-BE49-F238E27FC236}">
                <a16:creationId xmlns:a16="http://schemas.microsoft.com/office/drawing/2014/main" id="{965C34FA-AF9F-BBCC-6AE4-8912AFF3C7DC}"/>
              </a:ext>
            </a:extLst>
          </p:cNvPr>
          <p:cNvSpPr>
            <a:spLocks noGrp="1"/>
          </p:cNvSpPr>
          <p:nvPr>
            <p:ph type="title"/>
          </p:nvPr>
        </p:nvSpPr>
        <p:spPr>
          <a:xfrm>
            <a:off x="8825306" y="1477651"/>
            <a:ext cx="2929372" cy="2468207"/>
          </a:xfrm>
        </p:spPr>
        <p:txBody>
          <a:bodyPr vert="horz" lIns="228600" tIns="228600" rIns="228600" bIns="0" rtlCol="0" anchor="b">
            <a:normAutofit/>
          </a:bodyPr>
          <a:lstStyle/>
          <a:p>
            <a:pPr algn="l">
              <a:lnSpc>
                <a:spcPct val="80000"/>
              </a:lnSpc>
            </a:pPr>
            <a:r>
              <a:rPr lang="en-US" dirty="0">
                <a:solidFill>
                  <a:schemeClr val="tx2"/>
                </a:solidFill>
              </a:rPr>
              <a:t>L’ action Culturelle </a:t>
            </a:r>
            <a:br>
              <a:rPr lang="en-US" dirty="0">
                <a:solidFill>
                  <a:schemeClr val="tx2"/>
                </a:solidFill>
              </a:rPr>
            </a:br>
            <a:endParaRPr lang="en-US" dirty="0">
              <a:solidFill>
                <a:schemeClr val="tx2"/>
              </a:solidFill>
            </a:endParaRPr>
          </a:p>
        </p:txBody>
      </p:sp>
      <p:sp>
        <p:nvSpPr>
          <p:cNvPr id="8249" name="Freeform 22">
            <a:extLst>
              <a:ext uri="{FF2B5EF4-FFF2-40B4-BE49-F238E27FC236}">
                <a16:creationId xmlns:a16="http://schemas.microsoft.com/office/drawing/2014/main" id="{43280283-E04A-43CA-BFA1-F285486A2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51" name="Freeform 23">
            <a:extLst>
              <a:ext uri="{FF2B5EF4-FFF2-40B4-BE49-F238E27FC236}">
                <a16:creationId xmlns:a16="http://schemas.microsoft.com/office/drawing/2014/main" id="{38328CB6-0FC5-4AEA-BC7E-489267CB6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53" name="Freeform: Shape 8252">
            <a:extLst>
              <a:ext uri="{FF2B5EF4-FFF2-40B4-BE49-F238E27FC236}">
                <a16:creationId xmlns:a16="http://schemas.microsoft.com/office/drawing/2014/main" id="{138AF5D2-3A9C-4E8F-B879-36865366A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8194" name="Picture 2">
            <a:extLst>
              <a:ext uri="{FF2B5EF4-FFF2-40B4-BE49-F238E27FC236}">
                <a16:creationId xmlns:a16="http://schemas.microsoft.com/office/drawing/2014/main" id="{15E5EA1E-B56D-AE0B-B987-D66020070A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029" b="-2"/>
          <a:stretch>
            <a:fillRect/>
          </a:stretch>
        </p:blipFill>
        <p:spPr bwMode="auto">
          <a:xfrm>
            <a:off x="932740" y="461405"/>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A3B7D19-B4DC-D0C8-46E3-F29DADEB1CBF}"/>
              </a:ext>
            </a:extLst>
          </p:cNvPr>
          <p:cNvSpPr txBox="1"/>
          <p:nvPr/>
        </p:nvSpPr>
        <p:spPr>
          <a:xfrm>
            <a:off x="8538423" y="3870427"/>
            <a:ext cx="3771258" cy="2308324"/>
          </a:xfrm>
          <a:prstGeom prst="rect">
            <a:avLst/>
          </a:prstGeom>
          <a:noFill/>
        </p:spPr>
        <p:txBody>
          <a:bodyPr wrap="square" rtlCol="0">
            <a:spAutoFit/>
          </a:bodyPr>
          <a:lstStyle/>
          <a:p>
            <a:r>
              <a:rPr lang="fr-FR" dirty="0"/>
              <a:t>Elle comprend l’organisation et la réalisation de divers manifestations artistiques : théâtrales, musicales, poétiques ou plastiques qui se déroulent afin de renforcer ou de soutenir la résolution des problèmes sociaux. </a:t>
            </a:r>
            <a:endParaRPr lang="el-GR" dirty="0"/>
          </a:p>
        </p:txBody>
      </p:sp>
    </p:spTree>
    <p:extLst>
      <p:ext uri="{BB962C8B-B14F-4D97-AF65-F5344CB8AC3E}">
        <p14:creationId xmlns:p14="http://schemas.microsoft.com/office/powerpoint/2010/main" val="1781208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73B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25" name="Group 9224">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9226"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27"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28"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29"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30"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31"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32"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33"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34"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35"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36"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37"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38"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39"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40"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41"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42"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43"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44"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45"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46"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pic>
        <p:nvPicPr>
          <p:cNvPr id="9218" name="Picture 2" descr="Εικόνα που περιέχει ρουχισμός, άτομο, ανθρώπινο πρόσωπο, ομάδα&#10;&#10;Περιγραφή που δημιουργήθηκε αυτόματα">
            <a:extLst>
              <a:ext uri="{FF2B5EF4-FFF2-40B4-BE49-F238E27FC236}">
                <a16:creationId xmlns:a16="http://schemas.microsoft.com/office/drawing/2014/main" id="{553AFB11-0686-A78D-938E-0A51DB781B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43467" y="1152567"/>
            <a:ext cx="10905066" cy="4552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94511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F08744-9D7B-4693-B8D6-2A5210AE9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32">
            <a:extLst>
              <a:ext uri="{FF2B5EF4-FFF2-40B4-BE49-F238E27FC236}">
                <a16:creationId xmlns:a16="http://schemas.microsoft.com/office/drawing/2014/main" id="{5B2E630F-F386-44FA-B1A1-C10A9BF434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6127">
            <a:off x="296272" y="1026251"/>
            <a:ext cx="7298578" cy="5088488"/>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73567C09-8B4D-49A6-A711-C44C5807D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554541" y="-619573"/>
            <a:ext cx="9016699" cy="8033868"/>
          </a:xfrm>
          <a:custGeom>
            <a:avLst/>
            <a:gdLst>
              <a:gd name="connsiteX0" fmla="*/ 6078066 w 9016699"/>
              <a:gd name="connsiteY0" fmla="*/ 782055 h 8033868"/>
              <a:gd name="connsiteX1" fmla="*/ 8705208 w 9016699"/>
              <a:gd name="connsiteY1" fmla="*/ 3409197 h 8033868"/>
              <a:gd name="connsiteX2" fmla="*/ 8793057 w 9016699"/>
              <a:gd name="connsiteY2" fmla="*/ 3617452 h 8033868"/>
              <a:gd name="connsiteX3" fmla="*/ 9016699 w 9016699"/>
              <a:gd name="connsiteY3" fmla="*/ 4793120 h 8033868"/>
              <a:gd name="connsiteX4" fmla="*/ 8960084 w 9016699"/>
              <a:gd name="connsiteY4" fmla="*/ 5272709 h 8033868"/>
              <a:gd name="connsiteX5" fmla="*/ 8920563 w 9016699"/>
              <a:gd name="connsiteY5" fmla="*/ 5444162 h 8033868"/>
              <a:gd name="connsiteX6" fmla="*/ 6620466 w 9016699"/>
              <a:gd name="connsiteY6" fmla="*/ 7744259 h 8033868"/>
              <a:gd name="connsiteX7" fmla="*/ 6480006 w 9016699"/>
              <a:gd name="connsiteY7" fmla="*/ 7795347 h 8033868"/>
              <a:gd name="connsiteX8" fmla="*/ 4389696 w 9016699"/>
              <a:gd name="connsiteY8" fmla="*/ 7987178 h 8033868"/>
              <a:gd name="connsiteX9" fmla="*/ 3086984 w 9016699"/>
              <a:gd name="connsiteY9" fmla="*/ 7466023 h 8033868"/>
              <a:gd name="connsiteX10" fmla="*/ 3024300 w 9016699"/>
              <a:gd name="connsiteY10" fmla="*/ 7426965 h 8033868"/>
              <a:gd name="connsiteX11" fmla="*/ 519567 w 9016699"/>
              <a:gd name="connsiteY11" fmla="*/ 4922232 h 8033868"/>
              <a:gd name="connsiteX12" fmla="*/ 419495 w 9016699"/>
              <a:gd name="connsiteY12" fmla="*/ 4733719 h 8033868"/>
              <a:gd name="connsiteX13" fmla="*/ 3514 w 9016699"/>
              <a:gd name="connsiteY13" fmla="*/ 3245168 h 8033868"/>
              <a:gd name="connsiteX14" fmla="*/ 4193329 w 9016699"/>
              <a:gd name="connsiteY14" fmla="*/ 36108 h 8033868"/>
              <a:gd name="connsiteX15" fmla="*/ 5977677 w 9016699"/>
              <a:gd name="connsiteY15" fmla="*/ 722908 h 80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6699" h="8033868">
                <a:moveTo>
                  <a:pt x="6078066" y="782055"/>
                </a:moveTo>
                <a:lnTo>
                  <a:pt x="8705208" y="3409197"/>
                </a:lnTo>
                <a:lnTo>
                  <a:pt x="8793057" y="3617452"/>
                </a:lnTo>
                <a:cubicBezTo>
                  <a:pt x="8935615" y="3988374"/>
                  <a:pt x="9016699" y="4381324"/>
                  <a:pt x="9016699" y="4793120"/>
                </a:cubicBezTo>
                <a:cubicBezTo>
                  <a:pt x="9008675" y="4960329"/>
                  <a:pt x="8989449" y="5120121"/>
                  <a:pt x="8960084" y="5272709"/>
                </a:cubicBezTo>
                <a:lnTo>
                  <a:pt x="8920563" y="5444162"/>
                </a:lnTo>
                <a:lnTo>
                  <a:pt x="6620466" y="7744259"/>
                </a:lnTo>
                <a:lnTo>
                  <a:pt x="6480006" y="7795347"/>
                </a:lnTo>
                <a:cubicBezTo>
                  <a:pt x="5726471" y="8035167"/>
                  <a:pt x="4953020" y="8083925"/>
                  <a:pt x="4389696" y="7987178"/>
                </a:cubicBezTo>
                <a:cubicBezTo>
                  <a:pt x="4014146" y="7922680"/>
                  <a:pt x="3559510" y="7740111"/>
                  <a:pt x="3086984" y="7466023"/>
                </a:cubicBezTo>
                <a:lnTo>
                  <a:pt x="3024300" y="7426965"/>
                </a:lnTo>
                <a:lnTo>
                  <a:pt x="519567" y="4922232"/>
                </a:lnTo>
                <a:lnTo>
                  <a:pt x="419495" y="4733719"/>
                </a:lnTo>
                <a:cubicBezTo>
                  <a:pt x="181303" y="4258474"/>
                  <a:pt x="28977" y="3756361"/>
                  <a:pt x="3514" y="3245168"/>
                </a:cubicBezTo>
                <a:cubicBezTo>
                  <a:pt x="-112889" y="908287"/>
                  <a:pt x="2691131" y="-221884"/>
                  <a:pt x="4193329" y="36108"/>
                </a:cubicBezTo>
                <a:cubicBezTo>
                  <a:pt x="4662766" y="116730"/>
                  <a:pt x="5309837" y="354143"/>
                  <a:pt x="5977677" y="72290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1">
            <a:extLst>
              <a:ext uri="{FF2B5EF4-FFF2-40B4-BE49-F238E27FC236}">
                <a16:creationId xmlns:a16="http://schemas.microsoft.com/office/drawing/2014/main" id="{B93B8984-E6C6-8E06-7DD3-0E8C04AC527F}"/>
              </a:ext>
            </a:extLst>
          </p:cNvPr>
          <p:cNvSpPr>
            <a:spLocks noGrp="1" noChangeArrowheads="1"/>
          </p:cNvSpPr>
          <p:nvPr>
            <p:ph type="title"/>
          </p:nvPr>
        </p:nvSpPr>
        <p:spPr bwMode="auto">
          <a:xfrm>
            <a:off x="807720" y="2349925"/>
            <a:ext cx="2441894" cy="245644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algn="l" defTabSz="914400" rtl="0" eaLnBrk="0" fontAlgn="base" latinLnBrk="0" hangingPunct="0">
              <a:spcBef>
                <a:spcPct val="0"/>
              </a:spcBef>
              <a:spcAft>
                <a:spcPct val="0"/>
              </a:spcAft>
              <a:buClrTx/>
              <a:buSzTx/>
              <a:buFontTx/>
              <a:buNone/>
              <a:tabLst/>
            </a:pPr>
            <a:r>
              <a:rPr kumimoji="0" lang="el-GR" altLang="el-GR" sz="3000" b="0" i="0" u="none" strike="noStrike" cap="none" normalizeH="0" baseline="0">
                <a:ln>
                  <a:noFill/>
                </a:ln>
                <a:effectLst/>
                <a:latin typeface="-webkit-standard"/>
              </a:rPr>
              <a:t>«AVANTAGES DU BÉNÉVOLAT – </a:t>
            </a:r>
            <a:br>
              <a:rPr kumimoji="0" lang="el-GR" altLang="el-GR" sz="3000" b="0" i="0" u="none" strike="noStrike" cap="none" normalizeH="0" baseline="0">
                <a:ln>
                  <a:noFill/>
                </a:ln>
                <a:effectLst/>
                <a:latin typeface="-webkit-standard"/>
              </a:rPr>
            </a:br>
            <a:r>
              <a:rPr kumimoji="0" lang="el-GR" altLang="el-GR" sz="3000" b="0" i="0" u="none" strike="noStrike" cap="none" normalizeH="0" baseline="0">
                <a:ln>
                  <a:noFill/>
                </a:ln>
                <a:effectLst/>
                <a:latin typeface="-webkit-standard"/>
              </a:rPr>
              <a:t>AVANTAGES POUR LE BÉNÉVOLE»</a:t>
            </a:r>
            <a:endParaRPr kumimoji="0" lang="el-GR" altLang="el-GR" sz="3000" b="0" i="0" u="none" strike="noStrike" cap="none" normalizeH="0" baseline="0">
              <a:ln>
                <a:noFill/>
              </a:ln>
              <a:effectLst/>
              <a:latin typeface="Arial" panose="020B0604020202020204" pitchFamily="34" charset="0"/>
            </a:endParaRPr>
          </a:p>
        </p:txBody>
      </p:sp>
      <p:sp>
        <p:nvSpPr>
          <p:cNvPr id="5" name="Rectangle 2">
            <a:extLst>
              <a:ext uri="{FF2B5EF4-FFF2-40B4-BE49-F238E27FC236}">
                <a16:creationId xmlns:a16="http://schemas.microsoft.com/office/drawing/2014/main" id="{86E4221C-4010-3AE8-B590-9BF4CD296A49}"/>
              </a:ext>
            </a:extLst>
          </p:cNvPr>
          <p:cNvSpPr>
            <a:spLocks noGrp="1" noChangeArrowheads="1"/>
          </p:cNvSpPr>
          <p:nvPr>
            <p:ph idx="1"/>
          </p:nvPr>
        </p:nvSpPr>
        <p:spPr bwMode="auto">
          <a:xfrm>
            <a:off x="4846319" y="1111249"/>
            <a:ext cx="6554001" cy="463550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spcBef>
                <a:spcPct val="0"/>
              </a:spcBef>
              <a:spcAft>
                <a:spcPts val="600"/>
              </a:spcAft>
              <a:buClrTx/>
              <a:buSzTx/>
              <a:buFontTx/>
              <a:buNone/>
              <a:tabLst/>
            </a:pPr>
            <a:r>
              <a:rPr kumimoji="0" lang="el-GR" altLang="el-GR" b="0" i="0" u="none" strike="noStrike" cap="none" normalizeH="0" baseline="0">
                <a:ln>
                  <a:noFill/>
                </a:ln>
                <a:effectLst/>
                <a:latin typeface="-webkit-standard"/>
              </a:rPr>
              <a:t>«Apprentissage continu et développement de nouvelles compétences.</a:t>
            </a:r>
            <a:br>
              <a:rPr kumimoji="0" lang="el-GR" altLang="el-GR" b="0" i="0" u="none" strike="noStrike" cap="none" normalizeH="0" baseline="0">
                <a:ln>
                  <a:noFill/>
                </a:ln>
                <a:effectLst/>
              </a:rPr>
            </a:br>
            <a:r>
              <a:rPr kumimoji="0" lang="el-GR" altLang="el-GR" b="0" i="0" u="none" strike="noStrike" cap="none" normalizeH="0" baseline="0">
                <a:ln>
                  <a:noFill/>
                </a:ln>
                <a:effectLst/>
                <a:latin typeface="-webkit-standard"/>
              </a:rPr>
              <a:t>Développement d’un sentiment de contribution à la société.</a:t>
            </a:r>
            <a:br>
              <a:rPr kumimoji="0" lang="el-GR" altLang="el-GR" b="0" i="0" u="none" strike="noStrike" cap="none" normalizeH="0" baseline="0">
                <a:ln>
                  <a:noFill/>
                </a:ln>
                <a:effectLst/>
              </a:rPr>
            </a:br>
            <a:r>
              <a:rPr kumimoji="0" lang="el-GR" altLang="el-GR" b="0" i="0" u="none" strike="noStrike" cap="none" normalizeH="0" baseline="0">
                <a:ln>
                  <a:noFill/>
                </a:ln>
                <a:effectLst/>
                <a:latin typeface="-webkit-standard"/>
              </a:rPr>
              <a:t>Sentiment d’accomplissement.</a:t>
            </a:r>
            <a:br>
              <a:rPr kumimoji="0" lang="el-GR" altLang="el-GR" b="0" i="0" u="none" strike="noStrike" cap="none" normalizeH="0" baseline="0">
                <a:ln>
                  <a:noFill/>
                </a:ln>
                <a:effectLst/>
              </a:rPr>
            </a:br>
            <a:r>
              <a:rPr kumimoji="0" lang="el-GR" altLang="el-GR" b="0" i="0" u="none" strike="noStrike" cap="none" normalizeH="0" baseline="0">
                <a:ln>
                  <a:noFill/>
                </a:ln>
                <a:effectLst/>
                <a:latin typeface="-webkit-standard"/>
              </a:rPr>
              <a:t>Stimulation des possibilités professionnelles du bénévole.</a:t>
            </a:r>
            <a:br>
              <a:rPr kumimoji="0" lang="el-GR" altLang="el-GR" b="0" i="0" u="none" strike="noStrike" cap="none" normalizeH="0" baseline="0">
                <a:ln>
                  <a:noFill/>
                </a:ln>
                <a:effectLst/>
              </a:rPr>
            </a:br>
            <a:r>
              <a:rPr kumimoji="0" lang="el-GR" altLang="el-GR" b="0" i="0" u="none" strike="noStrike" cap="none" normalizeH="0" baseline="0">
                <a:ln>
                  <a:noFill/>
                </a:ln>
                <a:effectLst/>
                <a:latin typeface="-webkit-standard"/>
              </a:rPr>
              <a:t>Acquisition de nouveaux centres d’intérêt, expériences et amis.</a:t>
            </a:r>
            <a:br>
              <a:rPr kumimoji="0" lang="el-GR" altLang="el-GR" b="0" i="0" u="none" strike="noStrike" cap="none" normalizeH="0" baseline="0">
                <a:ln>
                  <a:noFill/>
                </a:ln>
                <a:effectLst/>
              </a:rPr>
            </a:br>
            <a:r>
              <a:rPr kumimoji="0" lang="el-GR" altLang="el-GR" b="0" i="0" u="none" strike="noStrike" cap="none" normalizeH="0" baseline="0">
                <a:ln>
                  <a:noFill/>
                </a:ln>
                <a:effectLst/>
                <a:latin typeface="-webkit-standard"/>
              </a:rPr>
              <a:t>Source d’inspiration pour les autres.</a:t>
            </a:r>
            <a:br>
              <a:rPr kumimoji="0" lang="el-GR" altLang="el-GR" b="0" i="0" u="none" strike="noStrike" cap="none" normalizeH="0" baseline="0">
                <a:ln>
                  <a:noFill/>
                </a:ln>
                <a:effectLst/>
              </a:rPr>
            </a:br>
            <a:r>
              <a:rPr kumimoji="0" lang="el-GR" altLang="el-GR" b="0" i="0" u="none" strike="noStrike" cap="none" normalizeH="0" baseline="0">
                <a:ln>
                  <a:noFill/>
                </a:ln>
                <a:effectLst/>
                <a:latin typeface="-webkit-standard"/>
              </a:rPr>
              <a:t>Prévention.»</a:t>
            </a:r>
            <a:endParaRPr kumimoji="0" lang="el-GR" altLang="el-GR" b="0" i="0" u="none" strike="noStrike" cap="none" normalizeH="0" baseline="0">
              <a:ln>
                <a:noFill/>
              </a:ln>
              <a:effectLst/>
              <a:latin typeface="Arial" panose="020B0604020202020204" pitchFamily="34" charset="0"/>
            </a:endParaRPr>
          </a:p>
        </p:txBody>
      </p:sp>
    </p:spTree>
    <p:extLst>
      <p:ext uri="{BB962C8B-B14F-4D97-AF65-F5344CB8AC3E}">
        <p14:creationId xmlns:p14="http://schemas.microsoft.com/office/powerpoint/2010/main" val="244842188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2" name="Rectangle 11271">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74" name="Group 11273">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275"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276"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277"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278"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279"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280"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281"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282"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283"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284"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285"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286"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287"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288"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289"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290"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291"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292"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293"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sp>
        <p:nvSpPr>
          <p:cNvPr id="2" name="Τίτλος 1">
            <a:extLst>
              <a:ext uri="{FF2B5EF4-FFF2-40B4-BE49-F238E27FC236}">
                <a16:creationId xmlns:a16="http://schemas.microsoft.com/office/drawing/2014/main" id="{1D1FBE30-8B90-7CA7-2DF3-BA5BE264B91F}"/>
              </a:ext>
            </a:extLst>
          </p:cNvPr>
          <p:cNvSpPr>
            <a:spLocks noGrp="1"/>
          </p:cNvSpPr>
          <p:nvPr>
            <p:ph type="title"/>
          </p:nvPr>
        </p:nvSpPr>
        <p:spPr>
          <a:xfrm>
            <a:off x="888630" y="4760132"/>
            <a:ext cx="5093596" cy="1777829"/>
          </a:xfrm>
        </p:spPr>
        <p:txBody>
          <a:bodyPr>
            <a:normAutofit/>
          </a:bodyPr>
          <a:lstStyle/>
          <a:p>
            <a:pPr algn="r"/>
            <a:r>
              <a:rPr lang="fr-FR">
                <a:solidFill>
                  <a:schemeClr val="tx1"/>
                </a:solidFill>
              </a:rPr>
              <a:t>Le citoyen actif </a:t>
            </a:r>
            <a:endParaRPr lang="el-GR">
              <a:solidFill>
                <a:schemeClr val="tx1"/>
              </a:solidFill>
            </a:endParaRPr>
          </a:p>
        </p:txBody>
      </p:sp>
      <p:pic>
        <p:nvPicPr>
          <p:cNvPr id="11267" name="Picture 3">
            <a:extLst>
              <a:ext uri="{FF2B5EF4-FFF2-40B4-BE49-F238E27FC236}">
                <a16:creationId xmlns:a16="http://schemas.microsoft.com/office/drawing/2014/main" id="{651D52EA-4093-A328-7C0B-B0D810E20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668" b="22688"/>
          <a:stretch>
            <a:fillRect/>
          </a:stretch>
        </p:blipFill>
        <p:spPr bwMode="auto">
          <a:xfrm>
            <a:off x="20" y="10"/>
            <a:ext cx="12191980" cy="4599422"/>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2A4455E6-91AC-C810-C965-EEFF709B2BEB}"/>
              </a:ext>
            </a:extLst>
          </p:cNvPr>
          <p:cNvSpPr>
            <a:spLocks noGrp="1" noChangeArrowheads="1"/>
          </p:cNvSpPr>
          <p:nvPr>
            <p:ph idx="1"/>
          </p:nvPr>
        </p:nvSpPr>
        <p:spPr bwMode="auto">
          <a:xfrm>
            <a:off x="6226706" y="4767660"/>
            <a:ext cx="5173613" cy="17703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None/>
              <a:tabLst/>
            </a:pPr>
            <a:r>
              <a:rPr kumimoji="0" lang="el-GR" altLang="el-GR" b="0" i="0" u="none" strike="noStrike" cap="none" normalizeH="0" baseline="0">
                <a:ln>
                  <a:noFill/>
                </a:ln>
                <a:effectLst/>
                <a:latin typeface="-webkit-standard"/>
              </a:rPr>
              <a:t>«</a:t>
            </a:r>
            <a:r>
              <a:rPr kumimoji="0" lang="el-GR" altLang="el-GR" b="0" i="0" u="none" strike="noStrike" cap="none" normalizeH="0" baseline="0" err="1">
                <a:ln>
                  <a:noFill/>
                </a:ln>
                <a:effectLst/>
                <a:latin typeface="-webkit-standard"/>
              </a:rPr>
              <a:t>Le</a:t>
            </a:r>
            <a:r>
              <a:rPr kumimoji="0" lang="el-GR" altLang="el-GR" b="0" i="0" u="none" strike="noStrike" cap="none" normalizeH="0" baseline="0">
                <a:ln>
                  <a:noFill/>
                </a:ln>
                <a:effectLst/>
                <a:latin typeface="-webkit-standard"/>
              </a:rPr>
              <a:t> </a:t>
            </a:r>
            <a:r>
              <a:rPr kumimoji="0" lang="el-GR" altLang="el-GR" b="0" i="0" u="none" strike="noStrike" cap="none" normalizeH="0" baseline="0" err="1">
                <a:ln>
                  <a:noFill/>
                </a:ln>
                <a:effectLst/>
                <a:latin typeface="-webkit-standard"/>
              </a:rPr>
              <a:t>citoyen</a:t>
            </a:r>
            <a:r>
              <a:rPr kumimoji="0" lang="el-GR" altLang="el-GR" b="0" i="0" u="none" strike="noStrike" cap="none" normalizeH="0" baseline="0">
                <a:ln>
                  <a:noFill/>
                </a:ln>
                <a:effectLst/>
                <a:latin typeface="-webkit-standard"/>
              </a:rPr>
              <a:t> </a:t>
            </a:r>
            <a:r>
              <a:rPr kumimoji="0" lang="el-GR" altLang="el-GR" b="0" i="0" u="none" strike="noStrike" cap="none" normalizeH="0" baseline="0" err="1">
                <a:ln>
                  <a:noFill/>
                </a:ln>
                <a:effectLst/>
                <a:latin typeface="-webkit-standard"/>
              </a:rPr>
              <a:t>actif</a:t>
            </a:r>
            <a:r>
              <a:rPr kumimoji="0" lang="el-GR" altLang="el-GR" b="0" i="0" u="none" strike="noStrike" cap="none" normalizeH="0" baseline="0">
                <a:ln>
                  <a:noFill/>
                </a:ln>
                <a:effectLst/>
                <a:latin typeface="-webkit-standard"/>
              </a:rPr>
              <a:t> est </a:t>
            </a:r>
            <a:r>
              <a:rPr kumimoji="0" lang="el-GR" altLang="el-GR" b="0" i="0" u="none" strike="noStrike" cap="none" normalizeH="0" baseline="0" err="1">
                <a:ln>
                  <a:noFill/>
                </a:ln>
                <a:effectLst/>
                <a:latin typeface="-webkit-standard"/>
              </a:rPr>
              <a:t>le</a:t>
            </a:r>
            <a:r>
              <a:rPr kumimoji="0" lang="el-GR" altLang="el-GR" b="0" i="0" u="none" strike="noStrike" cap="none" normalizeH="0" baseline="0">
                <a:ln>
                  <a:noFill/>
                </a:ln>
                <a:effectLst/>
                <a:latin typeface="-webkit-standard"/>
              </a:rPr>
              <a:t> </a:t>
            </a:r>
            <a:r>
              <a:rPr kumimoji="0" lang="el-GR" altLang="el-GR" b="0" i="0" u="none" strike="noStrike" cap="none" normalizeH="0" baseline="0" err="1">
                <a:ln>
                  <a:noFill/>
                </a:ln>
                <a:effectLst/>
                <a:latin typeface="-webkit-standard"/>
              </a:rPr>
              <a:t>citoyen</a:t>
            </a:r>
            <a:r>
              <a:rPr kumimoji="0" lang="el-GR" altLang="el-GR" b="0" i="0" u="none" strike="noStrike" cap="none" normalizeH="0" baseline="0">
                <a:ln>
                  <a:noFill/>
                </a:ln>
                <a:effectLst/>
                <a:latin typeface="-webkit-standard"/>
              </a:rPr>
              <a:t> </a:t>
            </a:r>
            <a:r>
              <a:rPr kumimoji="0" lang="el-GR" altLang="el-GR" b="0" i="0" u="none" strike="noStrike" cap="none" normalizeH="0" baseline="0" err="1">
                <a:ln>
                  <a:noFill/>
                </a:ln>
                <a:effectLst/>
                <a:latin typeface="-webkit-standard"/>
              </a:rPr>
              <a:t>responsable</a:t>
            </a:r>
            <a:r>
              <a:rPr kumimoji="0" lang="el-GR" altLang="el-GR" b="0" i="0" u="none" strike="noStrike" cap="none" normalizeH="0" baseline="0">
                <a:ln>
                  <a:noFill/>
                </a:ln>
                <a:effectLst/>
                <a:latin typeface="-webkit-standard"/>
              </a:rPr>
              <a:t>, </a:t>
            </a:r>
            <a:r>
              <a:rPr kumimoji="0" lang="el-GR" altLang="el-GR" b="0" i="0" u="none" strike="noStrike" cap="none" normalizeH="0" baseline="0" err="1">
                <a:ln>
                  <a:noFill/>
                </a:ln>
                <a:effectLst/>
                <a:latin typeface="-webkit-standard"/>
              </a:rPr>
              <a:t>qui</a:t>
            </a:r>
            <a:r>
              <a:rPr kumimoji="0" lang="el-GR" altLang="el-GR" b="0" i="0" u="none" strike="noStrike" cap="none" normalizeH="0" baseline="0">
                <a:ln>
                  <a:noFill/>
                </a:ln>
                <a:effectLst/>
                <a:latin typeface="-webkit-standard"/>
              </a:rPr>
              <a:t> est </a:t>
            </a:r>
            <a:r>
              <a:rPr kumimoji="0" lang="el-GR" altLang="el-GR" b="0" i="0" u="none" strike="noStrike" cap="none" normalizeH="0" baseline="0" err="1">
                <a:ln>
                  <a:noFill/>
                </a:ln>
                <a:effectLst/>
                <a:latin typeface="-webkit-standard"/>
              </a:rPr>
              <a:t>informé</a:t>
            </a:r>
            <a:r>
              <a:rPr kumimoji="0" lang="el-GR" altLang="el-GR" b="0" i="0" u="none" strike="noStrike" cap="none" normalizeH="0" baseline="0">
                <a:ln>
                  <a:noFill/>
                </a:ln>
                <a:effectLst/>
                <a:latin typeface="-webkit-standard"/>
              </a:rPr>
              <a:t>, </a:t>
            </a:r>
            <a:endParaRPr kumimoji="0" lang="fr-FR" altLang="el-GR" b="0" i="0" u="none" strike="noStrike" cap="none" normalizeH="0" baseline="0">
              <a:ln>
                <a:noFill/>
              </a:ln>
              <a:effectLst/>
              <a:latin typeface="-webkit-standard"/>
            </a:endParaRPr>
          </a:p>
          <a:p>
            <a:pPr marL="0" marR="0" lvl="0" indent="0" defTabSz="914400" rtl="0" eaLnBrk="0" fontAlgn="base" latinLnBrk="0" hangingPunct="0">
              <a:spcBef>
                <a:spcPct val="0"/>
              </a:spcBef>
              <a:spcAft>
                <a:spcPts val="600"/>
              </a:spcAft>
              <a:buClrTx/>
              <a:buSzTx/>
              <a:buFontTx/>
              <a:buNone/>
              <a:tabLst/>
            </a:pPr>
            <a:r>
              <a:rPr kumimoji="0" lang="el-GR" altLang="el-GR" b="0" i="0" u="none" strike="noStrike" cap="none" normalizeH="0" baseline="0" err="1">
                <a:ln>
                  <a:noFill/>
                </a:ln>
                <a:effectLst/>
                <a:latin typeface="-webkit-standard"/>
              </a:rPr>
              <a:t>connaît</a:t>
            </a:r>
            <a:r>
              <a:rPr kumimoji="0" lang="el-GR" altLang="el-GR" b="0" i="0" u="none" strike="noStrike" cap="none" normalizeH="0" baseline="0">
                <a:ln>
                  <a:noFill/>
                </a:ln>
                <a:effectLst/>
                <a:latin typeface="-webkit-standard"/>
              </a:rPr>
              <a:t> </a:t>
            </a:r>
            <a:r>
              <a:rPr kumimoji="0" lang="el-GR" altLang="el-GR" b="0" i="0" u="none" strike="noStrike" cap="none" normalizeH="0" baseline="0" err="1">
                <a:ln>
                  <a:noFill/>
                </a:ln>
                <a:effectLst/>
                <a:latin typeface="-webkit-standard"/>
              </a:rPr>
              <a:t>ses</a:t>
            </a:r>
            <a:r>
              <a:rPr kumimoji="0" lang="el-GR" altLang="el-GR" b="0" i="0" u="none" strike="noStrike" cap="none" normalizeH="0" baseline="0">
                <a:ln>
                  <a:noFill/>
                </a:ln>
                <a:effectLst/>
                <a:latin typeface="-webkit-standard"/>
              </a:rPr>
              <a:t> </a:t>
            </a:r>
            <a:r>
              <a:rPr kumimoji="0" lang="el-GR" altLang="el-GR" b="0" i="0" u="none" strike="noStrike" cap="none" normalizeH="0" baseline="0" err="1">
                <a:ln>
                  <a:noFill/>
                </a:ln>
                <a:effectLst/>
                <a:latin typeface="-webkit-standard"/>
              </a:rPr>
              <a:t>droits</a:t>
            </a:r>
            <a:r>
              <a:rPr kumimoji="0" lang="el-GR" altLang="el-GR" b="0" i="0" u="none" strike="noStrike" cap="none" normalizeH="0" baseline="0">
                <a:ln>
                  <a:noFill/>
                </a:ln>
                <a:effectLst/>
                <a:latin typeface="-webkit-standard"/>
              </a:rPr>
              <a:t> </a:t>
            </a:r>
            <a:r>
              <a:rPr kumimoji="0" lang="el-GR" altLang="el-GR" b="0" i="0" u="none" strike="noStrike" cap="none" normalizeH="0" baseline="0" err="1">
                <a:ln>
                  <a:noFill/>
                </a:ln>
                <a:effectLst/>
                <a:latin typeface="-webkit-standard"/>
              </a:rPr>
              <a:t>et</a:t>
            </a:r>
            <a:r>
              <a:rPr kumimoji="0" lang="el-GR" altLang="el-GR" b="0" i="0" u="none" strike="noStrike" cap="none" normalizeH="0" baseline="0">
                <a:ln>
                  <a:noFill/>
                </a:ln>
                <a:effectLst/>
                <a:latin typeface="-webkit-standard"/>
              </a:rPr>
              <a:t> </a:t>
            </a:r>
            <a:r>
              <a:rPr kumimoji="0" lang="el-GR" altLang="el-GR" b="0" i="0" u="none" strike="noStrike" cap="none" normalizeH="0" baseline="0" err="1">
                <a:ln>
                  <a:noFill/>
                </a:ln>
                <a:effectLst/>
                <a:latin typeface="-webkit-standard"/>
              </a:rPr>
              <a:t>ses</a:t>
            </a:r>
            <a:r>
              <a:rPr kumimoji="0" lang="el-GR" altLang="el-GR" b="0" i="0" u="none" strike="noStrike" cap="none" normalizeH="0" baseline="0">
                <a:ln>
                  <a:noFill/>
                </a:ln>
                <a:effectLst/>
                <a:latin typeface="-webkit-standard"/>
              </a:rPr>
              <a:t> </a:t>
            </a:r>
            <a:r>
              <a:rPr kumimoji="0" lang="el-GR" altLang="el-GR" b="0" i="0" u="none" strike="noStrike" cap="none" normalizeH="0" baseline="0" err="1">
                <a:ln>
                  <a:noFill/>
                </a:ln>
                <a:effectLst/>
                <a:latin typeface="-webkit-standard"/>
              </a:rPr>
              <a:t>devoirs</a:t>
            </a:r>
            <a:r>
              <a:rPr kumimoji="0" lang="el-GR" altLang="el-GR" b="0" i="0" u="none" strike="noStrike" cap="none" normalizeH="0" baseline="0">
                <a:ln>
                  <a:noFill/>
                </a:ln>
                <a:effectLst/>
                <a:latin typeface="-webkit-standard"/>
              </a:rPr>
              <a:t>, </a:t>
            </a:r>
            <a:r>
              <a:rPr kumimoji="0" lang="el-GR" altLang="el-GR" b="0" i="0" u="none" strike="noStrike" cap="none" normalizeH="0" baseline="0" err="1">
                <a:ln>
                  <a:noFill/>
                </a:ln>
                <a:effectLst/>
                <a:latin typeface="-webkit-standard"/>
              </a:rPr>
              <a:t>exprime</a:t>
            </a:r>
            <a:r>
              <a:rPr kumimoji="0" lang="el-GR" altLang="el-GR" b="0" i="0" u="none" strike="noStrike" cap="none" normalizeH="0" baseline="0">
                <a:ln>
                  <a:noFill/>
                </a:ln>
                <a:effectLst/>
                <a:latin typeface="-webkit-standard"/>
              </a:rPr>
              <a:t> </a:t>
            </a:r>
            <a:r>
              <a:rPr kumimoji="0" lang="el-GR" altLang="el-GR" b="0" i="0" u="none" strike="noStrike" cap="none" normalizeH="0" baseline="0" err="1">
                <a:ln>
                  <a:noFill/>
                </a:ln>
                <a:effectLst/>
                <a:latin typeface="-webkit-standard"/>
              </a:rPr>
              <a:t>son</a:t>
            </a:r>
            <a:r>
              <a:rPr kumimoji="0" lang="el-GR" altLang="el-GR" b="0" i="0" u="none" strike="noStrike" cap="none" normalizeH="0" baseline="0">
                <a:ln>
                  <a:noFill/>
                </a:ln>
                <a:effectLst/>
                <a:latin typeface="-webkit-standard"/>
              </a:rPr>
              <a:t> </a:t>
            </a:r>
            <a:r>
              <a:rPr kumimoji="0" lang="el-GR" altLang="el-GR" b="0" i="0" u="none" strike="noStrike" cap="none" normalizeH="0" baseline="0" err="1">
                <a:ln>
                  <a:noFill/>
                </a:ln>
                <a:effectLst/>
                <a:latin typeface="-webkit-standard"/>
              </a:rPr>
              <a:t>opinion</a:t>
            </a:r>
            <a:r>
              <a:rPr kumimoji="0" lang="el-GR" altLang="el-GR" b="0" i="0" u="none" strike="noStrike" cap="none" normalizeH="0" baseline="0">
                <a:ln>
                  <a:noFill/>
                </a:ln>
                <a:effectLst/>
                <a:latin typeface="-webkit-standard"/>
              </a:rPr>
              <a:t> </a:t>
            </a:r>
            <a:endParaRPr kumimoji="0" lang="fr-FR" altLang="el-GR" b="0" i="0" u="none" strike="noStrike" cap="none" normalizeH="0" baseline="0">
              <a:ln>
                <a:noFill/>
              </a:ln>
              <a:effectLst/>
              <a:latin typeface="-webkit-standard"/>
            </a:endParaRPr>
          </a:p>
          <a:p>
            <a:pPr marL="0" marR="0" lvl="0" indent="0" defTabSz="914400" rtl="0" eaLnBrk="0" fontAlgn="base" latinLnBrk="0" hangingPunct="0">
              <a:spcBef>
                <a:spcPct val="0"/>
              </a:spcBef>
              <a:spcAft>
                <a:spcPts val="600"/>
              </a:spcAft>
              <a:buClrTx/>
              <a:buSzTx/>
              <a:buFontTx/>
              <a:buNone/>
              <a:tabLst/>
            </a:pPr>
            <a:r>
              <a:rPr kumimoji="0" lang="el-GR" altLang="el-GR" b="0" i="0" u="none" strike="noStrike" cap="none" normalizeH="0" baseline="0" err="1">
                <a:ln>
                  <a:noFill/>
                </a:ln>
                <a:effectLst/>
                <a:latin typeface="-webkit-standard"/>
              </a:rPr>
              <a:t>et</a:t>
            </a:r>
            <a:r>
              <a:rPr kumimoji="0" lang="el-GR" altLang="el-GR" b="0" i="0" u="none" strike="noStrike" cap="none" normalizeH="0" baseline="0">
                <a:ln>
                  <a:noFill/>
                </a:ln>
                <a:effectLst/>
                <a:latin typeface="-webkit-standard"/>
              </a:rPr>
              <a:t> </a:t>
            </a:r>
            <a:r>
              <a:rPr kumimoji="0" lang="el-GR" altLang="el-GR" b="0" i="0" u="none" strike="noStrike" cap="none" normalizeH="0" baseline="0" err="1">
                <a:ln>
                  <a:noFill/>
                </a:ln>
                <a:effectLst/>
                <a:latin typeface="-webkit-standard"/>
              </a:rPr>
              <a:t>participe</a:t>
            </a:r>
            <a:r>
              <a:rPr kumimoji="0" lang="el-GR" altLang="el-GR" b="0" i="0" u="none" strike="noStrike" cap="none" normalizeH="0" baseline="0">
                <a:ln>
                  <a:noFill/>
                </a:ln>
                <a:effectLst/>
                <a:latin typeface="-webkit-standard"/>
              </a:rPr>
              <a:t> </a:t>
            </a:r>
            <a:r>
              <a:rPr kumimoji="0" lang="el-GR" altLang="el-GR" b="0" i="0" u="none" strike="noStrike" cap="none" normalizeH="0" baseline="0" err="1">
                <a:ln>
                  <a:noFill/>
                </a:ln>
                <a:effectLst/>
                <a:latin typeface="-webkit-standard"/>
              </a:rPr>
              <a:t>activement</a:t>
            </a:r>
            <a:r>
              <a:rPr kumimoji="0" lang="el-GR" altLang="el-GR" b="0" i="0" u="none" strike="noStrike" cap="none" normalizeH="0" baseline="0">
                <a:ln>
                  <a:noFill/>
                </a:ln>
                <a:effectLst/>
                <a:latin typeface="-webkit-standard"/>
              </a:rPr>
              <a:t> </a:t>
            </a:r>
            <a:r>
              <a:rPr kumimoji="0" lang="el-GR" altLang="el-GR" b="0" i="0" u="none" strike="noStrike" cap="none" normalizeH="0" baseline="0" err="1">
                <a:ln>
                  <a:noFill/>
                </a:ln>
                <a:effectLst/>
                <a:latin typeface="-webkit-standard"/>
              </a:rPr>
              <a:t>à</a:t>
            </a:r>
            <a:r>
              <a:rPr kumimoji="0" lang="el-GR" altLang="el-GR" b="0" i="0" u="none" strike="noStrike" cap="none" normalizeH="0" baseline="0">
                <a:ln>
                  <a:noFill/>
                </a:ln>
                <a:effectLst/>
                <a:latin typeface="-webkit-standard"/>
              </a:rPr>
              <a:t> </a:t>
            </a:r>
            <a:r>
              <a:rPr kumimoji="0" lang="el-GR" altLang="el-GR" b="0" i="0" u="none" strike="noStrike" cap="none" normalizeH="0" baseline="0" err="1">
                <a:ln>
                  <a:noFill/>
                </a:ln>
                <a:effectLst/>
                <a:latin typeface="-webkit-standard"/>
              </a:rPr>
              <a:t>la</a:t>
            </a:r>
            <a:r>
              <a:rPr kumimoji="0" lang="el-GR" altLang="el-GR" b="0" i="0" u="none" strike="noStrike" cap="none" normalizeH="0" baseline="0">
                <a:ln>
                  <a:noFill/>
                </a:ln>
                <a:effectLst/>
                <a:latin typeface="-webkit-standard"/>
              </a:rPr>
              <a:t> </a:t>
            </a:r>
            <a:r>
              <a:rPr kumimoji="0" lang="el-GR" altLang="el-GR" b="0" i="0" u="none" strike="noStrike" cap="none" normalizeH="0" baseline="0" err="1">
                <a:ln>
                  <a:noFill/>
                </a:ln>
                <a:effectLst/>
                <a:latin typeface="-webkit-standard"/>
              </a:rPr>
              <a:t>société</a:t>
            </a:r>
            <a:r>
              <a:rPr kumimoji="0" lang="el-GR" altLang="el-GR" b="0" i="0" u="none" strike="noStrike" cap="none" normalizeH="0" baseline="0">
                <a:ln>
                  <a:noFill/>
                </a:ln>
                <a:effectLst/>
                <a:latin typeface="-webkit-standard"/>
              </a:rPr>
              <a:t>.»</a:t>
            </a:r>
            <a:endParaRPr kumimoji="0" lang="el-GR" altLang="el-GR" b="0" i="0" u="none" strike="noStrike" cap="none" normalizeH="0" baseline="0">
              <a:ln>
                <a:noFill/>
              </a:ln>
              <a:effectLst/>
              <a:latin typeface="Arial" panose="020B0604020202020204" pitchFamily="34" charset="0"/>
            </a:endParaRPr>
          </a:p>
        </p:txBody>
      </p:sp>
    </p:spTree>
    <p:extLst>
      <p:ext uri="{BB962C8B-B14F-4D97-AF65-F5344CB8AC3E}">
        <p14:creationId xmlns:p14="http://schemas.microsoft.com/office/powerpoint/2010/main" val="194076386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53" name="Rectangle 12352">
            <a:extLst>
              <a:ext uri="{FF2B5EF4-FFF2-40B4-BE49-F238E27FC236}">
                <a16:creationId xmlns:a16="http://schemas.microsoft.com/office/drawing/2014/main" id="{5537CF59-1717-4184-AC44-F6973ECB8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55" name="Group 12354">
            <a:extLst>
              <a:ext uri="{FF2B5EF4-FFF2-40B4-BE49-F238E27FC236}">
                <a16:creationId xmlns:a16="http://schemas.microsoft.com/office/drawing/2014/main" id="{388E9ABA-7B15-4DC5-853F-A385B96EBD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356" name="Freeform 5">
              <a:extLst>
                <a:ext uri="{FF2B5EF4-FFF2-40B4-BE49-F238E27FC236}">
                  <a16:creationId xmlns:a16="http://schemas.microsoft.com/office/drawing/2014/main" id="{F3490B1A-F71A-4CF3-8DE3-D885E03584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57" name="Freeform 6">
              <a:extLst>
                <a:ext uri="{FF2B5EF4-FFF2-40B4-BE49-F238E27FC236}">
                  <a16:creationId xmlns:a16="http://schemas.microsoft.com/office/drawing/2014/main" id="{66AEEFF3-101F-46AA-9F75-94AE15B4C2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58" name="Freeform 7">
              <a:extLst>
                <a:ext uri="{FF2B5EF4-FFF2-40B4-BE49-F238E27FC236}">
                  <a16:creationId xmlns:a16="http://schemas.microsoft.com/office/drawing/2014/main" id="{43C0FA9F-28F1-4074-A1A3-523A169AE2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59" name="Freeform 8">
              <a:extLst>
                <a:ext uri="{FF2B5EF4-FFF2-40B4-BE49-F238E27FC236}">
                  <a16:creationId xmlns:a16="http://schemas.microsoft.com/office/drawing/2014/main" id="{D168E481-BD34-4272-BD3F-E44603EBAF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60" name="Freeform 9">
              <a:extLst>
                <a:ext uri="{FF2B5EF4-FFF2-40B4-BE49-F238E27FC236}">
                  <a16:creationId xmlns:a16="http://schemas.microsoft.com/office/drawing/2014/main" id="{FADDABC2-859A-4C9A-AA0B-13099106F1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61" name="Freeform 10">
              <a:extLst>
                <a:ext uri="{FF2B5EF4-FFF2-40B4-BE49-F238E27FC236}">
                  <a16:creationId xmlns:a16="http://schemas.microsoft.com/office/drawing/2014/main" id="{77CCD776-DAEB-4119-94C5-A6ED179E7C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62" name="Freeform 11">
              <a:extLst>
                <a:ext uri="{FF2B5EF4-FFF2-40B4-BE49-F238E27FC236}">
                  <a16:creationId xmlns:a16="http://schemas.microsoft.com/office/drawing/2014/main" id="{88122DF4-4F6F-48EA-91F1-0639E1AF94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63" name="Freeform 12">
              <a:extLst>
                <a:ext uri="{FF2B5EF4-FFF2-40B4-BE49-F238E27FC236}">
                  <a16:creationId xmlns:a16="http://schemas.microsoft.com/office/drawing/2014/main" id="{7B493899-ABDF-408B-A0AC-1E9BAF506D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64" name="Freeform 13">
              <a:extLst>
                <a:ext uri="{FF2B5EF4-FFF2-40B4-BE49-F238E27FC236}">
                  <a16:creationId xmlns:a16="http://schemas.microsoft.com/office/drawing/2014/main" id="{BC14AAE4-45C8-488A-BE25-5BE85C4E7A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65" name="Freeform 14">
              <a:extLst>
                <a:ext uri="{FF2B5EF4-FFF2-40B4-BE49-F238E27FC236}">
                  <a16:creationId xmlns:a16="http://schemas.microsoft.com/office/drawing/2014/main" id="{DDA798E1-5474-44A2-B473-9BDB0BE40A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66" name="Freeform 15">
              <a:extLst>
                <a:ext uri="{FF2B5EF4-FFF2-40B4-BE49-F238E27FC236}">
                  <a16:creationId xmlns:a16="http://schemas.microsoft.com/office/drawing/2014/main" id="{1E810C4D-F61F-4BA1-9A16-9EB92639A1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67" name="Freeform 16">
              <a:extLst>
                <a:ext uri="{FF2B5EF4-FFF2-40B4-BE49-F238E27FC236}">
                  <a16:creationId xmlns:a16="http://schemas.microsoft.com/office/drawing/2014/main" id="{B551C3AD-E9B4-41BD-BA08-1C6A2B574F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68" name="Freeform 17">
              <a:extLst>
                <a:ext uri="{FF2B5EF4-FFF2-40B4-BE49-F238E27FC236}">
                  <a16:creationId xmlns:a16="http://schemas.microsoft.com/office/drawing/2014/main" id="{5587D9E9-27E1-4436-B3F7-D36EAAB2F6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69" name="Freeform 18">
              <a:extLst>
                <a:ext uri="{FF2B5EF4-FFF2-40B4-BE49-F238E27FC236}">
                  <a16:creationId xmlns:a16="http://schemas.microsoft.com/office/drawing/2014/main" id="{0BB95EEA-6AC9-430A-9D89-78EC0FEC76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70" name="Freeform 19">
              <a:extLst>
                <a:ext uri="{FF2B5EF4-FFF2-40B4-BE49-F238E27FC236}">
                  <a16:creationId xmlns:a16="http://schemas.microsoft.com/office/drawing/2014/main" id="{B109D37C-EA4C-4C92-8DAE-CEE8D39601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71" name="Freeform 20">
              <a:extLst>
                <a:ext uri="{FF2B5EF4-FFF2-40B4-BE49-F238E27FC236}">
                  <a16:creationId xmlns:a16="http://schemas.microsoft.com/office/drawing/2014/main" id="{1B6CF90C-418A-47A7-8300-03F0514DD6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72" name="Freeform 21">
              <a:extLst>
                <a:ext uri="{FF2B5EF4-FFF2-40B4-BE49-F238E27FC236}">
                  <a16:creationId xmlns:a16="http://schemas.microsoft.com/office/drawing/2014/main" id="{BE711FE9-ABD6-464A-BB4C-74B6838A21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73" name="Freeform 22">
              <a:extLst>
                <a:ext uri="{FF2B5EF4-FFF2-40B4-BE49-F238E27FC236}">
                  <a16:creationId xmlns:a16="http://schemas.microsoft.com/office/drawing/2014/main" id="{7CDF5FD2-2F97-430E-AC31-C031CF03EC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74" name="Freeform 23">
              <a:extLst>
                <a:ext uri="{FF2B5EF4-FFF2-40B4-BE49-F238E27FC236}">
                  <a16:creationId xmlns:a16="http://schemas.microsoft.com/office/drawing/2014/main" id="{BC21D2C5-3CE9-4A07-8B65-42EE578BC4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75" name="Freeform 24">
              <a:extLst>
                <a:ext uri="{FF2B5EF4-FFF2-40B4-BE49-F238E27FC236}">
                  <a16:creationId xmlns:a16="http://schemas.microsoft.com/office/drawing/2014/main" id="{E1D8A4F2-3B61-4A45-9C02-61162CC4D7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76" name="Freeform 25">
              <a:extLst>
                <a:ext uri="{FF2B5EF4-FFF2-40B4-BE49-F238E27FC236}">
                  <a16:creationId xmlns:a16="http://schemas.microsoft.com/office/drawing/2014/main" id="{84016A17-C11F-42DE-AC86-84BACDFC4F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12290" name="Picture 2">
            <a:extLst>
              <a:ext uri="{FF2B5EF4-FFF2-40B4-BE49-F238E27FC236}">
                <a16:creationId xmlns:a16="http://schemas.microsoft.com/office/drawing/2014/main" id="{8B72561F-E982-6BB3-2580-995F82F264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0" b="-1"/>
          <a:stretch>
            <a:fillRect/>
          </a:stretch>
        </p:blipFill>
        <p:spPr bwMode="auto">
          <a:xfrm>
            <a:off x="20" y="-5"/>
            <a:ext cx="6095997" cy="3429719"/>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013D1E00-6960-A457-86B0-E26E6FC9C4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15" b="13481"/>
          <a:stretch>
            <a:fillRect/>
          </a:stretch>
        </p:blipFill>
        <p:spPr bwMode="auto">
          <a:xfrm>
            <a:off x="20" y="3428279"/>
            <a:ext cx="6095997" cy="3429719"/>
          </a:xfrm>
          <a:prstGeom prst="rect">
            <a:avLst/>
          </a:prstGeom>
          <a:noFill/>
          <a:ln w="9525">
            <a:noFill/>
          </a:ln>
          <a:extLst>
            <a:ext uri="{909E8E84-426E-40DD-AFC4-6F175D3DCCD1}">
              <a14:hiddenFill xmlns:a14="http://schemas.microsoft.com/office/drawing/2010/main">
                <a:solidFill>
                  <a:srgbClr val="FFFFFF"/>
                </a:solidFill>
              </a14:hiddenFill>
            </a:ext>
          </a:extLst>
        </p:spPr>
      </p:pic>
      <p:grpSp>
        <p:nvGrpSpPr>
          <p:cNvPr id="12378" name="Group 12377">
            <a:extLst>
              <a:ext uri="{FF2B5EF4-FFF2-40B4-BE49-F238E27FC236}">
                <a16:creationId xmlns:a16="http://schemas.microsoft.com/office/drawing/2014/main" id="{E5C78EA9-E3DA-491C-B501-C701956AA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4871" y="1699589"/>
            <a:ext cx="3674476" cy="3470421"/>
            <a:chOff x="697883" y="1816768"/>
            <a:chExt cx="3674476" cy="3470421"/>
          </a:xfrm>
        </p:grpSpPr>
        <p:sp>
          <p:nvSpPr>
            <p:cNvPr id="12379" name="Rectangle 12378">
              <a:extLst>
                <a:ext uri="{FF2B5EF4-FFF2-40B4-BE49-F238E27FC236}">
                  <a16:creationId xmlns:a16="http://schemas.microsoft.com/office/drawing/2014/main" id="{AB166D93-2F06-4E00-AE6C-A424DF49C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80" name="Isosceles Triangle 22">
              <a:extLst>
                <a:ext uri="{FF2B5EF4-FFF2-40B4-BE49-F238E27FC236}">
                  <a16:creationId xmlns:a16="http://schemas.microsoft.com/office/drawing/2014/main" id="{59F6638D-8877-4201-A05A-C30FEB978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81" name="Rectangle 12380">
              <a:extLst>
                <a:ext uri="{FF2B5EF4-FFF2-40B4-BE49-F238E27FC236}">
                  <a16:creationId xmlns:a16="http://schemas.microsoft.com/office/drawing/2014/main" id="{9EB8E534-C8B9-461C-93F1-B5B6988737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5">
            <a:extLst>
              <a:ext uri="{FF2B5EF4-FFF2-40B4-BE49-F238E27FC236}">
                <a16:creationId xmlns:a16="http://schemas.microsoft.com/office/drawing/2014/main" id="{2AC3C13C-1566-8903-F14A-E8FB657143F2}"/>
              </a:ext>
            </a:extLst>
          </p:cNvPr>
          <p:cNvSpPr>
            <a:spLocks noGrp="1" noChangeArrowheads="1"/>
          </p:cNvSpPr>
          <p:nvPr>
            <p:ph type="title"/>
          </p:nvPr>
        </p:nvSpPr>
        <p:spPr bwMode="auto">
          <a:xfrm>
            <a:off x="1282620" y="2358391"/>
            <a:ext cx="3498979" cy="245367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ct val="0"/>
              </a:spcAft>
              <a:buClrTx/>
              <a:buSzTx/>
              <a:buFontTx/>
              <a:buNone/>
              <a:tabLst/>
            </a:pPr>
            <a:r>
              <a:rPr kumimoji="0" lang="el-GR" altLang="el-GR" b="0" i="0" u="none" strike="noStrike" cap="none" normalizeH="0" baseline="0">
                <a:ln>
                  <a:noFill/>
                </a:ln>
                <a:effectLst/>
                <a:latin typeface="-webkit-standard"/>
              </a:rPr>
              <a:t>«</a:t>
            </a:r>
            <a:r>
              <a:rPr kumimoji="0" lang="el-GR" altLang="el-GR" b="0" i="0" u="none" strike="noStrike" cap="none" normalizeH="0" baseline="0" err="1">
                <a:ln>
                  <a:noFill/>
                </a:ln>
                <a:effectLst/>
                <a:latin typeface="-webkit-standard"/>
              </a:rPr>
              <a:t>Il</a:t>
            </a:r>
            <a:r>
              <a:rPr kumimoji="0" lang="el-GR" altLang="el-GR" b="0" i="0" u="none" strike="noStrike" cap="none" normalizeH="0" baseline="0">
                <a:ln>
                  <a:noFill/>
                </a:ln>
                <a:effectLst/>
                <a:latin typeface="-webkit-standard"/>
              </a:rPr>
              <a:t> </a:t>
            </a:r>
            <a:r>
              <a:rPr kumimoji="0" lang="el-GR" altLang="el-GR" b="0" i="0" u="none" strike="noStrike" cap="none" normalizeH="0" baseline="0" err="1">
                <a:ln>
                  <a:noFill/>
                </a:ln>
                <a:effectLst/>
                <a:latin typeface="-webkit-standard"/>
              </a:rPr>
              <a:t>existe</a:t>
            </a:r>
            <a:r>
              <a:rPr kumimoji="0" lang="el-GR" altLang="el-GR" b="0" i="0" u="none" strike="noStrike" cap="none" normalizeH="0" baseline="0">
                <a:ln>
                  <a:noFill/>
                </a:ln>
                <a:effectLst/>
                <a:latin typeface="-webkit-standard"/>
              </a:rPr>
              <a:t> des </a:t>
            </a:r>
            <a:r>
              <a:rPr kumimoji="0" lang="el-GR" altLang="el-GR" b="0" i="0" u="none" strike="noStrike" cap="none" normalizeH="0" baseline="0" err="1">
                <a:ln>
                  <a:noFill/>
                </a:ln>
                <a:effectLst/>
                <a:latin typeface="-webkit-standard"/>
              </a:rPr>
              <a:t>aspects</a:t>
            </a:r>
            <a:r>
              <a:rPr kumimoji="0" lang="el-GR" altLang="el-GR" b="0" i="0" u="none" strike="noStrike" cap="none" normalizeH="0" baseline="0">
                <a:ln>
                  <a:noFill/>
                </a:ln>
                <a:effectLst/>
                <a:latin typeface="-webkit-standard"/>
              </a:rPr>
              <a:t> </a:t>
            </a:r>
            <a:r>
              <a:rPr kumimoji="0" lang="el-GR" altLang="el-GR" b="0" i="0" u="none" strike="noStrike" cap="none" normalizeH="0" baseline="0" err="1">
                <a:ln>
                  <a:noFill/>
                </a:ln>
                <a:effectLst/>
                <a:latin typeface="-webkit-standard"/>
              </a:rPr>
              <a:t>du</a:t>
            </a:r>
            <a:r>
              <a:rPr kumimoji="0" lang="el-GR" altLang="el-GR" b="0" i="0" u="none" strike="noStrike" cap="none" normalizeH="0" baseline="0">
                <a:ln>
                  <a:noFill/>
                </a:ln>
                <a:effectLst/>
                <a:latin typeface="-webkit-standard"/>
              </a:rPr>
              <a:t> </a:t>
            </a:r>
            <a:r>
              <a:rPr kumimoji="0" lang="el-GR" altLang="el-GR" b="0" i="0" u="none" strike="noStrike" cap="none" normalizeH="0" baseline="0" err="1">
                <a:ln>
                  <a:noFill/>
                </a:ln>
                <a:effectLst/>
                <a:latin typeface="-webkit-standard"/>
              </a:rPr>
              <a:t>bénévolat</a:t>
            </a:r>
            <a:r>
              <a:rPr kumimoji="0" lang="el-GR" altLang="el-GR" b="0" i="0" u="none" strike="noStrike" cap="none" normalizeH="0" baseline="0">
                <a:ln>
                  <a:noFill/>
                </a:ln>
                <a:effectLst/>
                <a:latin typeface="-webkit-standard"/>
              </a:rPr>
              <a:t> </a:t>
            </a:r>
            <a:r>
              <a:rPr kumimoji="0" lang="el-GR" altLang="el-GR" b="0" i="0" u="none" strike="noStrike" cap="none" normalizeH="0" baseline="0" err="1">
                <a:ln>
                  <a:noFill/>
                </a:ln>
                <a:effectLst/>
                <a:latin typeface="-webkit-standard"/>
              </a:rPr>
              <a:t>qui</a:t>
            </a:r>
            <a:r>
              <a:rPr kumimoji="0" lang="el-GR" altLang="el-GR" b="0" i="0" u="none" strike="noStrike" cap="none" normalizeH="0" baseline="0">
                <a:ln>
                  <a:noFill/>
                </a:ln>
                <a:effectLst/>
                <a:latin typeface="-webkit-standard"/>
              </a:rPr>
              <a:t> </a:t>
            </a:r>
            <a:r>
              <a:rPr kumimoji="0" lang="el-GR" altLang="el-GR" b="0" i="0" u="none" strike="noStrike" cap="none" normalizeH="0" baseline="0" err="1">
                <a:ln>
                  <a:noFill/>
                </a:ln>
                <a:effectLst/>
                <a:latin typeface="-webkit-standard"/>
              </a:rPr>
              <a:t>ont</a:t>
            </a:r>
            <a:r>
              <a:rPr kumimoji="0" lang="el-GR" altLang="el-GR" b="0" i="0" u="none" strike="noStrike" cap="none" normalizeH="0" baseline="0">
                <a:ln>
                  <a:noFill/>
                </a:ln>
                <a:effectLst/>
                <a:latin typeface="-webkit-standard"/>
              </a:rPr>
              <a:t> </a:t>
            </a:r>
            <a:r>
              <a:rPr kumimoji="0" lang="el-GR" altLang="el-GR" b="0" i="0" u="none" strike="noStrike" cap="none" normalizeH="0" baseline="0" err="1">
                <a:ln>
                  <a:noFill/>
                </a:ln>
                <a:effectLst/>
                <a:latin typeface="-webkit-standard"/>
              </a:rPr>
              <a:t>été</a:t>
            </a:r>
            <a:r>
              <a:rPr kumimoji="0" lang="el-GR" altLang="el-GR" b="0" i="0" u="none" strike="noStrike" cap="none" normalizeH="0" baseline="0">
                <a:ln>
                  <a:noFill/>
                </a:ln>
                <a:effectLst/>
                <a:latin typeface="-webkit-standard"/>
              </a:rPr>
              <a:t> </a:t>
            </a:r>
            <a:r>
              <a:rPr kumimoji="0" lang="el-GR" altLang="el-GR" b="0" i="0" u="none" strike="noStrike" cap="none" normalizeH="0" baseline="0" err="1">
                <a:ln>
                  <a:noFill/>
                </a:ln>
                <a:effectLst/>
                <a:latin typeface="-webkit-standard"/>
              </a:rPr>
              <a:t>critiqués</a:t>
            </a:r>
            <a:r>
              <a:rPr lang="fr-FR" altLang="el-GR">
                <a:latin typeface="-webkit-standard"/>
              </a:rPr>
              <a:t>?</a:t>
            </a:r>
            <a:r>
              <a:rPr kumimoji="0" lang="el-GR" altLang="el-GR" b="0" i="0" u="none" strike="noStrike" cap="none" normalizeH="0" baseline="0">
                <a:ln>
                  <a:noFill/>
                </a:ln>
                <a:effectLst/>
                <a:latin typeface="-webkit-standard"/>
              </a:rPr>
              <a:t>»</a:t>
            </a:r>
            <a:endParaRPr kumimoji="0" lang="el-GR" altLang="el-GR" b="0" i="0" u="none" strike="noStrike" cap="none" normalizeH="0" baseline="0">
              <a:ln>
                <a:noFill/>
              </a:ln>
              <a:effectLst/>
              <a:latin typeface="Arial" panose="020B0604020202020204" pitchFamily="34" charset="0"/>
            </a:endParaRPr>
          </a:p>
        </p:txBody>
      </p:sp>
      <p:sp>
        <p:nvSpPr>
          <p:cNvPr id="5" name="Rectangle 6">
            <a:extLst>
              <a:ext uri="{FF2B5EF4-FFF2-40B4-BE49-F238E27FC236}">
                <a16:creationId xmlns:a16="http://schemas.microsoft.com/office/drawing/2014/main" id="{A064657B-2807-B20E-57AF-73EF29B2E8D9}"/>
              </a:ext>
            </a:extLst>
          </p:cNvPr>
          <p:cNvSpPr>
            <a:spLocks noGrp="1" noChangeArrowheads="1"/>
          </p:cNvSpPr>
          <p:nvPr>
            <p:ph idx="1"/>
          </p:nvPr>
        </p:nvSpPr>
        <p:spPr bwMode="auto">
          <a:xfrm>
            <a:off x="6901800" y="803186"/>
            <a:ext cx="4498520" cy="524862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10000"/>
              </a:lnSpc>
              <a:spcBef>
                <a:spcPct val="0"/>
              </a:spcBef>
              <a:spcAft>
                <a:spcPts val="600"/>
              </a:spcAft>
              <a:buClrTx/>
              <a:buSzTx/>
              <a:buFontTx/>
              <a:buNone/>
              <a:tabLst/>
            </a:pPr>
            <a:r>
              <a:rPr kumimoji="0" lang="el-GR" altLang="el-GR" sz="1700" b="0" i="0" u="none" strike="noStrike" cap="none" normalizeH="0" baseline="0">
                <a:ln>
                  <a:noFill/>
                </a:ln>
                <a:effectLst/>
                <a:latin typeface="-webkit-standard"/>
              </a:rPr>
              <a:t>«Le bénévolat lors de grandes manifestations sportives a été critiqué comme une exploitation des heures de travail gratuites.</a:t>
            </a:r>
            <a:br>
              <a:rPr kumimoji="0" lang="el-GR" altLang="el-GR" sz="1700" b="0" i="0" u="none" strike="noStrike" cap="none" normalizeH="0" baseline="0">
                <a:ln>
                  <a:noFill/>
                </a:ln>
                <a:effectLst/>
              </a:rPr>
            </a:br>
            <a:r>
              <a:rPr kumimoji="0" lang="el-GR" altLang="el-GR" sz="1700" b="0" i="0" u="none" strike="noStrike" cap="none" normalizeH="0" baseline="0">
                <a:ln>
                  <a:noFill/>
                </a:ln>
                <a:effectLst/>
                <a:latin typeface="-webkit-standard"/>
              </a:rPr>
              <a:t>Les détracteurs estiment que les organisateurs ne peuvent pas dépenser des milliards pour les installations et autres coûts, tout en ne consacrant pas de budgets beaucoup plus modestes pour rémunérer certains postes.</a:t>
            </a:r>
            <a:br>
              <a:rPr kumimoji="0" lang="el-GR" altLang="el-GR" sz="1700" b="0" i="0" u="none" strike="noStrike" cap="none" normalizeH="0" baseline="0">
                <a:ln>
                  <a:noFill/>
                </a:ln>
                <a:effectLst/>
              </a:rPr>
            </a:br>
            <a:r>
              <a:rPr kumimoji="0" lang="el-GR" altLang="el-GR" sz="1700" b="0" i="0" u="none" strike="noStrike" cap="none" normalizeH="0" baseline="0">
                <a:ln>
                  <a:noFill/>
                </a:ln>
                <a:effectLst/>
                <a:latin typeface="-webkit-standard"/>
              </a:rPr>
              <a:t>De plus, ils dénaturent la nature du bénévolat lorsqu’ils promettent aux bénévoles des points ou des avantages pour obtenir, à l’avenir, des postes dans la fonction publique ou ailleurs.</a:t>
            </a:r>
            <a:br>
              <a:rPr kumimoji="0" lang="el-GR" altLang="el-GR" sz="1700" b="0" i="0" u="none" strike="noStrike" cap="none" normalizeH="0" baseline="0">
                <a:ln>
                  <a:noFill/>
                </a:ln>
                <a:effectLst/>
              </a:rPr>
            </a:br>
            <a:r>
              <a:rPr kumimoji="0" lang="el-GR" altLang="el-GR" sz="1700" b="0" i="0" u="none" strike="noStrike" cap="none" normalizeH="0" baseline="0">
                <a:ln>
                  <a:noFill/>
                </a:ln>
                <a:effectLst/>
                <a:latin typeface="-webkit-standard"/>
              </a:rPr>
              <a:t>Cependant, les formes de bénévolat, malgré les critiques, sont de précieux exemples d’humanité qui, lorsqu’elles sont accomplies dans la discrétion et parfois révélées, deviennent l’objet de respect, d’admiration et d’imitation par nos semblables.»</a:t>
            </a:r>
            <a:endParaRPr kumimoji="0" lang="el-GR" altLang="el-GR" sz="1700" b="0" i="0" u="none" strike="noStrike" cap="none" normalizeH="0" baseline="0">
              <a:ln>
                <a:noFill/>
              </a:ln>
              <a:effectLst/>
              <a:latin typeface="Arial" panose="020B0604020202020204" pitchFamily="34" charset="0"/>
            </a:endParaRPr>
          </a:p>
        </p:txBody>
      </p:sp>
    </p:spTree>
    <p:extLst>
      <p:ext uri="{BB962C8B-B14F-4D97-AF65-F5344CB8AC3E}">
        <p14:creationId xmlns:p14="http://schemas.microsoft.com/office/powerpoint/2010/main" val="1408279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83" name="Rectangle 13353">
            <a:extLst>
              <a:ext uri="{FF2B5EF4-FFF2-40B4-BE49-F238E27FC236}">
                <a16:creationId xmlns:a16="http://schemas.microsoft.com/office/drawing/2014/main" id="{0B1E2039-05B6-41EB-BB34-E52FFDAEF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84" name="Group 13355">
            <a:extLst>
              <a:ext uri="{FF2B5EF4-FFF2-40B4-BE49-F238E27FC236}">
                <a16:creationId xmlns:a16="http://schemas.microsoft.com/office/drawing/2014/main" id="{C8383D61-A776-40AC-981C-1CAC49C88B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385" name="Freeform 5">
              <a:extLst>
                <a:ext uri="{FF2B5EF4-FFF2-40B4-BE49-F238E27FC236}">
                  <a16:creationId xmlns:a16="http://schemas.microsoft.com/office/drawing/2014/main" id="{A290CFB8-58E1-4F34-A855-350D5A4102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86" name="Freeform 6">
              <a:extLst>
                <a:ext uri="{FF2B5EF4-FFF2-40B4-BE49-F238E27FC236}">
                  <a16:creationId xmlns:a16="http://schemas.microsoft.com/office/drawing/2014/main" id="{63BDEA5F-B063-4118-9744-11FEC62700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87" name="Freeform 7">
              <a:extLst>
                <a:ext uri="{FF2B5EF4-FFF2-40B4-BE49-F238E27FC236}">
                  <a16:creationId xmlns:a16="http://schemas.microsoft.com/office/drawing/2014/main" id="{E1DD1A59-F61D-40DD-B812-0C6F93A8A3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88" name="Freeform 8">
              <a:extLst>
                <a:ext uri="{FF2B5EF4-FFF2-40B4-BE49-F238E27FC236}">
                  <a16:creationId xmlns:a16="http://schemas.microsoft.com/office/drawing/2014/main" id="{2E2C54F6-1800-4971-B681-DEFB6FBA8C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89" name="Freeform 9">
              <a:extLst>
                <a:ext uri="{FF2B5EF4-FFF2-40B4-BE49-F238E27FC236}">
                  <a16:creationId xmlns:a16="http://schemas.microsoft.com/office/drawing/2014/main" id="{7B1374B8-A25E-44EB-AD0F-0E05A828FE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90" name="Freeform 10">
              <a:extLst>
                <a:ext uri="{FF2B5EF4-FFF2-40B4-BE49-F238E27FC236}">
                  <a16:creationId xmlns:a16="http://schemas.microsoft.com/office/drawing/2014/main" id="{28C25E99-D1E9-4859-8E01-A6E2D1AA74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91" name="Freeform 11">
              <a:extLst>
                <a:ext uri="{FF2B5EF4-FFF2-40B4-BE49-F238E27FC236}">
                  <a16:creationId xmlns:a16="http://schemas.microsoft.com/office/drawing/2014/main" id="{0937CA65-1D17-4A5D-8BF3-E15D651B33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92" name="Freeform 12">
              <a:extLst>
                <a:ext uri="{FF2B5EF4-FFF2-40B4-BE49-F238E27FC236}">
                  <a16:creationId xmlns:a16="http://schemas.microsoft.com/office/drawing/2014/main" id="{C01023EF-4CCC-4729-98BB-FF0B7F9748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93" name="Freeform 13">
              <a:extLst>
                <a:ext uri="{FF2B5EF4-FFF2-40B4-BE49-F238E27FC236}">
                  <a16:creationId xmlns:a16="http://schemas.microsoft.com/office/drawing/2014/main" id="{127241E4-65F5-4355-AA81-F0BD86A287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94" name="Freeform 14">
              <a:extLst>
                <a:ext uri="{FF2B5EF4-FFF2-40B4-BE49-F238E27FC236}">
                  <a16:creationId xmlns:a16="http://schemas.microsoft.com/office/drawing/2014/main" id="{71FEA9BE-9673-4F2C-BE4D-660D61419A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95" name="Freeform 15">
              <a:extLst>
                <a:ext uri="{FF2B5EF4-FFF2-40B4-BE49-F238E27FC236}">
                  <a16:creationId xmlns:a16="http://schemas.microsoft.com/office/drawing/2014/main" id="{3E5864C0-9CA0-40E3-9D28-C9C0CBE891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96" name="Freeform 16">
              <a:extLst>
                <a:ext uri="{FF2B5EF4-FFF2-40B4-BE49-F238E27FC236}">
                  <a16:creationId xmlns:a16="http://schemas.microsoft.com/office/drawing/2014/main" id="{0663282E-0641-4452-885E-DA1E08D507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97" name="Freeform 17">
              <a:extLst>
                <a:ext uri="{FF2B5EF4-FFF2-40B4-BE49-F238E27FC236}">
                  <a16:creationId xmlns:a16="http://schemas.microsoft.com/office/drawing/2014/main" id="{019A03A8-F33E-47ED-83A9-722AF01FCC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98" name="Freeform 18">
              <a:extLst>
                <a:ext uri="{FF2B5EF4-FFF2-40B4-BE49-F238E27FC236}">
                  <a16:creationId xmlns:a16="http://schemas.microsoft.com/office/drawing/2014/main" id="{29257283-4C1E-4C1B-BCAB-41C9A2EBB3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99" name="Freeform 19">
              <a:extLst>
                <a:ext uri="{FF2B5EF4-FFF2-40B4-BE49-F238E27FC236}">
                  <a16:creationId xmlns:a16="http://schemas.microsoft.com/office/drawing/2014/main" id="{C4B68600-C547-4381-B0C9-3A07C0B92E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00" name="Freeform 20">
              <a:extLst>
                <a:ext uri="{FF2B5EF4-FFF2-40B4-BE49-F238E27FC236}">
                  <a16:creationId xmlns:a16="http://schemas.microsoft.com/office/drawing/2014/main" id="{8756851B-C7BF-48A1-9F0A-0FF39022A7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01" name="Freeform 21">
              <a:extLst>
                <a:ext uri="{FF2B5EF4-FFF2-40B4-BE49-F238E27FC236}">
                  <a16:creationId xmlns:a16="http://schemas.microsoft.com/office/drawing/2014/main" id="{D12E8A06-3DA4-4E09-B176-38B9A760E0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02" name="Freeform 22">
              <a:extLst>
                <a:ext uri="{FF2B5EF4-FFF2-40B4-BE49-F238E27FC236}">
                  <a16:creationId xmlns:a16="http://schemas.microsoft.com/office/drawing/2014/main" id="{B274CE1B-B11E-4310-B5C1-1481D6516E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03" name="Freeform 23">
              <a:extLst>
                <a:ext uri="{FF2B5EF4-FFF2-40B4-BE49-F238E27FC236}">
                  <a16:creationId xmlns:a16="http://schemas.microsoft.com/office/drawing/2014/main" id="{1A9F8320-2A2F-4138-A932-99416108C3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04" name="Freeform 24">
              <a:extLst>
                <a:ext uri="{FF2B5EF4-FFF2-40B4-BE49-F238E27FC236}">
                  <a16:creationId xmlns:a16="http://schemas.microsoft.com/office/drawing/2014/main" id="{6603F0F4-B34E-4649-AF02-1EE93846A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05" name="Freeform 25">
              <a:extLst>
                <a:ext uri="{FF2B5EF4-FFF2-40B4-BE49-F238E27FC236}">
                  <a16:creationId xmlns:a16="http://schemas.microsoft.com/office/drawing/2014/main" id="{A0B8FB25-6E32-4601-AD46-1D77EC33B9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13314" name="Picture 2" descr="Εικόνα που περιέχει κείμενο, λογότυπο, γραφιστική&#10;&#10;Περιγραφή που δημιουργήθηκε αυτόματα">
            <a:extLst>
              <a:ext uri="{FF2B5EF4-FFF2-40B4-BE49-F238E27FC236}">
                <a16:creationId xmlns:a16="http://schemas.microsoft.com/office/drawing/2014/main" id="{DB79CD75-0CBF-6A69-3D7A-DFE390B2F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497" r="25981" b="-1"/>
          <a:stretch>
            <a:fillRect/>
          </a:stretch>
        </p:blipFill>
        <p:spPr bwMode="auto">
          <a:xfrm>
            <a:off x="-1" y="-1"/>
            <a:ext cx="7548883" cy="6858000"/>
          </a:xfrm>
          <a:prstGeom prst="rect">
            <a:avLst/>
          </a:prstGeom>
          <a:noFill/>
          <a:ln w="9525">
            <a:solidFill>
              <a:schemeClr val="tx1">
                <a:alpha val="20000"/>
              </a:schemeClr>
            </a:solidFill>
          </a:ln>
          <a:extLst>
            <a:ext uri="{909E8E84-426E-40DD-AFC4-6F175D3DCCD1}">
              <a14:hiddenFill xmlns:a14="http://schemas.microsoft.com/office/drawing/2010/main">
                <a:solidFill>
                  <a:srgbClr val="FFFFFF"/>
                </a:solidFill>
              </a14:hiddenFill>
            </a:ext>
          </a:extLst>
        </p:spPr>
      </p:pic>
      <p:grpSp>
        <p:nvGrpSpPr>
          <p:cNvPr id="13406" name="Group 13378">
            <a:extLst>
              <a:ext uri="{FF2B5EF4-FFF2-40B4-BE49-F238E27FC236}">
                <a16:creationId xmlns:a16="http://schemas.microsoft.com/office/drawing/2014/main" id="{86BD8AE2-12C6-459B-BEE4-76FA4275DF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35826" y="1699589"/>
            <a:ext cx="3674476" cy="3470421"/>
            <a:chOff x="697883" y="1816768"/>
            <a:chExt cx="3674476" cy="3470421"/>
          </a:xfrm>
        </p:grpSpPr>
        <p:sp>
          <p:nvSpPr>
            <p:cNvPr id="13380" name="Rectangle 13379">
              <a:extLst>
                <a:ext uri="{FF2B5EF4-FFF2-40B4-BE49-F238E27FC236}">
                  <a16:creationId xmlns:a16="http://schemas.microsoft.com/office/drawing/2014/main" id="{E58B2507-8234-4863-AC57-C483BF618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81" name="Isosceles Triangle 22">
              <a:extLst>
                <a:ext uri="{FF2B5EF4-FFF2-40B4-BE49-F238E27FC236}">
                  <a16:creationId xmlns:a16="http://schemas.microsoft.com/office/drawing/2014/main" id="{12937C33-A4B2-4FE4-A0AA-F39BCDD0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82" name="Rectangle 13381">
              <a:extLst>
                <a:ext uri="{FF2B5EF4-FFF2-40B4-BE49-F238E27FC236}">
                  <a16:creationId xmlns:a16="http://schemas.microsoft.com/office/drawing/2014/main" id="{2D5812CA-0CF3-43D5-8741-8EDAEE4C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Τίτλος 1">
            <a:extLst>
              <a:ext uri="{FF2B5EF4-FFF2-40B4-BE49-F238E27FC236}">
                <a16:creationId xmlns:a16="http://schemas.microsoft.com/office/drawing/2014/main" id="{AD1DED54-30B2-870E-1017-126F63F0F9A8}"/>
              </a:ext>
            </a:extLst>
          </p:cNvPr>
          <p:cNvSpPr>
            <a:spLocks noGrp="1"/>
          </p:cNvSpPr>
          <p:nvPr>
            <p:ph type="title"/>
          </p:nvPr>
        </p:nvSpPr>
        <p:spPr>
          <a:xfrm>
            <a:off x="2023575" y="2358391"/>
            <a:ext cx="3498979" cy="2453676"/>
          </a:xfrm>
        </p:spPr>
        <p:txBody>
          <a:bodyPr>
            <a:normAutofit/>
          </a:bodyPr>
          <a:lstStyle/>
          <a:p>
            <a:r>
              <a:rPr lang="fr-FR" sz="3400"/>
              <a:t>Les ONG </a:t>
            </a:r>
            <a:br>
              <a:rPr lang="fr-FR" sz="3400"/>
            </a:br>
            <a:r>
              <a:rPr lang="fr-FR" sz="3400"/>
              <a:t>les organisations non gouvernementales</a:t>
            </a:r>
            <a:endParaRPr lang="el-GR" sz="3400"/>
          </a:p>
        </p:txBody>
      </p:sp>
      <p:sp>
        <p:nvSpPr>
          <p:cNvPr id="4" name="Content Placeholder 3">
            <a:extLst>
              <a:ext uri="{FF2B5EF4-FFF2-40B4-BE49-F238E27FC236}">
                <a16:creationId xmlns:a16="http://schemas.microsoft.com/office/drawing/2014/main" id="{19565D26-5DAE-4F96-30DC-F5995CC172CE}"/>
              </a:ext>
            </a:extLst>
          </p:cNvPr>
          <p:cNvSpPr>
            <a:spLocks noGrp="1" noChangeArrowheads="1"/>
          </p:cNvSpPr>
          <p:nvPr>
            <p:ph idx="1"/>
          </p:nvPr>
        </p:nvSpPr>
        <p:spPr bwMode="auto">
          <a:xfrm>
            <a:off x="8357490" y="803186"/>
            <a:ext cx="3042829" cy="524862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None/>
              <a:tabLst/>
            </a:pPr>
            <a:r>
              <a:rPr kumimoji="0" lang="el-GR" altLang="el-GR" sz="1600" b="0" i="0" u="none" strike="noStrike" cap="none" normalizeH="0" baseline="0">
                <a:ln>
                  <a:noFill/>
                </a:ln>
                <a:effectLst/>
                <a:latin typeface="-webkit-standard"/>
              </a:rPr>
              <a:t>«Il s’agit généralement d’organisations politiquement indépendantes et non affiliées à un parti, qui offrent des services d’intérêt général et des solutions pour faire face aux problèmes sociaux.»</a:t>
            </a:r>
            <a:endParaRPr kumimoji="0" lang="el-GR" altLang="el-GR" sz="1600" b="0" i="0" u="none" strike="noStrike" cap="none" normalizeH="0" baseline="0">
              <a:ln>
                <a:noFill/>
              </a:ln>
              <a:effectLst/>
              <a:latin typeface="Arial" panose="020B0604020202020204" pitchFamily="34" charset="0"/>
            </a:endParaRPr>
          </a:p>
        </p:txBody>
      </p:sp>
    </p:spTree>
    <p:extLst>
      <p:ext uri="{BB962C8B-B14F-4D97-AF65-F5344CB8AC3E}">
        <p14:creationId xmlns:p14="http://schemas.microsoft.com/office/powerpoint/2010/main" val="1878323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98" name="Rectangle 14397">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00" name="Group 14399">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4401"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02"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03"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04"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05"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06"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07"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08"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09"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10"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11"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12"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13"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14"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15"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16"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17"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18"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19"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20"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21"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 name="Title 3">
            <a:extLst>
              <a:ext uri="{FF2B5EF4-FFF2-40B4-BE49-F238E27FC236}">
                <a16:creationId xmlns:a16="http://schemas.microsoft.com/office/drawing/2014/main" id="{CDF91856-DF15-98A9-EC39-430D5762952D}"/>
              </a:ext>
            </a:extLst>
          </p:cNvPr>
          <p:cNvSpPr>
            <a:spLocks noGrp="1" noChangeArrowheads="1"/>
          </p:cNvSpPr>
          <p:nvPr>
            <p:ph type="title"/>
          </p:nvPr>
        </p:nvSpPr>
        <p:spPr bwMode="auto">
          <a:xfrm>
            <a:off x="7269686" y="795527"/>
            <a:ext cx="4123738" cy="143332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algn="l" defTabSz="914400" rtl="0" eaLnBrk="0" fontAlgn="base" latinLnBrk="0" hangingPunct="0">
              <a:spcBef>
                <a:spcPct val="0"/>
              </a:spcBef>
              <a:spcAft>
                <a:spcPct val="0"/>
              </a:spcAft>
              <a:buClrTx/>
              <a:buSzTx/>
              <a:buFontTx/>
              <a:buNone/>
              <a:tabLst/>
            </a:pPr>
            <a:r>
              <a:rPr kumimoji="0" lang="el-GR" altLang="el-GR" sz="2200" b="0" i="0" u="none" strike="noStrike" cap="none" normalizeH="0" baseline="0">
                <a:ln>
                  <a:noFill/>
                </a:ln>
                <a:solidFill>
                  <a:schemeClr val="tx2"/>
                </a:solidFill>
                <a:effectLst/>
                <a:latin typeface="-webkit-standard"/>
              </a:rPr>
              <a:t>«Mais au-delà des critiques ponctuelles,</a:t>
            </a:r>
            <a:br>
              <a:rPr kumimoji="0" lang="fr-FR" altLang="el-GR" sz="2200" b="0" i="0" u="none" strike="noStrike" cap="none" normalizeH="0" baseline="0">
                <a:ln>
                  <a:noFill/>
                </a:ln>
                <a:solidFill>
                  <a:schemeClr val="tx2"/>
                </a:solidFill>
                <a:effectLst/>
                <a:latin typeface="-webkit-standard"/>
              </a:rPr>
            </a:br>
            <a:r>
              <a:rPr kumimoji="0" lang="el-GR" altLang="el-GR" sz="2200" b="0" i="0" u="none" strike="noStrike" cap="none" normalizeH="0" baseline="0">
                <a:ln>
                  <a:noFill/>
                </a:ln>
                <a:solidFill>
                  <a:schemeClr val="tx2"/>
                </a:solidFill>
                <a:effectLst/>
                <a:latin typeface="-webkit-standard"/>
              </a:rPr>
              <a:t> il existe des pratiques de bénévolat </a:t>
            </a:r>
            <a:br>
              <a:rPr kumimoji="0" lang="fr-FR" altLang="el-GR" sz="2200" b="0" i="0" u="none" strike="noStrike" cap="none" normalizeH="0" baseline="0">
                <a:ln>
                  <a:noFill/>
                </a:ln>
                <a:solidFill>
                  <a:schemeClr val="tx2"/>
                </a:solidFill>
                <a:effectLst/>
                <a:latin typeface="-webkit-standard"/>
              </a:rPr>
            </a:br>
            <a:r>
              <a:rPr kumimoji="0" lang="el-GR" altLang="el-GR" sz="2200" b="0" i="0" u="none" strike="noStrike" cap="none" normalizeH="0" baseline="0">
                <a:ln>
                  <a:noFill/>
                </a:ln>
                <a:solidFill>
                  <a:schemeClr val="tx2"/>
                </a:solidFill>
                <a:effectLst/>
                <a:latin typeface="-webkit-standard"/>
              </a:rPr>
              <a:t>qui aident réellement les personnes dans le besoin…»</a:t>
            </a:r>
            <a:endParaRPr kumimoji="0" lang="el-GR" altLang="el-GR" sz="2200" b="0" i="0" u="none" strike="noStrike" cap="none" normalizeH="0" baseline="0">
              <a:ln>
                <a:noFill/>
              </a:ln>
              <a:solidFill>
                <a:schemeClr val="tx2"/>
              </a:solidFill>
              <a:effectLst/>
              <a:latin typeface="Arial" panose="020B0604020202020204" pitchFamily="34" charset="0"/>
            </a:endParaRPr>
          </a:p>
        </p:txBody>
      </p:sp>
      <p:sp>
        <p:nvSpPr>
          <p:cNvPr id="14423" name="Rectangle 14422">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49B6C5"/>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Εικόνα που περιέχει άτομο, ρουχισμός, ανθρώπινο πρόσωπο, κορίτσι&#10;&#10;Περιγραφή που δημιουργήθηκε αυτόματα">
            <a:extLst>
              <a:ext uri="{FF2B5EF4-FFF2-40B4-BE49-F238E27FC236}">
                <a16:creationId xmlns:a16="http://schemas.microsoft.com/office/drawing/2014/main" id="{95CF2D1A-318B-B04E-9675-498203DBF3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263" r="22227" b="-1"/>
          <a:stretch>
            <a:fillRect/>
          </a:stretch>
        </p:blipFill>
        <p:spPr bwMode="auto">
          <a:xfrm>
            <a:off x="972130" y="960214"/>
            <a:ext cx="5641818" cy="4919472"/>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329560DF-2A7E-8F7C-F054-8620E22A47AD}"/>
              </a:ext>
            </a:extLst>
          </p:cNvPr>
          <p:cNvSpPr>
            <a:spLocks noGrp="1" noChangeArrowheads="1"/>
          </p:cNvSpPr>
          <p:nvPr>
            <p:ph idx="1"/>
          </p:nvPr>
        </p:nvSpPr>
        <p:spPr bwMode="auto">
          <a:xfrm>
            <a:off x="7293817" y="2338388"/>
            <a:ext cx="4099607" cy="367823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10000"/>
              </a:lnSpc>
              <a:spcBef>
                <a:spcPct val="0"/>
              </a:spcBef>
              <a:spcAft>
                <a:spcPts val="600"/>
              </a:spcAft>
              <a:buClr>
                <a:srgbClr val="49B6C5"/>
              </a:buClr>
              <a:buSzTx/>
              <a:buFontTx/>
              <a:buNone/>
              <a:tabLst/>
            </a:pPr>
            <a:r>
              <a:rPr kumimoji="0" lang="el-GR" altLang="el-GR" sz="1700" b="0" i="0" u="none" strike="noStrike" cap="none" normalizeH="0" baseline="0">
                <a:ln>
                  <a:noFill/>
                </a:ln>
                <a:effectLst/>
                <a:latin typeface="-webkit-standard"/>
              </a:rPr>
              <a:t>«Des médecins qui sont allés et vont dans les quartiers populaires pour aider nos concitoyens pauvres, en Afrique et en Asie pour lutter contre des maladies mortelles et des épidémies.</a:t>
            </a:r>
            <a:br>
              <a:rPr kumimoji="0" lang="el-GR" altLang="el-GR" sz="1700" b="0" i="0" u="none" strike="noStrike" cap="none" normalizeH="0" baseline="0">
                <a:ln>
                  <a:noFill/>
                </a:ln>
                <a:effectLst/>
              </a:rPr>
            </a:br>
            <a:r>
              <a:rPr kumimoji="0" lang="el-GR" altLang="el-GR" sz="1700" b="0" i="0" u="none" strike="noStrike" cap="none" normalizeH="0" baseline="0">
                <a:ln>
                  <a:noFill/>
                </a:ln>
                <a:effectLst/>
                <a:latin typeface="-webkit-standard"/>
              </a:rPr>
              <a:t>Des enseignants qui enseignent gratuitement à des enfants de familles défavorisées.</a:t>
            </a:r>
            <a:br>
              <a:rPr kumimoji="0" lang="el-GR" altLang="el-GR" sz="1700" b="0" i="0" u="none" strike="noStrike" cap="none" normalizeH="0" baseline="0">
                <a:ln>
                  <a:noFill/>
                </a:ln>
                <a:effectLst/>
              </a:rPr>
            </a:br>
            <a:r>
              <a:rPr kumimoji="0" lang="el-GR" altLang="el-GR" sz="1700" b="0" i="0" u="none" strike="noStrike" cap="none" normalizeH="0" baseline="0">
                <a:ln>
                  <a:noFill/>
                </a:ln>
                <a:effectLst/>
                <a:latin typeface="-webkit-standard"/>
              </a:rPr>
              <a:t>Tous ces individus représentent un phare de l’humanité et un exemple de solidarité dans un monde où, malheureusement, dominent l’individualisme et la recherche du profit.»</a:t>
            </a:r>
            <a:endParaRPr kumimoji="0" lang="el-GR" altLang="el-GR" sz="1700" b="0" i="0" u="none" strike="noStrike" cap="none" normalizeH="0" baseline="0">
              <a:ln>
                <a:noFill/>
              </a:ln>
              <a:effectLst/>
              <a:latin typeface="Arial" panose="020B0604020202020204" pitchFamily="34" charset="0"/>
            </a:endParaRPr>
          </a:p>
        </p:txBody>
      </p:sp>
    </p:spTree>
    <p:extLst>
      <p:ext uri="{BB962C8B-B14F-4D97-AF65-F5344CB8AC3E}">
        <p14:creationId xmlns:p14="http://schemas.microsoft.com/office/powerpoint/2010/main" val="158197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4DB7353-7D7A-431B-A5B6-A3845E6F2B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9" name="Freeform 5">
              <a:extLst>
                <a:ext uri="{FF2B5EF4-FFF2-40B4-BE49-F238E27FC236}">
                  <a16:creationId xmlns:a16="http://schemas.microsoft.com/office/drawing/2014/main" id="{9E8D15D6-6183-4BE1-A315-C7EC9C1A5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 name="Freeform 6">
              <a:extLst>
                <a:ext uri="{FF2B5EF4-FFF2-40B4-BE49-F238E27FC236}">
                  <a16:creationId xmlns:a16="http://schemas.microsoft.com/office/drawing/2014/main" id="{82A253FA-4E60-4B4D-94B0-93ECFCF30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 name="Freeform 7">
              <a:extLst>
                <a:ext uri="{FF2B5EF4-FFF2-40B4-BE49-F238E27FC236}">
                  <a16:creationId xmlns:a16="http://schemas.microsoft.com/office/drawing/2014/main" id="{E1B39AD1-11BD-457B-822C-A873607F4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2" name="Freeform 8">
              <a:extLst>
                <a:ext uri="{FF2B5EF4-FFF2-40B4-BE49-F238E27FC236}">
                  <a16:creationId xmlns:a16="http://schemas.microsoft.com/office/drawing/2014/main" id="{CC286005-78D5-4BE4-AA8B-75CDC07E7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3" name="Freeform 9">
              <a:extLst>
                <a:ext uri="{FF2B5EF4-FFF2-40B4-BE49-F238E27FC236}">
                  <a16:creationId xmlns:a16="http://schemas.microsoft.com/office/drawing/2014/main" id="{09E4A22D-7E83-4F24-97FE-931A93CAC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4" name="Freeform 10">
              <a:extLst>
                <a:ext uri="{FF2B5EF4-FFF2-40B4-BE49-F238E27FC236}">
                  <a16:creationId xmlns:a16="http://schemas.microsoft.com/office/drawing/2014/main" id="{4351E96B-8DD4-4D5E-A9F0-C47F5F337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5" name="Freeform 11">
              <a:extLst>
                <a:ext uri="{FF2B5EF4-FFF2-40B4-BE49-F238E27FC236}">
                  <a16:creationId xmlns:a16="http://schemas.microsoft.com/office/drawing/2014/main" id="{BFF78610-2475-4756-9EC8-5DA7D890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6" name="Freeform 12">
              <a:extLst>
                <a:ext uri="{FF2B5EF4-FFF2-40B4-BE49-F238E27FC236}">
                  <a16:creationId xmlns:a16="http://schemas.microsoft.com/office/drawing/2014/main" id="{C7ACAE44-681D-4CBC-B2AB-E5131DF5A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7" name="Freeform 13">
              <a:extLst>
                <a:ext uri="{FF2B5EF4-FFF2-40B4-BE49-F238E27FC236}">
                  <a16:creationId xmlns:a16="http://schemas.microsoft.com/office/drawing/2014/main" id="{CA22E4A0-73AA-4722-9C16-F3AF9A33E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 name="Freeform 14">
              <a:extLst>
                <a:ext uri="{FF2B5EF4-FFF2-40B4-BE49-F238E27FC236}">
                  <a16:creationId xmlns:a16="http://schemas.microsoft.com/office/drawing/2014/main" id="{BB36E626-EBEB-41C0-B224-8DB049DB4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9" name="Freeform 15">
              <a:extLst>
                <a:ext uri="{FF2B5EF4-FFF2-40B4-BE49-F238E27FC236}">
                  <a16:creationId xmlns:a16="http://schemas.microsoft.com/office/drawing/2014/main" id="{D603DEC5-BED4-4DB6-A253-F61CC3674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0" name="Freeform 16">
              <a:extLst>
                <a:ext uri="{FF2B5EF4-FFF2-40B4-BE49-F238E27FC236}">
                  <a16:creationId xmlns:a16="http://schemas.microsoft.com/office/drawing/2014/main" id="{86AE9DE6-CA9A-479B-A0FB-0E1BAC7A6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1" name="Freeform 17">
              <a:extLst>
                <a:ext uri="{FF2B5EF4-FFF2-40B4-BE49-F238E27FC236}">
                  <a16:creationId xmlns:a16="http://schemas.microsoft.com/office/drawing/2014/main" id="{16CB8DC8-E75F-4574-A290-AAB7031BE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2" name="Freeform 18">
              <a:extLst>
                <a:ext uri="{FF2B5EF4-FFF2-40B4-BE49-F238E27FC236}">
                  <a16:creationId xmlns:a16="http://schemas.microsoft.com/office/drawing/2014/main" id="{1CA657E1-3A52-4C23-AA47-EBB2D5C41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3" name="Freeform 19">
              <a:extLst>
                <a:ext uri="{FF2B5EF4-FFF2-40B4-BE49-F238E27FC236}">
                  <a16:creationId xmlns:a16="http://schemas.microsoft.com/office/drawing/2014/main" id="{ED4F701B-2A93-464F-A673-54EED5C4C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4" name="Freeform 20">
              <a:extLst>
                <a:ext uri="{FF2B5EF4-FFF2-40B4-BE49-F238E27FC236}">
                  <a16:creationId xmlns:a16="http://schemas.microsoft.com/office/drawing/2014/main" id="{9977C34F-F6C9-4749-B201-7B928802D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5" name="Freeform 21">
              <a:extLst>
                <a:ext uri="{FF2B5EF4-FFF2-40B4-BE49-F238E27FC236}">
                  <a16:creationId xmlns:a16="http://schemas.microsoft.com/office/drawing/2014/main" id="{3A913E6B-DBE9-4291-A34C-36069ECB8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6" name="Freeform 22">
              <a:extLst>
                <a:ext uri="{FF2B5EF4-FFF2-40B4-BE49-F238E27FC236}">
                  <a16:creationId xmlns:a16="http://schemas.microsoft.com/office/drawing/2014/main" id="{7D415C04-AB5C-4B76-9E49-EEBAEE64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7" name="Freeform 23">
              <a:extLst>
                <a:ext uri="{FF2B5EF4-FFF2-40B4-BE49-F238E27FC236}">
                  <a16:creationId xmlns:a16="http://schemas.microsoft.com/office/drawing/2014/main" id="{151FDC11-E872-4EAE-A597-822F9FE17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grpSp>
        <p:nvGrpSpPr>
          <p:cNvPr id="29" name="Group 28">
            <a:extLst>
              <a:ext uri="{FF2B5EF4-FFF2-40B4-BE49-F238E27FC236}">
                <a16:creationId xmlns:a16="http://schemas.microsoft.com/office/drawing/2014/main" id="{1B24766B-81CA-44C7-BF11-77A12BA4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0" name="Rectangle 29">
              <a:extLst>
                <a:ext uri="{FF2B5EF4-FFF2-40B4-BE49-F238E27FC236}">
                  <a16:creationId xmlns:a16="http://schemas.microsoft.com/office/drawing/2014/main" id="{1A2F9962-DEB8-461C-8B4C-C0ED0D8A7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1" name="Isosceles Triangle 30">
              <a:extLst>
                <a:ext uri="{FF2B5EF4-FFF2-40B4-BE49-F238E27FC236}">
                  <a16:creationId xmlns:a16="http://schemas.microsoft.com/office/drawing/2014/main" id="{C0672E08-EB09-4B8E-8522-24BBC2CFF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2" name="Rectangle 31">
              <a:extLst>
                <a:ext uri="{FF2B5EF4-FFF2-40B4-BE49-F238E27FC236}">
                  <a16:creationId xmlns:a16="http://schemas.microsoft.com/office/drawing/2014/main" id="{3447AB64-F3EC-4A1F-BFD4-F0F9DB3DA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grpSp>
      <p:sp useBgFill="1">
        <p:nvSpPr>
          <p:cNvPr id="34" name="Rectangle 33">
            <a:extLst>
              <a:ext uri="{FF2B5EF4-FFF2-40B4-BE49-F238E27FC236}">
                <a16:creationId xmlns:a16="http://schemas.microsoft.com/office/drawing/2014/main" id="{6BDBA639-2A71-4A60-A71A-FF1836F54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5E208A8B-5EBD-4532-BE72-26414FA7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7" name="Freeform 5">
              <a:extLst>
                <a:ext uri="{FF2B5EF4-FFF2-40B4-BE49-F238E27FC236}">
                  <a16:creationId xmlns:a16="http://schemas.microsoft.com/office/drawing/2014/main" id="{15D09196-B338-4AB5-A71B-CFD5FFCA62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38" name="Freeform 6">
              <a:extLst>
                <a:ext uri="{FF2B5EF4-FFF2-40B4-BE49-F238E27FC236}">
                  <a16:creationId xmlns:a16="http://schemas.microsoft.com/office/drawing/2014/main" id="{F50B4463-128A-4677-A285-C017E6C54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39" name="Freeform 7">
              <a:extLst>
                <a:ext uri="{FF2B5EF4-FFF2-40B4-BE49-F238E27FC236}">
                  <a16:creationId xmlns:a16="http://schemas.microsoft.com/office/drawing/2014/main" id="{1D9B95CD-F023-4DFA-9678-1E02713F7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0" name="Freeform 8">
              <a:extLst>
                <a:ext uri="{FF2B5EF4-FFF2-40B4-BE49-F238E27FC236}">
                  <a16:creationId xmlns:a16="http://schemas.microsoft.com/office/drawing/2014/main" id="{1DDF47A8-BE7B-43F3-A500-F5A4656D8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1" name="Freeform 9">
              <a:extLst>
                <a:ext uri="{FF2B5EF4-FFF2-40B4-BE49-F238E27FC236}">
                  <a16:creationId xmlns:a16="http://schemas.microsoft.com/office/drawing/2014/main" id="{2DD394DE-76FB-42F8-85F2-FD436F423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2" name="Freeform 10">
              <a:extLst>
                <a:ext uri="{FF2B5EF4-FFF2-40B4-BE49-F238E27FC236}">
                  <a16:creationId xmlns:a16="http://schemas.microsoft.com/office/drawing/2014/main" id="{B95F2EFB-87E6-4400-AAF3-7EB8B4F15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3" name="Freeform 11">
              <a:extLst>
                <a:ext uri="{FF2B5EF4-FFF2-40B4-BE49-F238E27FC236}">
                  <a16:creationId xmlns:a16="http://schemas.microsoft.com/office/drawing/2014/main" id="{1D463476-2BC7-418C-9D6F-51444B11A7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4" name="Freeform 12">
              <a:extLst>
                <a:ext uri="{FF2B5EF4-FFF2-40B4-BE49-F238E27FC236}">
                  <a16:creationId xmlns:a16="http://schemas.microsoft.com/office/drawing/2014/main" id="{24011122-2495-478A-81BF-ABBDEA1DA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5" name="Freeform 13">
              <a:extLst>
                <a:ext uri="{FF2B5EF4-FFF2-40B4-BE49-F238E27FC236}">
                  <a16:creationId xmlns:a16="http://schemas.microsoft.com/office/drawing/2014/main" id="{C79E87C5-E5B3-476B-B539-FC9CF4A33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6" name="Freeform 14">
              <a:extLst>
                <a:ext uri="{FF2B5EF4-FFF2-40B4-BE49-F238E27FC236}">
                  <a16:creationId xmlns:a16="http://schemas.microsoft.com/office/drawing/2014/main" id="{956029CA-2B38-434D-9044-5FF3A1ECD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7" name="Freeform 15">
              <a:extLst>
                <a:ext uri="{FF2B5EF4-FFF2-40B4-BE49-F238E27FC236}">
                  <a16:creationId xmlns:a16="http://schemas.microsoft.com/office/drawing/2014/main" id="{9514CFB6-E8DB-43DC-B1CD-9CC2D4B27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8" name="Freeform 16">
              <a:extLst>
                <a:ext uri="{FF2B5EF4-FFF2-40B4-BE49-F238E27FC236}">
                  <a16:creationId xmlns:a16="http://schemas.microsoft.com/office/drawing/2014/main" id="{BD8C1FC8-E550-45BE-9F30-822BAB378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9" name="Freeform 17">
              <a:extLst>
                <a:ext uri="{FF2B5EF4-FFF2-40B4-BE49-F238E27FC236}">
                  <a16:creationId xmlns:a16="http://schemas.microsoft.com/office/drawing/2014/main" id="{D1646B5D-A7B7-41EC-9591-0E0C0F4F94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0" name="Freeform 18">
              <a:extLst>
                <a:ext uri="{FF2B5EF4-FFF2-40B4-BE49-F238E27FC236}">
                  <a16:creationId xmlns:a16="http://schemas.microsoft.com/office/drawing/2014/main" id="{E2118E93-481E-4843-987E-378187AA3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1" name="Freeform 19">
              <a:extLst>
                <a:ext uri="{FF2B5EF4-FFF2-40B4-BE49-F238E27FC236}">
                  <a16:creationId xmlns:a16="http://schemas.microsoft.com/office/drawing/2014/main" id="{77038464-F4E2-47EC-A87F-18469191E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2" name="Freeform 20">
              <a:extLst>
                <a:ext uri="{FF2B5EF4-FFF2-40B4-BE49-F238E27FC236}">
                  <a16:creationId xmlns:a16="http://schemas.microsoft.com/office/drawing/2014/main" id="{FB3BBEB1-E146-408F-95B7-EE2F269DE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3" name="Freeform 21">
              <a:extLst>
                <a:ext uri="{FF2B5EF4-FFF2-40B4-BE49-F238E27FC236}">
                  <a16:creationId xmlns:a16="http://schemas.microsoft.com/office/drawing/2014/main" id="{C765B285-56EC-47FC-B116-274EBBD61A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4" name="Freeform 22">
              <a:extLst>
                <a:ext uri="{FF2B5EF4-FFF2-40B4-BE49-F238E27FC236}">
                  <a16:creationId xmlns:a16="http://schemas.microsoft.com/office/drawing/2014/main" id="{CB4A6191-6913-42EA-905E-8A174AE2C9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5" name="Freeform 23">
              <a:extLst>
                <a:ext uri="{FF2B5EF4-FFF2-40B4-BE49-F238E27FC236}">
                  <a16:creationId xmlns:a16="http://schemas.microsoft.com/office/drawing/2014/main" id="{8ADEEF92-F481-475A-845C-5E940F0D5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sp>
        <p:nvSpPr>
          <p:cNvPr id="57" name="Freeform: Shape 56">
            <a:extLst>
              <a:ext uri="{FF2B5EF4-FFF2-40B4-BE49-F238E27FC236}">
                <a16:creationId xmlns:a16="http://schemas.microsoft.com/office/drawing/2014/main" id="{D9C506D7-84CB-4057-A44A-465313E78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44861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Oval 32">
            <a:extLst>
              <a:ext uri="{FF2B5EF4-FFF2-40B4-BE49-F238E27FC236}">
                <a16:creationId xmlns:a16="http://schemas.microsoft.com/office/drawing/2014/main" id="{7842FC68-61FD-4700-8A22-BB8B0718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4579" y="691977"/>
            <a:ext cx="7761923" cy="5343064"/>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3E89DA4-E28B-DEF6-BF1F-99E42EBE32FB}"/>
              </a:ext>
            </a:extLst>
          </p:cNvPr>
          <p:cNvSpPr>
            <a:spLocks noGrp="1"/>
          </p:cNvSpPr>
          <p:nvPr>
            <p:ph type="title"/>
          </p:nvPr>
        </p:nvSpPr>
        <p:spPr>
          <a:xfrm>
            <a:off x="2616277" y="2061838"/>
            <a:ext cx="6959446" cy="1662475"/>
          </a:xfrm>
        </p:spPr>
        <p:txBody>
          <a:bodyPr vert="horz" lIns="228600" tIns="228600" rIns="228600" bIns="0" rtlCol="0" anchor="b">
            <a:normAutofit/>
          </a:bodyPr>
          <a:lstStyle/>
          <a:p>
            <a:pPr>
              <a:lnSpc>
                <a:spcPct val="80000"/>
              </a:lnSpc>
            </a:pPr>
            <a:r>
              <a:rPr lang="en-US" sz="4800" dirty="0" err="1"/>
              <a:t>Que</a:t>
            </a:r>
            <a:r>
              <a:rPr lang="en-US" sz="4800" dirty="0"/>
              <a:t> </a:t>
            </a:r>
            <a:r>
              <a:rPr lang="en-US" sz="4800" dirty="0" err="1"/>
              <a:t>signifie</a:t>
            </a:r>
            <a:r>
              <a:rPr lang="en-US" sz="4800" dirty="0"/>
              <a:t> le </a:t>
            </a:r>
            <a:r>
              <a:rPr lang="en-US" sz="4800" dirty="0" err="1"/>
              <a:t>bénévolat</a:t>
            </a:r>
            <a:r>
              <a:rPr lang="en-US" sz="4800" dirty="0"/>
              <a:t> pour vous </a:t>
            </a:r>
            <a:r>
              <a:rPr lang="en-US" sz="4800" dirty="0" err="1"/>
              <a:t>en</a:t>
            </a:r>
            <a:r>
              <a:rPr lang="en-US" sz="4800" dirty="0"/>
              <a:t> un mot?</a:t>
            </a:r>
          </a:p>
        </p:txBody>
      </p:sp>
    </p:spTree>
    <p:extLst>
      <p:ext uri="{BB962C8B-B14F-4D97-AF65-F5344CB8AC3E}">
        <p14:creationId xmlns:p14="http://schemas.microsoft.com/office/powerpoint/2010/main" val="3344665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366EBA-92FD-44AE-87A9-25E5135E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437F5FC-01F7-4EB4-81E7-C27D917E95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2"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3"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4"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5"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6"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7"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9"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0"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1"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2"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3"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4"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5"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6"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7"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9"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30"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31"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sp useBgFill="1">
        <p:nvSpPr>
          <p:cNvPr id="33" name="Rectangle 32">
            <a:extLst>
              <a:ext uri="{FF2B5EF4-FFF2-40B4-BE49-F238E27FC236}">
                <a16:creationId xmlns:a16="http://schemas.microsoft.com/office/drawing/2014/main" id="{7C462C46-EFB7-4580-9921-DFC346FC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5"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03EE4BF-6B47-672E-96DC-883482FFE14A}"/>
              </a:ext>
            </a:extLst>
          </p:cNvPr>
          <p:cNvSpPr>
            <a:spLocks noGrp="1"/>
          </p:cNvSpPr>
          <p:nvPr>
            <p:ph type="title"/>
          </p:nvPr>
        </p:nvSpPr>
        <p:spPr>
          <a:xfrm>
            <a:off x="2880485" y="841375"/>
            <a:ext cx="6230857" cy="1230570"/>
          </a:xfrm>
        </p:spPr>
        <p:txBody>
          <a:bodyPr anchor="t">
            <a:normAutofit/>
          </a:bodyPr>
          <a:lstStyle/>
          <a:p>
            <a:pPr algn="l"/>
            <a:r>
              <a:rPr lang="fr-FR" sz="3600" dirty="0">
                <a:solidFill>
                  <a:schemeClr val="accent1"/>
                </a:solidFill>
              </a:rPr>
              <a:t>BÉNÉVOLAT </a:t>
            </a:r>
            <a:endParaRPr lang="el-GR" sz="3600" dirty="0">
              <a:solidFill>
                <a:schemeClr val="accent1"/>
              </a:solidFill>
            </a:endParaRPr>
          </a:p>
        </p:txBody>
      </p:sp>
      <p:sp>
        <p:nvSpPr>
          <p:cNvPr id="35" name="Isosceles Triangle 34">
            <a:extLst>
              <a:ext uri="{FF2B5EF4-FFF2-40B4-BE49-F238E27FC236}">
                <a16:creationId xmlns:a16="http://schemas.microsoft.com/office/drawing/2014/main" id="{B8B918B4-AB10-4E3A-916E-A9625586E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Θέση περιεχομένου 2">
            <a:extLst>
              <a:ext uri="{FF2B5EF4-FFF2-40B4-BE49-F238E27FC236}">
                <a16:creationId xmlns:a16="http://schemas.microsoft.com/office/drawing/2014/main" id="{630EA688-7817-5D2A-FF84-27FC36FD24E1}"/>
              </a:ext>
            </a:extLst>
          </p:cNvPr>
          <p:cNvSpPr>
            <a:spLocks noGrp="1"/>
          </p:cNvSpPr>
          <p:nvPr>
            <p:ph idx="1"/>
            <p:extLst>
              <p:ext uri="{E7BDC344-281C-4309-B0C6-D0EE65EED2A8}">
                <p202:designPr xmlns:p202="http://schemas.microsoft.com/office/powerpoint/2020/02/main">
                  <p202:designTagLst>
                    <p202:designTag name="ARCH:1:CLS" val="LargePlainText"/>
                  </p202:designTagLst>
                </p202:designPr>
              </p:ext>
            </p:extLst>
          </p:nvPr>
        </p:nvSpPr>
        <p:spPr>
          <a:xfrm>
            <a:off x="2880487" y="2249046"/>
            <a:ext cx="6123783" cy="3802762"/>
          </a:xfrm>
        </p:spPr>
        <p:txBody>
          <a:bodyPr anchor="t">
            <a:normAutofit/>
          </a:bodyPr>
          <a:lstStyle/>
          <a:p>
            <a:pPr indent="0" algn="just">
              <a:buNone/>
            </a:pPr>
            <a:r>
              <a:rPr lang="fr-FR" sz="3200" b="1" dirty="0"/>
              <a:t>La prestation de services à la société dans différents domaines sans exiger de contrepartie</a:t>
            </a:r>
            <a:endParaRPr lang="el-GR" sz="3200" dirty="0"/>
          </a:p>
        </p:txBody>
      </p:sp>
    </p:spTree>
    <p:extLst>
      <p:ext uri="{BB962C8B-B14F-4D97-AF65-F5344CB8AC3E}">
        <p14:creationId xmlns:p14="http://schemas.microsoft.com/office/powerpoint/2010/main" val="3024588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3" name="Rectangle 1142">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5" name="Group 1144">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46"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47"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48"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49"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50"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51"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52"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53"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54"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55"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56"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57"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58"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59"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60"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61"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62"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63"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64"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sp>
        <p:nvSpPr>
          <p:cNvPr id="2" name="Τίτλος 1">
            <a:extLst>
              <a:ext uri="{FF2B5EF4-FFF2-40B4-BE49-F238E27FC236}">
                <a16:creationId xmlns:a16="http://schemas.microsoft.com/office/drawing/2014/main" id="{925803C8-4990-01AF-A8D4-5C69008F2369}"/>
              </a:ext>
            </a:extLst>
          </p:cNvPr>
          <p:cNvSpPr>
            <a:spLocks noGrp="1"/>
          </p:cNvSpPr>
          <p:nvPr>
            <p:ph type="title"/>
          </p:nvPr>
        </p:nvSpPr>
        <p:spPr>
          <a:xfrm>
            <a:off x="888630" y="4760132"/>
            <a:ext cx="5093596" cy="1777829"/>
          </a:xfrm>
        </p:spPr>
        <p:txBody>
          <a:bodyPr vert="horz" lIns="228600" tIns="228600" rIns="228600" bIns="228600" rtlCol="0" anchor="ctr">
            <a:normAutofit/>
          </a:bodyPr>
          <a:lstStyle/>
          <a:p>
            <a:pPr algn="r"/>
            <a:r>
              <a:rPr lang="en-US" sz="3700">
                <a:solidFill>
                  <a:schemeClr val="tx1"/>
                </a:solidFill>
              </a:rPr>
              <a:t>La journée Internationale du Bénévolat </a:t>
            </a:r>
          </a:p>
        </p:txBody>
      </p:sp>
      <p:pic>
        <p:nvPicPr>
          <p:cNvPr id="1026" name="Picture 2" descr="Εικόνα που περιέχει λογότυπο, στέμμα, σχεδίαση&#10;&#10;Περιγραφή που δημιουργήθηκε αυτόματα">
            <a:extLst>
              <a:ext uri="{FF2B5EF4-FFF2-40B4-BE49-F238E27FC236}">
                <a16:creationId xmlns:a16="http://schemas.microsoft.com/office/drawing/2014/main" id="{9BA5C4D6-829E-FCCE-2BAC-78FE629027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6073" b="32601"/>
          <a:stretch>
            <a:fillRect/>
          </a:stretch>
        </p:blipFill>
        <p:spPr bwMode="auto">
          <a:xfrm>
            <a:off x="20" y="-59377"/>
            <a:ext cx="12191980" cy="4658809"/>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86639B9-61FC-5FAF-6F4D-F958AADE0A31}"/>
              </a:ext>
            </a:extLst>
          </p:cNvPr>
          <p:cNvSpPr txBox="1"/>
          <p:nvPr/>
        </p:nvSpPr>
        <p:spPr>
          <a:xfrm>
            <a:off x="6226706" y="4767660"/>
            <a:ext cx="5173613" cy="1770300"/>
          </a:xfrm>
          <a:prstGeom prst="rect">
            <a:avLst/>
          </a:prstGeom>
        </p:spPr>
        <p:txBody>
          <a:bodyPr vert="horz" lIns="91440" tIns="45720" rIns="91440" bIns="45720" rtlCol="0" anchor="ctr">
            <a:normAutofit/>
          </a:bodyPr>
          <a:lstStyle/>
          <a:p>
            <a:pPr indent="-228600" defTabSz="914400">
              <a:lnSpc>
                <a:spcPct val="120000"/>
              </a:lnSpc>
              <a:spcAft>
                <a:spcPts val="600"/>
              </a:spcAft>
              <a:buClr>
                <a:schemeClr val="accent1"/>
              </a:buClr>
              <a:buSzPct val="110000"/>
              <a:buFont typeface="Wingdings" panose="05000000000000000000" pitchFamily="2" charset="2"/>
              <a:buChar char="§"/>
            </a:pPr>
            <a:r>
              <a:rPr lang="en-US"/>
              <a:t>Le 5 décembre a été instituée journée Internationale du bébévolat en 1985 par une décision de l’Assemblée gégérale de l’ONU</a:t>
            </a:r>
          </a:p>
        </p:txBody>
      </p:sp>
    </p:spTree>
    <p:extLst>
      <p:ext uri="{BB962C8B-B14F-4D97-AF65-F5344CB8AC3E}">
        <p14:creationId xmlns:p14="http://schemas.microsoft.com/office/powerpoint/2010/main" val="243086944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4000"/>
                <a:lumMod val="116000"/>
              </a:schemeClr>
            </a:gs>
            <a:gs pos="100000">
              <a:schemeClr val="bg2">
                <a:tint val="98000"/>
                <a:shade val="86000"/>
                <a:satMod val="90000"/>
                <a:lumMod val="88000"/>
              </a:schemeClr>
            </a:gs>
          </a:gsLst>
          <a:path path="circle">
            <a:fillToRect l="50000" t="15000" r="50000" b="169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F08744-9D7B-4693-B8D6-2A5210AE9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32">
            <a:extLst>
              <a:ext uri="{FF2B5EF4-FFF2-40B4-BE49-F238E27FC236}">
                <a16:creationId xmlns:a16="http://schemas.microsoft.com/office/drawing/2014/main" id="{5B2E630F-F386-44FA-B1A1-C10A9BF434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6127">
            <a:off x="296272" y="1026251"/>
            <a:ext cx="7298578" cy="5088488"/>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73567C09-8B4D-49A6-A711-C44C5807D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554541" y="-619573"/>
            <a:ext cx="9016699" cy="8033868"/>
          </a:xfrm>
          <a:custGeom>
            <a:avLst/>
            <a:gdLst>
              <a:gd name="connsiteX0" fmla="*/ 6078066 w 9016699"/>
              <a:gd name="connsiteY0" fmla="*/ 782055 h 8033868"/>
              <a:gd name="connsiteX1" fmla="*/ 8705208 w 9016699"/>
              <a:gd name="connsiteY1" fmla="*/ 3409197 h 8033868"/>
              <a:gd name="connsiteX2" fmla="*/ 8793057 w 9016699"/>
              <a:gd name="connsiteY2" fmla="*/ 3617452 h 8033868"/>
              <a:gd name="connsiteX3" fmla="*/ 9016699 w 9016699"/>
              <a:gd name="connsiteY3" fmla="*/ 4793120 h 8033868"/>
              <a:gd name="connsiteX4" fmla="*/ 8960084 w 9016699"/>
              <a:gd name="connsiteY4" fmla="*/ 5272709 h 8033868"/>
              <a:gd name="connsiteX5" fmla="*/ 8920563 w 9016699"/>
              <a:gd name="connsiteY5" fmla="*/ 5444162 h 8033868"/>
              <a:gd name="connsiteX6" fmla="*/ 6620466 w 9016699"/>
              <a:gd name="connsiteY6" fmla="*/ 7744259 h 8033868"/>
              <a:gd name="connsiteX7" fmla="*/ 6480006 w 9016699"/>
              <a:gd name="connsiteY7" fmla="*/ 7795347 h 8033868"/>
              <a:gd name="connsiteX8" fmla="*/ 4389696 w 9016699"/>
              <a:gd name="connsiteY8" fmla="*/ 7987178 h 8033868"/>
              <a:gd name="connsiteX9" fmla="*/ 3086984 w 9016699"/>
              <a:gd name="connsiteY9" fmla="*/ 7466023 h 8033868"/>
              <a:gd name="connsiteX10" fmla="*/ 3024300 w 9016699"/>
              <a:gd name="connsiteY10" fmla="*/ 7426965 h 8033868"/>
              <a:gd name="connsiteX11" fmla="*/ 519567 w 9016699"/>
              <a:gd name="connsiteY11" fmla="*/ 4922232 h 8033868"/>
              <a:gd name="connsiteX12" fmla="*/ 419495 w 9016699"/>
              <a:gd name="connsiteY12" fmla="*/ 4733719 h 8033868"/>
              <a:gd name="connsiteX13" fmla="*/ 3514 w 9016699"/>
              <a:gd name="connsiteY13" fmla="*/ 3245168 h 8033868"/>
              <a:gd name="connsiteX14" fmla="*/ 4193329 w 9016699"/>
              <a:gd name="connsiteY14" fmla="*/ 36108 h 8033868"/>
              <a:gd name="connsiteX15" fmla="*/ 5977677 w 9016699"/>
              <a:gd name="connsiteY15" fmla="*/ 722908 h 80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6699" h="8033868">
                <a:moveTo>
                  <a:pt x="6078066" y="782055"/>
                </a:moveTo>
                <a:lnTo>
                  <a:pt x="8705208" y="3409197"/>
                </a:lnTo>
                <a:lnTo>
                  <a:pt x="8793057" y="3617452"/>
                </a:lnTo>
                <a:cubicBezTo>
                  <a:pt x="8935615" y="3988374"/>
                  <a:pt x="9016699" y="4381324"/>
                  <a:pt x="9016699" y="4793120"/>
                </a:cubicBezTo>
                <a:cubicBezTo>
                  <a:pt x="9008675" y="4960329"/>
                  <a:pt x="8989449" y="5120121"/>
                  <a:pt x="8960084" y="5272709"/>
                </a:cubicBezTo>
                <a:lnTo>
                  <a:pt x="8920563" y="5444162"/>
                </a:lnTo>
                <a:lnTo>
                  <a:pt x="6620466" y="7744259"/>
                </a:lnTo>
                <a:lnTo>
                  <a:pt x="6480006" y="7795347"/>
                </a:lnTo>
                <a:cubicBezTo>
                  <a:pt x="5726471" y="8035167"/>
                  <a:pt x="4953020" y="8083925"/>
                  <a:pt x="4389696" y="7987178"/>
                </a:cubicBezTo>
                <a:cubicBezTo>
                  <a:pt x="4014146" y="7922680"/>
                  <a:pt x="3559510" y="7740111"/>
                  <a:pt x="3086984" y="7466023"/>
                </a:cubicBezTo>
                <a:lnTo>
                  <a:pt x="3024300" y="7426965"/>
                </a:lnTo>
                <a:lnTo>
                  <a:pt x="519567" y="4922232"/>
                </a:lnTo>
                <a:lnTo>
                  <a:pt x="419495" y="4733719"/>
                </a:lnTo>
                <a:cubicBezTo>
                  <a:pt x="181303" y="4258474"/>
                  <a:pt x="28977" y="3756361"/>
                  <a:pt x="3514" y="3245168"/>
                </a:cubicBezTo>
                <a:cubicBezTo>
                  <a:pt x="-112889" y="908287"/>
                  <a:pt x="2691131" y="-221884"/>
                  <a:pt x="4193329" y="36108"/>
                </a:cubicBezTo>
                <a:cubicBezTo>
                  <a:pt x="4662766" y="116730"/>
                  <a:pt x="5309837" y="354143"/>
                  <a:pt x="5977677" y="72290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C545AAA8-46C9-4106-EEAF-1F0EDD12B111}"/>
              </a:ext>
            </a:extLst>
          </p:cNvPr>
          <p:cNvSpPr>
            <a:spLocks noGrp="1"/>
          </p:cNvSpPr>
          <p:nvPr>
            <p:ph type="title"/>
          </p:nvPr>
        </p:nvSpPr>
        <p:spPr>
          <a:xfrm>
            <a:off x="807720" y="2349925"/>
            <a:ext cx="2441894" cy="2456442"/>
          </a:xfrm>
        </p:spPr>
        <p:txBody>
          <a:bodyPr>
            <a:normAutofit/>
          </a:bodyPr>
          <a:lstStyle/>
          <a:p>
            <a:pPr algn="l"/>
            <a:r>
              <a:rPr lang="fr-FR" sz="3200" dirty="0"/>
              <a:t>Le bénévolat en tant qu’activité </a:t>
            </a:r>
            <a:endParaRPr lang="el-GR" sz="3200" dirty="0"/>
          </a:p>
        </p:txBody>
      </p:sp>
      <p:sp>
        <p:nvSpPr>
          <p:cNvPr id="3" name="Θέση περιεχομένου 2">
            <a:extLst>
              <a:ext uri="{FF2B5EF4-FFF2-40B4-BE49-F238E27FC236}">
                <a16:creationId xmlns:a16="http://schemas.microsoft.com/office/drawing/2014/main" id="{B92088AC-DDF3-5019-0A00-12FB38CCF1B9}"/>
              </a:ext>
            </a:extLst>
          </p:cNvPr>
          <p:cNvSpPr>
            <a:spLocks noGrp="1"/>
          </p:cNvSpPr>
          <p:nvPr>
            <p:ph idx="1"/>
          </p:nvPr>
        </p:nvSpPr>
        <p:spPr>
          <a:xfrm>
            <a:off x="4846319" y="1111249"/>
            <a:ext cx="6554001" cy="4635503"/>
          </a:xfrm>
        </p:spPr>
        <p:txBody>
          <a:bodyPr>
            <a:normAutofit/>
          </a:bodyPr>
          <a:lstStyle/>
          <a:p>
            <a:r>
              <a:rPr lang="fr-FR" dirty="0"/>
              <a:t>Le bénévolat consiste en des activités qui fournissent des biens/ des services ayant une vraie valeur pour ceux qui en bénéficient</a:t>
            </a:r>
          </a:p>
          <a:p>
            <a:r>
              <a:rPr lang="fr-FR" dirty="0"/>
              <a:t>Il s’agit d’une activité non </a:t>
            </a:r>
            <a:r>
              <a:rPr lang="fr-FR" dirty="0" err="1"/>
              <a:t>rémunerée</a:t>
            </a:r>
            <a:r>
              <a:rPr lang="fr-FR" dirty="0"/>
              <a:t> en argent ou en nature </a:t>
            </a:r>
          </a:p>
          <a:p>
            <a:r>
              <a:rPr lang="fr-FR" dirty="0"/>
              <a:t>Il n’est pas obligatoire </a:t>
            </a:r>
          </a:p>
          <a:p>
            <a:r>
              <a:rPr lang="fr-FR" dirty="0"/>
              <a:t>Il est direct ou réalisé pas seulement à travers des organisations bénévoles mais directement par des individus ( bénévolat direct/ atypique)</a:t>
            </a:r>
          </a:p>
          <a:p>
            <a:r>
              <a:rPr lang="fr-FR" dirty="0"/>
              <a:t>Il est réalisé pour le bénéfice de quelqu’un en dehors du foyer ou de la famille du bénévole</a:t>
            </a:r>
          </a:p>
          <a:p>
            <a:endParaRPr lang="fr-FR" dirty="0"/>
          </a:p>
          <a:p>
            <a:endParaRPr lang="el-GR" dirty="0"/>
          </a:p>
        </p:txBody>
      </p:sp>
    </p:spTree>
    <p:extLst>
      <p:ext uri="{BB962C8B-B14F-4D97-AF65-F5344CB8AC3E}">
        <p14:creationId xmlns:p14="http://schemas.microsoft.com/office/powerpoint/2010/main" val="70627019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B5A7970-7E89-319E-72C7-8E5F749F0084}"/>
              </a:ext>
            </a:extLst>
          </p:cNvPr>
          <p:cNvSpPr>
            <a:spLocks noGrp="1"/>
          </p:cNvSpPr>
          <p:nvPr>
            <p:ph type="title"/>
          </p:nvPr>
        </p:nvSpPr>
        <p:spPr/>
        <p:txBody>
          <a:bodyPr/>
          <a:lstStyle/>
          <a:p>
            <a:endParaRPr lang="el-GR" dirty="0"/>
          </a:p>
        </p:txBody>
      </p:sp>
      <p:sp>
        <p:nvSpPr>
          <p:cNvPr id="4" name="Rectangle 1">
            <a:extLst>
              <a:ext uri="{FF2B5EF4-FFF2-40B4-BE49-F238E27FC236}">
                <a16:creationId xmlns:a16="http://schemas.microsoft.com/office/drawing/2014/main" id="{56F842F1-276C-EACF-2322-B1426767CEB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rPr>
              <a:t> </a:t>
            </a:r>
            <a:endParaRPr kumimoji="0" lang="el-GR" altLang="el-GR" sz="1800" b="0" i="0" u="none" strike="noStrike" cap="none" normalizeH="0" baseline="0">
              <a:ln>
                <a:noFill/>
              </a:ln>
              <a:solidFill>
                <a:schemeClr val="tx1"/>
              </a:solidFill>
              <a:effectLst/>
              <a:latin typeface="Arial" panose="020B0604020202020204" pitchFamily="34" charset="0"/>
            </a:endParaRPr>
          </a:p>
        </p:txBody>
      </p:sp>
      <p:pic>
        <p:nvPicPr>
          <p:cNvPr id="2051" name="Picture 3" descr="Εικόνα που περιέχει κείμενο, στιγμιότυπο οθόνης, καρδιά, λογότυπο&#10;&#10;Περιγραφή που δημιουργήθηκε αυτόματα">
            <a:extLst>
              <a:ext uri="{FF2B5EF4-FFF2-40B4-BE49-F238E27FC236}">
                <a16:creationId xmlns:a16="http://schemas.microsoft.com/office/drawing/2014/main" id="{3CEF9D28-9BBE-769A-0E13-3D052B6FE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007" y="-1503"/>
            <a:ext cx="48482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Εικόνα που περιέχει ουρανός, σύννεφο, τέχνη, εξωτερικός χώρος/ύπαιθρος&#10;&#10;Περιγραφή που δημιουργήθηκε αυτόματα">
            <a:extLst>
              <a:ext uri="{FF2B5EF4-FFF2-40B4-BE49-F238E27FC236}">
                <a16:creationId xmlns:a16="http://schemas.microsoft.com/office/drawing/2014/main" id="{5A8F436B-84D3-ED7A-6228-9D15D56F3CA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482798" y="3301835"/>
            <a:ext cx="4709202" cy="3323817"/>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Εικόνα που περιέχει κείμενο, στιγμιότυπο οθόνης, γραφιστική, γραμματοσειρά&#10;&#10;Περιγραφή που δημιουργήθηκε αυτόματα">
            <a:extLst>
              <a:ext uri="{FF2B5EF4-FFF2-40B4-BE49-F238E27FC236}">
                <a16:creationId xmlns:a16="http://schemas.microsoft.com/office/drawing/2014/main" id="{4135727F-839A-865C-1C8A-0452F9C08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2798" y="0"/>
            <a:ext cx="4709202" cy="30470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186F65-82C5-3B44-705F-E39ADA24D5E5}"/>
              </a:ext>
            </a:extLst>
          </p:cNvPr>
          <p:cNvSpPr txBox="1"/>
          <p:nvPr/>
        </p:nvSpPr>
        <p:spPr>
          <a:xfrm flipH="1">
            <a:off x="5062232" y="1588957"/>
            <a:ext cx="2420566" cy="646331"/>
          </a:xfrm>
          <a:prstGeom prst="rect">
            <a:avLst/>
          </a:prstGeom>
          <a:noFill/>
        </p:spPr>
        <p:txBody>
          <a:bodyPr wrap="square" rtlCol="0">
            <a:spAutoFit/>
          </a:bodyPr>
          <a:lstStyle/>
          <a:p>
            <a:pPr algn="ctr"/>
            <a:r>
              <a:rPr lang="fr-FR" dirty="0"/>
              <a:t>FORMES DE BÉNÉVOLAT </a:t>
            </a:r>
            <a:endParaRPr lang="el-GR" dirty="0"/>
          </a:p>
        </p:txBody>
      </p:sp>
    </p:spTree>
    <p:extLst>
      <p:ext uri="{BB962C8B-B14F-4D97-AF65-F5344CB8AC3E}">
        <p14:creationId xmlns:p14="http://schemas.microsoft.com/office/powerpoint/2010/main" val="1758039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3C5918A-1DC5-4CF3-AA27-00AA3088A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B786683A-6FD6-4BF7-B3B0-DC3976773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74788" y="-15796"/>
            <a:ext cx="7911916" cy="6889592"/>
          </a:xfrm>
          <a:custGeom>
            <a:avLst/>
            <a:gdLst>
              <a:gd name="connsiteX0" fmla="*/ 1144064 w 7911916"/>
              <a:gd name="connsiteY0" fmla="*/ 0 h 6889592"/>
              <a:gd name="connsiteX1" fmla="*/ 7911916 w 7911916"/>
              <a:gd name="connsiteY1" fmla="*/ 0 h 6889592"/>
              <a:gd name="connsiteX2" fmla="*/ 7911916 w 7911916"/>
              <a:gd name="connsiteY2" fmla="*/ 6889592 h 6889592"/>
              <a:gd name="connsiteX3" fmla="*/ 1282780 w 7911916"/>
              <a:gd name="connsiteY3" fmla="*/ 6889592 h 6889592"/>
              <a:gd name="connsiteX4" fmla="*/ 1021588 w 7911916"/>
              <a:gd name="connsiteY4" fmla="*/ 6461391 h 6889592"/>
              <a:gd name="connsiteX5" fmla="*/ 841264 w 7911916"/>
              <a:gd name="connsiteY5" fmla="*/ 370936 h 6889592"/>
              <a:gd name="connsiteX6" fmla="*/ 1119707 w 7911916"/>
              <a:gd name="connsiteY6" fmla="*/ 26053 h 688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1916" h="6889592">
                <a:moveTo>
                  <a:pt x="1144064" y="0"/>
                </a:moveTo>
                <a:lnTo>
                  <a:pt x="7911916" y="0"/>
                </a:lnTo>
                <a:lnTo>
                  <a:pt x="7911916" y="6889592"/>
                </a:lnTo>
                <a:lnTo>
                  <a:pt x="1282780" y="6889592"/>
                </a:lnTo>
                <a:lnTo>
                  <a:pt x="1021588" y="6461391"/>
                </a:lnTo>
                <a:cubicBezTo>
                  <a:pt x="-73086" y="4533675"/>
                  <a:pt x="-509682" y="2192905"/>
                  <a:pt x="841264" y="370936"/>
                </a:cubicBezTo>
                <a:cubicBezTo>
                  <a:pt x="928899" y="253509"/>
                  <a:pt x="1021859" y="138477"/>
                  <a:pt x="1119707" y="26053"/>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4" name="Freeform: Shape 13">
            <a:extLst>
              <a:ext uri="{FF2B5EF4-FFF2-40B4-BE49-F238E27FC236}">
                <a16:creationId xmlns:a16="http://schemas.microsoft.com/office/drawing/2014/main" id="{05169E50-59FB-4AEE-B61D-44A882A4C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49750" y="-6726"/>
            <a:ext cx="5931659" cy="6871452"/>
          </a:xfrm>
          <a:custGeom>
            <a:avLst/>
            <a:gdLst>
              <a:gd name="connsiteX0" fmla="*/ 2429503 w 5931659"/>
              <a:gd name="connsiteY0" fmla="*/ 0 h 6871452"/>
              <a:gd name="connsiteX1" fmla="*/ 5931659 w 5931659"/>
              <a:gd name="connsiteY1" fmla="*/ 0 h 6871452"/>
              <a:gd name="connsiteX2" fmla="*/ 5931659 w 5931659"/>
              <a:gd name="connsiteY2" fmla="*/ 6871452 h 6871452"/>
              <a:gd name="connsiteX3" fmla="*/ 1302090 w 5931659"/>
              <a:gd name="connsiteY3" fmla="*/ 6871452 h 6871452"/>
              <a:gd name="connsiteX4" fmla="*/ 1257860 w 5931659"/>
              <a:gd name="connsiteY4" fmla="*/ 6820098 h 6871452"/>
              <a:gd name="connsiteX5" fmla="*/ 456609 w 5931659"/>
              <a:gd name="connsiteY5" fmla="*/ 1965059 h 6871452"/>
              <a:gd name="connsiteX6" fmla="*/ 2356353 w 5931659"/>
              <a:gd name="connsiteY6" fmla="*/ 42030 h 687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1659" h="6871452">
                <a:moveTo>
                  <a:pt x="2429503" y="0"/>
                </a:moveTo>
                <a:lnTo>
                  <a:pt x="5931659" y="0"/>
                </a:lnTo>
                <a:lnTo>
                  <a:pt x="5931659" y="6871452"/>
                </a:lnTo>
                <a:lnTo>
                  <a:pt x="1302090" y="6871452"/>
                </a:lnTo>
                <a:lnTo>
                  <a:pt x="1257860" y="6820098"/>
                </a:lnTo>
                <a:cubicBezTo>
                  <a:pt x="121068" y="5395213"/>
                  <a:pt x="-469022" y="3541076"/>
                  <a:pt x="456609" y="1965059"/>
                </a:cubicBezTo>
                <a:cubicBezTo>
                  <a:pt x="919425" y="1178905"/>
                  <a:pt x="1583566" y="524859"/>
                  <a:pt x="2356353" y="42030"/>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6" name="Freeform: Shape 15">
            <a:extLst>
              <a:ext uri="{FF2B5EF4-FFF2-40B4-BE49-F238E27FC236}">
                <a16:creationId xmlns:a16="http://schemas.microsoft.com/office/drawing/2014/main" id="{117C30F0-5A38-4B60-B632-3AF7C2780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33528" y="-3116"/>
            <a:ext cx="6766974" cy="6864232"/>
          </a:xfrm>
          <a:custGeom>
            <a:avLst/>
            <a:gdLst>
              <a:gd name="connsiteX0" fmla="*/ 2135088 w 6766974"/>
              <a:gd name="connsiteY0" fmla="*/ 0 h 6864232"/>
              <a:gd name="connsiteX1" fmla="*/ 6766974 w 6766974"/>
              <a:gd name="connsiteY1" fmla="*/ 0 h 6864232"/>
              <a:gd name="connsiteX2" fmla="*/ 6766974 w 6766974"/>
              <a:gd name="connsiteY2" fmla="*/ 6864232 h 6864232"/>
              <a:gd name="connsiteX3" fmla="*/ 1128977 w 6766974"/>
              <a:gd name="connsiteY3" fmla="*/ 6864232 h 6864232"/>
              <a:gd name="connsiteX4" fmla="*/ 1004776 w 6766974"/>
              <a:gd name="connsiteY4" fmla="*/ 6687663 h 6864232"/>
              <a:gd name="connsiteX5" fmla="*/ 709736 w 6766974"/>
              <a:gd name="connsiteY5" fmla="*/ 1521351 h 6864232"/>
              <a:gd name="connsiteX6" fmla="*/ 1896284 w 6766974"/>
              <a:gd name="connsiteY6" fmla="*/ 197391 h 686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6974" h="6864232">
                <a:moveTo>
                  <a:pt x="2135088" y="0"/>
                </a:moveTo>
                <a:lnTo>
                  <a:pt x="6766974" y="0"/>
                </a:lnTo>
                <a:lnTo>
                  <a:pt x="6766974" y="6864232"/>
                </a:lnTo>
                <a:lnTo>
                  <a:pt x="1128977" y="6864232"/>
                </a:lnTo>
                <a:lnTo>
                  <a:pt x="1004776" y="6687663"/>
                </a:lnTo>
                <a:cubicBezTo>
                  <a:pt x="-54053" y="5122098"/>
                  <a:pt x="-463081" y="3202457"/>
                  <a:pt x="709736" y="1521351"/>
                </a:cubicBezTo>
                <a:cubicBezTo>
                  <a:pt x="1045443" y="1039181"/>
                  <a:pt x="1446565" y="592246"/>
                  <a:pt x="1896284" y="197391"/>
                </a:cubicBezTo>
                <a:close/>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 name="Freeform: Shape 17">
            <a:extLst>
              <a:ext uri="{FF2B5EF4-FFF2-40B4-BE49-F238E27FC236}">
                <a16:creationId xmlns:a16="http://schemas.microsoft.com/office/drawing/2014/main" id="{A200CBA5-3F2B-4AAC-9F86-99AFECC19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36" y="0"/>
            <a:ext cx="5238864" cy="6858000"/>
          </a:xfrm>
          <a:custGeom>
            <a:avLst/>
            <a:gdLst>
              <a:gd name="connsiteX0" fmla="*/ 2829115 w 5238864"/>
              <a:gd name="connsiteY0" fmla="*/ 0 h 6864726"/>
              <a:gd name="connsiteX1" fmla="*/ 5238864 w 5238864"/>
              <a:gd name="connsiteY1" fmla="*/ 0 h 6864726"/>
              <a:gd name="connsiteX2" fmla="*/ 5238864 w 5238864"/>
              <a:gd name="connsiteY2" fmla="*/ 6864726 h 6864726"/>
              <a:gd name="connsiteX3" fmla="*/ 1518091 w 5238864"/>
              <a:gd name="connsiteY3" fmla="*/ 6864726 h 6864726"/>
              <a:gd name="connsiteX4" fmla="*/ 1435414 w 5238864"/>
              <a:gd name="connsiteY4" fmla="*/ 6778879 h 6864726"/>
              <a:gd name="connsiteX5" fmla="*/ 406006 w 5238864"/>
              <a:gd name="connsiteY5" fmla="*/ 2093910 h 6864726"/>
              <a:gd name="connsiteX6" fmla="*/ 2559142 w 5238864"/>
              <a:gd name="connsiteY6" fmla="*/ 124487 h 686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864" h="6864726">
                <a:moveTo>
                  <a:pt x="2829115" y="0"/>
                </a:moveTo>
                <a:lnTo>
                  <a:pt x="5238864" y="0"/>
                </a:lnTo>
                <a:lnTo>
                  <a:pt x="5238864" y="6864726"/>
                </a:lnTo>
                <a:lnTo>
                  <a:pt x="1518091" y="6864726"/>
                </a:lnTo>
                <a:lnTo>
                  <a:pt x="1435414" y="6778879"/>
                </a:lnTo>
                <a:cubicBezTo>
                  <a:pt x="226066" y="5476104"/>
                  <a:pt x="-499346" y="3635393"/>
                  <a:pt x="406006" y="2093910"/>
                </a:cubicBezTo>
                <a:cubicBezTo>
                  <a:pt x="907547" y="1241972"/>
                  <a:pt x="1674986" y="564513"/>
                  <a:pt x="2559142" y="12448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7064D66F-D673-D9FA-C5D8-CB5C5103BB4F}"/>
              </a:ext>
            </a:extLst>
          </p:cNvPr>
          <p:cNvSpPr>
            <a:spLocks noGrp="1"/>
          </p:cNvSpPr>
          <p:nvPr>
            <p:ph type="title"/>
          </p:nvPr>
        </p:nvSpPr>
        <p:spPr>
          <a:xfrm>
            <a:off x="7874928" y="1124998"/>
            <a:ext cx="3456122" cy="4589717"/>
          </a:xfrm>
        </p:spPr>
        <p:txBody>
          <a:bodyPr>
            <a:normAutofit/>
          </a:bodyPr>
          <a:lstStyle/>
          <a:p>
            <a:pPr algn="l"/>
            <a:r>
              <a:rPr lang="fr-FR" sz="4100"/>
              <a:t>L’ACTION HUMANITAIRE </a:t>
            </a:r>
            <a:endParaRPr lang="el-GR" sz="4100"/>
          </a:p>
        </p:txBody>
      </p:sp>
      <p:sp>
        <p:nvSpPr>
          <p:cNvPr id="5" name="Rectangle 2">
            <a:extLst>
              <a:ext uri="{FF2B5EF4-FFF2-40B4-BE49-F238E27FC236}">
                <a16:creationId xmlns:a16="http://schemas.microsoft.com/office/drawing/2014/main" id="{FB3A4550-5261-F1FC-EC4D-163C40116A74}"/>
              </a:ext>
            </a:extLst>
          </p:cNvPr>
          <p:cNvSpPr>
            <a:spLocks noGrp="1" noChangeArrowheads="1"/>
          </p:cNvSpPr>
          <p:nvPr>
            <p:ph idx="1"/>
          </p:nvPr>
        </p:nvSpPr>
        <p:spPr bwMode="auto">
          <a:xfrm>
            <a:off x="798577" y="794042"/>
            <a:ext cx="5427137" cy="524862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None/>
              <a:tabLst/>
            </a:pPr>
            <a:r>
              <a:rPr kumimoji="0" lang="el-GR" altLang="el-GR" sz="1600" b="1" i="0" u="none" strike="noStrike" cap="none" normalizeH="0" baseline="0" dirty="0">
                <a:ln>
                  <a:noFill/>
                </a:ln>
                <a:effectLst/>
                <a:latin typeface="Arial" panose="020B0604020202020204" pitchFamily="34" charset="0"/>
              </a:rPr>
              <a:t>«</a:t>
            </a:r>
            <a:r>
              <a:rPr kumimoji="0" lang="el-GR" altLang="el-GR" sz="1600" b="1" i="0" u="none" strike="noStrike" cap="none" normalizeH="0" baseline="0" dirty="0" err="1">
                <a:ln>
                  <a:noFill/>
                </a:ln>
                <a:effectLst/>
                <a:latin typeface="Arial" panose="020B0604020202020204" pitchFamily="34" charset="0"/>
              </a:rPr>
              <a:t>Il</a:t>
            </a:r>
            <a:r>
              <a:rPr kumimoji="0" lang="el-GR" altLang="el-GR" sz="1600" b="1" i="0" u="none" strike="noStrike" cap="none" normalizeH="0" baseline="0" dirty="0">
                <a:ln>
                  <a:noFill/>
                </a:ln>
                <a:effectLst/>
                <a:latin typeface="Arial" panose="020B0604020202020204" pitchFamily="34" charset="0"/>
              </a:rPr>
              <a:t> </a:t>
            </a:r>
            <a:r>
              <a:rPr kumimoji="0" lang="el-GR" altLang="el-GR" sz="1600" b="1" i="0" u="none" strike="noStrike" cap="none" normalizeH="0" baseline="0" dirty="0" err="1">
                <a:ln>
                  <a:noFill/>
                </a:ln>
                <a:effectLst/>
                <a:latin typeface="Arial" panose="020B0604020202020204" pitchFamily="34" charset="0"/>
              </a:rPr>
              <a:t>s’agit</a:t>
            </a:r>
            <a:r>
              <a:rPr kumimoji="0" lang="el-GR" altLang="el-GR" sz="1600" b="1" i="0" u="none" strike="noStrike" cap="none" normalizeH="0" baseline="0" dirty="0">
                <a:ln>
                  <a:noFill/>
                </a:ln>
                <a:effectLst/>
                <a:latin typeface="Arial" panose="020B0604020202020204" pitchFamily="34" charset="0"/>
              </a:rPr>
              <a:t> de </a:t>
            </a:r>
            <a:r>
              <a:rPr kumimoji="0" lang="el-GR" altLang="el-GR" sz="1600" b="1" i="0" u="none" strike="noStrike" cap="none" normalizeH="0" baseline="0" dirty="0" err="1">
                <a:ln>
                  <a:noFill/>
                </a:ln>
                <a:effectLst/>
                <a:latin typeface="Arial" panose="020B0604020202020204" pitchFamily="34" charset="0"/>
              </a:rPr>
              <a:t>donner</a:t>
            </a:r>
            <a:r>
              <a:rPr kumimoji="0" lang="el-GR" altLang="el-GR" sz="1600" b="1" i="0" u="none" strike="noStrike" cap="none" normalizeH="0" baseline="0" dirty="0">
                <a:ln>
                  <a:noFill/>
                </a:ln>
                <a:effectLst/>
                <a:latin typeface="Arial" panose="020B0604020202020204" pitchFamily="34" charset="0"/>
              </a:rPr>
              <a:t> des </a:t>
            </a:r>
            <a:r>
              <a:rPr kumimoji="0" lang="el-GR" altLang="el-GR" sz="1600" b="1" i="0" u="none" strike="noStrike" cap="none" normalizeH="0" baseline="0" dirty="0" err="1">
                <a:ln>
                  <a:noFill/>
                </a:ln>
                <a:effectLst/>
                <a:latin typeface="Arial" panose="020B0604020202020204" pitchFamily="34" charset="0"/>
              </a:rPr>
              <a:t>biens</a:t>
            </a:r>
            <a:r>
              <a:rPr kumimoji="0" lang="el-GR" altLang="el-GR" sz="1600" b="1" i="0" u="none" strike="noStrike" cap="none" normalizeH="0" baseline="0" dirty="0">
                <a:ln>
                  <a:noFill/>
                </a:ln>
                <a:effectLst/>
                <a:latin typeface="Arial" panose="020B0604020202020204" pitchFamily="34" charset="0"/>
              </a:rPr>
              <a:t> </a:t>
            </a:r>
            <a:r>
              <a:rPr kumimoji="0" lang="el-GR" altLang="el-GR" sz="1600" b="1" i="0" u="none" strike="noStrike" cap="none" normalizeH="0" baseline="0" dirty="0" err="1">
                <a:ln>
                  <a:noFill/>
                </a:ln>
                <a:effectLst/>
                <a:latin typeface="Arial" panose="020B0604020202020204" pitchFamily="34" charset="0"/>
              </a:rPr>
              <a:t>ou</a:t>
            </a:r>
            <a:r>
              <a:rPr kumimoji="0" lang="el-GR" altLang="el-GR" sz="1600" b="1" i="0" u="none" strike="noStrike" cap="none" normalizeH="0" baseline="0" dirty="0">
                <a:ln>
                  <a:noFill/>
                </a:ln>
                <a:effectLst/>
                <a:latin typeface="Arial" panose="020B0604020202020204" pitchFamily="34" charset="0"/>
              </a:rPr>
              <a:t> de </a:t>
            </a:r>
            <a:r>
              <a:rPr kumimoji="0" lang="el-GR" altLang="el-GR" sz="1600" b="1" i="0" u="none" strike="noStrike" cap="none" normalizeH="0" baseline="0" dirty="0" err="1">
                <a:ln>
                  <a:noFill/>
                </a:ln>
                <a:effectLst/>
                <a:latin typeface="Arial" panose="020B0604020202020204" pitchFamily="34" charset="0"/>
              </a:rPr>
              <a:t>l’argent</a:t>
            </a:r>
            <a:r>
              <a:rPr kumimoji="0" lang="el-GR" altLang="el-GR" sz="1600" b="1" i="0" u="none" strike="noStrike" cap="none" normalizeH="0" baseline="0" dirty="0">
                <a:ln>
                  <a:noFill/>
                </a:ln>
                <a:effectLst/>
                <a:latin typeface="Arial" panose="020B0604020202020204" pitchFamily="34" charset="0"/>
              </a:rPr>
              <a:t> </a:t>
            </a:r>
            <a:r>
              <a:rPr kumimoji="0" lang="el-GR" altLang="el-GR" sz="1600" b="1" i="0" u="none" strike="noStrike" cap="none" normalizeH="0" baseline="0" dirty="0" err="1">
                <a:ln>
                  <a:noFill/>
                </a:ln>
                <a:effectLst/>
                <a:latin typeface="Arial" panose="020B0604020202020204" pitchFamily="34" charset="0"/>
              </a:rPr>
              <a:t>pour</a:t>
            </a:r>
            <a:r>
              <a:rPr kumimoji="0" lang="el-GR" altLang="el-GR" sz="1600" b="1" i="0" u="none" strike="noStrike" cap="none" normalizeH="0" baseline="0" dirty="0">
                <a:ln>
                  <a:noFill/>
                </a:ln>
                <a:effectLst/>
                <a:latin typeface="Arial" panose="020B0604020202020204" pitchFamily="34" charset="0"/>
              </a:rPr>
              <a:t> </a:t>
            </a:r>
            <a:r>
              <a:rPr kumimoji="0" lang="el-GR" altLang="el-GR" sz="1600" b="1" i="0" u="none" strike="noStrike" cap="none" normalizeH="0" baseline="0" dirty="0" err="1">
                <a:ln>
                  <a:noFill/>
                </a:ln>
                <a:effectLst/>
                <a:latin typeface="Arial" panose="020B0604020202020204" pitchFamily="34" charset="0"/>
              </a:rPr>
              <a:t>aider</a:t>
            </a:r>
            <a:r>
              <a:rPr lang="el-GR" altLang="el-GR" sz="1600" b="1" dirty="0">
                <a:latin typeface="Arial" panose="020B0604020202020204" pitchFamily="34" charset="0"/>
              </a:rPr>
              <a:t> </a:t>
            </a:r>
            <a:r>
              <a:rPr kumimoji="0" lang="el-GR" altLang="el-GR" sz="1600" b="1" i="0" u="none" strike="noStrike" cap="none" normalizeH="0" baseline="0" dirty="0" err="1">
                <a:ln>
                  <a:noFill/>
                </a:ln>
                <a:effectLst/>
                <a:latin typeface="Arial" panose="020B0604020202020204" pitchFamily="34" charset="0"/>
              </a:rPr>
              <a:t>en</a:t>
            </a:r>
            <a:r>
              <a:rPr kumimoji="0" lang="el-GR" altLang="el-GR" sz="1600" b="1" i="0" u="none" strike="noStrike" cap="none" normalizeH="0" baseline="0" dirty="0">
                <a:ln>
                  <a:noFill/>
                </a:ln>
                <a:effectLst/>
                <a:latin typeface="Arial" panose="020B0604020202020204" pitchFamily="34" charset="0"/>
              </a:rPr>
              <a:t> </a:t>
            </a:r>
            <a:r>
              <a:rPr kumimoji="0" lang="el-GR" altLang="el-GR" sz="1600" b="1" i="0" u="none" strike="noStrike" cap="none" normalizeH="0" baseline="0" dirty="0" err="1">
                <a:ln>
                  <a:noFill/>
                </a:ln>
                <a:effectLst/>
                <a:latin typeface="Arial" panose="020B0604020202020204" pitchFamily="34" charset="0"/>
              </a:rPr>
              <a:t>cas</a:t>
            </a:r>
            <a:r>
              <a:rPr kumimoji="0" lang="el-GR" altLang="el-GR" sz="1600" b="1" i="0" u="none" strike="noStrike" cap="none" normalizeH="0" baseline="0" dirty="0">
                <a:ln>
                  <a:noFill/>
                </a:ln>
                <a:effectLst/>
                <a:latin typeface="Arial" panose="020B0604020202020204" pitchFamily="34" charset="0"/>
              </a:rPr>
              <a:t> </a:t>
            </a:r>
            <a:r>
              <a:rPr kumimoji="0" lang="el-GR" altLang="el-GR" sz="1600" b="1" i="0" u="none" strike="noStrike" cap="none" normalizeH="0" baseline="0" dirty="0" err="1">
                <a:ln>
                  <a:noFill/>
                </a:ln>
                <a:effectLst/>
                <a:latin typeface="Arial" panose="020B0604020202020204" pitchFamily="34" charset="0"/>
              </a:rPr>
              <a:t>d’urgence</a:t>
            </a:r>
            <a:r>
              <a:rPr kumimoji="0" lang="el-GR" altLang="el-GR" sz="1600" b="1" i="0" u="none" strike="noStrike" cap="none" normalizeH="0" baseline="0" dirty="0">
                <a:ln>
                  <a:noFill/>
                </a:ln>
                <a:effectLst/>
                <a:latin typeface="Arial" panose="020B0604020202020204" pitchFamily="34" charset="0"/>
              </a:rPr>
              <a:t> (</a:t>
            </a:r>
            <a:r>
              <a:rPr kumimoji="0" lang="el-GR" altLang="el-GR" sz="1600" b="1" i="0" u="none" strike="noStrike" cap="none" normalizeH="0" baseline="0" dirty="0" err="1">
                <a:ln>
                  <a:noFill/>
                </a:ln>
                <a:effectLst/>
                <a:latin typeface="Arial" panose="020B0604020202020204" pitchFamily="34" charset="0"/>
              </a:rPr>
              <a:t>catastrophes</a:t>
            </a:r>
            <a:r>
              <a:rPr kumimoji="0" lang="el-GR" altLang="el-GR" sz="1600" b="1" i="0" u="none" strike="noStrike" cap="none" normalizeH="0" baseline="0" dirty="0">
                <a:ln>
                  <a:noFill/>
                </a:ln>
                <a:effectLst/>
                <a:latin typeface="Arial" panose="020B0604020202020204" pitchFamily="34" charset="0"/>
              </a:rPr>
              <a:t> </a:t>
            </a:r>
            <a:r>
              <a:rPr kumimoji="0" lang="el-GR" altLang="el-GR" sz="1600" b="1" i="0" u="none" strike="noStrike" cap="none" normalizeH="0" baseline="0" dirty="0" err="1">
                <a:ln>
                  <a:noFill/>
                </a:ln>
                <a:effectLst/>
                <a:latin typeface="Arial" panose="020B0604020202020204" pitchFamily="34" charset="0"/>
              </a:rPr>
              <a:t>naturelles</a:t>
            </a:r>
            <a:r>
              <a:rPr kumimoji="0" lang="el-GR" altLang="el-GR" sz="1600" b="1" i="0" u="none" strike="noStrike" cap="none" normalizeH="0" baseline="0" dirty="0">
                <a:ln>
                  <a:noFill/>
                </a:ln>
                <a:effectLst/>
                <a:latin typeface="Arial" panose="020B0604020202020204" pitchFamily="34" charset="0"/>
              </a:rPr>
              <a:t>, </a:t>
            </a:r>
            <a:r>
              <a:rPr kumimoji="0" lang="el-GR" altLang="el-GR" sz="1600" b="1" i="0" u="none" strike="noStrike" cap="none" normalizeH="0" baseline="0" dirty="0" err="1">
                <a:ln>
                  <a:noFill/>
                </a:ln>
                <a:effectLst/>
                <a:latin typeface="Arial" panose="020B0604020202020204" pitchFamily="34" charset="0"/>
              </a:rPr>
              <a:t>envoi</a:t>
            </a:r>
            <a:r>
              <a:rPr kumimoji="0" lang="el-GR" altLang="el-GR" sz="1600" b="1" i="0" u="none" strike="noStrike" cap="none" normalizeH="0" baseline="0" dirty="0">
                <a:ln>
                  <a:noFill/>
                </a:ln>
                <a:effectLst/>
                <a:latin typeface="Arial" panose="020B0604020202020204" pitchFamily="34" charset="0"/>
              </a:rPr>
              <a:t> de </a:t>
            </a:r>
            <a:r>
              <a:rPr kumimoji="0" lang="el-GR" altLang="el-GR" sz="1600" b="1" i="0" u="none" strike="noStrike" cap="none" normalizeH="0" baseline="0" dirty="0" err="1">
                <a:ln>
                  <a:noFill/>
                </a:ln>
                <a:effectLst/>
                <a:latin typeface="Arial" panose="020B0604020202020204" pitchFamily="34" charset="0"/>
              </a:rPr>
              <a:t>matériel</a:t>
            </a:r>
            <a:r>
              <a:rPr kumimoji="0" lang="el-GR" altLang="el-GR" sz="1600" b="1" i="0" u="none" strike="noStrike" cap="none" normalizeH="0" baseline="0" dirty="0">
                <a:ln>
                  <a:noFill/>
                </a:ln>
                <a:effectLst/>
                <a:latin typeface="Arial" panose="020B0604020202020204" pitchFamily="34" charset="0"/>
              </a:rPr>
              <a:t> </a:t>
            </a:r>
            <a:r>
              <a:rPr kumimoji="0" lang="el-GR" altLang="el-GR" sz="1600" b="1" i="0" u="none" strike="noStrike" cap="none" normalizeH="0" baseline="0" dirty="0" err="1">
                <a:ln>
                  <a:noFill/>
                </a:ln>
                <a:effectLst/>
                <a:latin typeface="Arial" panose="020B0604020202020204" pitchFamily="34" charset="0"/>
              </a:rPr>
              <a:t>médical</a:t>
            </a:r>
            <a:r>
              <a:rPr kumimoji="0" lang="el-GR" altLang="el-GR" sz="1600" b="1" i="0" u="none" strike="noStrike" cap="none" normalizeH="0" baseline="0" dirty="0">
                <a:ln>
                  <a:noFill/>
                </a:ln>
                <a:effectLst/>
                <a:latin typeface="Arial" panose="020B0604020202020204" pitchFamily="34" charset="0"/>
              </a:rPr>
              <a:t>, </a:t>
            </a:r>
            <a:r>
              <a:rPr kumimoji="0" lang="el-GR" altLang="el-GR" sz="1600" b="1" i="0" u="none" strike="noStrike" cap="none" normalizeH="0" baseline="0" dirty="0" err="1">
                <a:ln>
                  <a:noFill/>
                </a:ln>
                <a:effectLst/>
                <a:latin typeface="Arial" panose="020B0604020202020204" pitchFamily="34" charset="0"/>
              </a:rPr>
              <a:t>soins</a:t>
            </a:r>
            <a:r>
              <a:rPr kumimoji="0" lang="el-GR" altLang="el-GR" sz="1600" b="1" i="0" u="none" strike="noStrike" cap="none" normalizeH="0" baseline="0" dirty="0">
                <a:ln>
                  <a:noFill/>
                </a:ln>
                <a:effectLst/>
                <a:latin typeface="Arial" panose="020B0604020202020204" pitchFamily="34" charset="0"/>
              </a:rPr>
              <a:t> </a:t>
            </a:r>
            <a:r>
              <a:rPr kumimoji="0" lang="el-GR" altLang="el-GR" sz="1600" b="1" i="0" u="none" strike="noStrike" cap="none" normalizeH="0" baseline="0" dirty="0" err="1">
                <a:ln>
                  <a:noFill/>
                </a:ln>
                <a:effectLst/>
                <a:latin typeface="Arial" panose="020B0604020202020204" pitchFamily="34" charset="0"/>
              </a:rPr>
              <a:t>médicaux</a:t>
            </a:r>
            <a:r>
              <a:rPr kumimoji="0" lang="el-GR" altLang="el-GR" sz="1600" b="1" i="0" u="none" strike="noStrike" cap="none" normalizeH="0" baseline="0" dirty="0">
                <a:ln>
                  <a:noFill/>
                </a:ln>
                <a:effectLst/>
                <a:latin typeface="Arial" panose="020B0604020202020204" pitchFamily="34" charset="0"/>
              </a:rPr>
              <a:t>, </a:t>
            </a:r>
            <a:r>
              <a:rPr kumimoji="0" lang="el-GR" altLang="el-GR" sz="1600" b="1" i="0" u="none" strike="noStrike" cap="none" normalizeH="0" baseline="0" dirty="0" err="1">
                <a:ln>
                  <a:noFill/>
                </a:ln>
                <a:effectLst/>
                <a:latin typeface="Arial" panose="020B0604020202020204" pitchFamily="34" charset="0"/>
              </a:rPr>
              <a:t>don</a:t>
            </a:r>
            <a:r>
              <a:rPr kumimoji="0" lang="el-GR" altLang="el-GR" sz="1600" b="1" i="0" u="none" strike="noStrike" cap="none" normalizeH="0" baseline="0" dirty="0">
                <a:ln>
                  <a:noFill/>
                </a:ln>
                <a:effectLst/>
                <a:latin typeface="Arial" panose="020B0604020202020204" pitchFamily="34" charset="0"/>
              </a:rPr>
              <a:t> de </a:t>
            </a:r>
            <a:r>
              <a:rPr kumimoji="0" lang="el-GR" altLang="el-GR" sz="1600" b="1" i="0" u="none" strike="noStrike" cap="none" normalizeH="0" baseline="0" dirty="0" err="1">
                <a:ln>
                  <a:noFill/>
                </a:ln>
                <a:effectLst/>
                <a:latin typeface="Arial" panose="020B0604020202020204" pitchFamily="34" charset="0"/>
              </a:rPr>
              <a:t>sang</a:t>
            </a:r>
            <a:r>
              <a:rPr kumimoji="0" lang="el-GR" altLang="el-GR" sz="1600" b="1" i="0" u="none" strike="noStrike" cap="none" normalizeH="0" baseline="0" dirty="0">
                <a:ln>
                  <a:noFill/>
                </a:ln>
                <a:effectLst/>
                <a:latin typeface="Arial" panose="020B0604020202020204" pitchFamily="34" charset="0"/>
              </a:rPr>
              <a:t>, </a:t>
            </a:r>
            <a:r>
              <a:rPr kumimoji="0" lang="el-GR" altLang="el-GR" sz="1600" b="1" i="0" u="none" strike="noStrike" cap="none" normalizeH="0" baseline="0" dirty="0" err="1">
                <a:ln>
                  <a:noFill/>
                </a:ln>
                <a:effectLst/>
                <a:latin typeface="Arial" panose="020B0604020202020204" pitchFamily="34" charset="0"/>
              </a:rPr>
              <a:t>don</a:t>
            </a:r>
            <a:r>
              <a:rPr kumimoji="0" lang="el-GR" altLang="el-GR" sz="1600" b="1" i="0" u="none" strike="noStrike" cap="none" normalizeH="0" baseline="0" dirty="0">
                <a:ln>
                  <a:noFill/>
                </a:ln>
                <a:effectLst/>
                <a:latin typeface="Arial" panose="020B0604020202020204" pitchFamily="34" charset="0"/>
              </a:rPr>
              <a:t> </a:t>
            </a:r>
            <a:r>
              <a:rPr kumimoji="0" lang="el-GR" altLang="el-GR" sz="1600" b="1" i="0" u="none" strike="noStrike" cap="none" normalizeH="0" baseline="0" dirty="0" err="1">
                <a:ln>
                  <a:noFill/>
                </a:ln>
                <a:effectLst/>
                <a:latin typeface="Arial" panose="020B0604020202020204" pitchFamily="34" charset="0"/>
              </a:rPr>
              <a:t>d’organes</a:t>
            </a:r>
            <a:r>
              <a:rPr kumimoji="0" lang="el-GR" altLang="el-GR" sz="1600" b="1" i="0" u="none" strike="noStrike" cap="none" normalizeH="0" baseline="0" dirty="0">
                <a:ln>
                  <a:noFill/>
                </a:ln>
                <a:effectLst/>
                <a:latin typeface="Arial" panose="020B0604020202020204" pitchFamily="34" charset="0"/>
              </a:rPr>
              <a:t>, </a:t>
            </a:r>
            <a:r>
              <a:rPr kumimoji="0" lang="el-GR" altLang="el-GR" sz="1600" b="1" i="0" u="none" strike="noStrike" cap="none" normalizeH="0" baseline="0" dirty="0" err="1">
                <a:ln>
                  <a:noFill/>
                </a:ln>
                <a:effectLst/>
                <a:latin typeface="Arial" panose="020B0604020202020204" pitchFamily="34" charset="0"/>
              </a:rPr>
              <a:t>participation</a:t>
            </a:r>
            <a:r>
              <a:rPr kumimoji="0" lang="el-GR" altLang="el-GR" sz="1600" b="1" i="0" u="none" strike="noStrike" cap="none" normalizeH="0" baseline="0" dirty="0">
                <a:ln>
                  <a:noFill/>
                </a:ln>
                <a:effectLst/>
                <a:latin typeface="Arial" panose="020B0604020202020204" pitchFamily="34" charset="0"/>
              </a:rPr>
              <a:t> </a:t>
            </a:r>
            <a:r>
              <a:rPr kumimoji="0" lang="el-GR" altLang="el-GR" sz="1600" b="1" i="0" u="none" strike="noStrike" cap="none" normalizeH="0" baseline="0" dirty="0" err="1">
                <a:ln>
                  <a:noFill/>
                </a:ln>
                <a:effectLst/>
                <a:latin typeface="Arial" panose="020B0604020202020204" pitchFamily="34" charset="0"/>
              </a:rPr>
              <a:t>aux</a:t>
            </a:r>
            <a:r>
              <a:rPr kumimoji="0" lang="el-GR" altLang="el-GR" sz="1600" b="1" i="0" u="none" strike="noStrike" cap="none" normalizeH="0" baseline="0" dirty="0">
                <a:ln>
                  <a:noFill/>
                </a:ln>
                <a:effectLst/>
                <a:latin typeface="Arial" panose="020B0604020202020204" pitchFamily="34" charset="0"/>
              </a:rPr>
              <a:t> </a:t>
            </a:r>
            <a:r>
              <a:rPr kumimoji="0" lang="el-GR" altLang="el-GR" sz="1600" b="1" i="0" u="none" strike="noStrike" cap="none" normalizeH="0" baseline="0" dirty="0" err="1">
                <a:ln>
                  <a:noFill/>
                </a:ln>
                <a:effectLst/>
                <a:latin typeface="Arial" panose="020B0604020202020204" pitchFamily="34" charset="0"/>
              </a:rPr>
              <a:t>équipes</a:t>
            </a:r>
            <a:r>
              <a:rPr kumimoji="0" lang="el-GR" altLang="el-GR" sz="1600" b="1" i="0" u="none" strike="noStrike" cap="none" normalizeH="0" baseline="0" dirty="0">
                <a:ln>
                  <a:noFill/>
                </a:ln>
                <a:effectLst/>
                <a:latin typeface="Arial" panose="020B0604020202020204" pitchFamily="34" charset="0"/>
              </a:rPr>
              <a:t> de </a:t>
            </a:r>
            <a:r>
              <a:rPr kumimoji="0" lang="el-GR" altLang="el-GR" sz="1600" b="1" i="0" u="none" strike="noStrike" cap="none" normalizeH="0" baseline="0" dirty="0" err="1">
                <a:ln>
                  <a:noFill/>
                </a:ln>
                <a:effectLst/>
                <a:latin typeface="Arial" panose="020B0604020202020204" pitchFamily="34" charset="0"/>
              </a:rPr>
              <a:t>secours</a:t>
            </a:r>
            <a:r>
              <a:rPr kumimoji="0" lang="el-GR" altLang="el-GR" sz="1600" b="1" i="0" u="none" strike="noStrike" cap="none" normalizeH="0" baseline="0" dirty="0">
                <a:ln>
                  <a:noFill/>
                </a:ln>
                <a:effectLst/>
                <a:latin typeface="Arial" panose="020B0604020202020204" pitchFamily="34" charset="0"/>
              </a:rPr>
              <a:t>).»</a:t>
            </a:r>
            <a:endParaRPr kumimoji="0" lang="el-GR" altLang="el-GR" sz="16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1224949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4000"/>
                <a:lumMod val="116000"/>
              </a:schemeClr>
            </a:gs>
            <a:gs pos="100000">
              <a:schemeClr val="bg2">
                <a:tint val="98000"/>
                <a:shade val="86000"/>
                <a:satMod val="90000"/>
                <a:lumMod val="88000"/>
              </a:schemeClr>
            </a:gs>
          </a:gsLst>
          <a:path path="circle">
            <a:fillToRect l="50000" t="15000" r="50000" b="169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F08744-9D7B-4693-B8D6-2A5210AE9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32">
            <a:extLst>
              <a:ext uri="{FF2B5EF4-FFF2-40B4-BE49-F238E27FC236}">
                <a16:creationId xmlns:a16="http://schemas.microsoft.com/office/drawing/2014/main" id="{5B2E630F-F386-44FA-B1A1-C10A9BF434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6127">
            <a:off x="296272" y="1026251"/>
            <a:ext cx="7298578" cy="5088488"/>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73567C09-8B4D-49A6-A711-C44C5807D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554541" y="-619573"/>
            <a:ext cx="9016699" cy="8033868"/>
          </a:xfrm>
          <a:custGeom>
            <a:avLst/>
            <a:gdLst>
              <a:gd name="connsiteX0" fmla="*/ 6078066 w 9016699"/>
              <a:gd name="connsiteY0" fmla="*/ 782055 h 8033868"/>
              <a:gd name="connsiteX1" fmla="*/ 8705208 w 9016699"/>
              <a:gd name="connsiteY1" fmla="*/ 3409197 h 8033868"/>
              <a:gd name="connsiteX2" fmla="*/ 8793057 w 9016699"/>
              <a:gd name="connsiteY2" fmla="*/ 3617452 h 8033868"/>
              <a:gd name="connsiteX3" fmla="*/ 9016699 w 9016699"/>
              <a:gd name="connsiteY3" fmla="*/ 4793120 h 8033868"/>
              <a:gd name="connsiteX4" fmla="*/ 8960084 w 9016699"/>
              <a:gd name="connsiteY4" fmla="*/ 5272709 h 8033868"/>
              <a:gd name="connsiteX5" fmla="*/ 8920563 w 9016699"/>
              <a:gd name="connsiteY5" fmla="*/ 5444162 h 8033868"/>
              <a:gd name="connsiteX6" fmla="*/ 6620466 w 9016699"/>
              <a:gd name="connsiteY6" fmla="*/ 7744259 h 8033868"/>
              <a:gd name="connsiteX7" fmla="*/ 6480006 w 9016699"/>
              <a:gd name="connsiteY7" fmla="*/ 7795347 h 8033868"/>
              <a:gd name="connsiteX8" fmla="*/ 4389696 w 9016699"/>
              <a:gd name="connsiteY8" fmla="*/ 7987178 h 8033868"/>
              <a:gd name="connsiteX9" fmla="*/ 3086984 w 9016699"/>
              <a:gd name="connsiteY9" fmla="*/ 7466023 h 8033868"/>
              <a:gd name="connsiteX10" fmla="*/ 3024300 w 9016699"/>
              <a:gd name="connsiteY10" fmla="*/ 7426965 h 8033868"/>
              <a:gd name="connsiteX11" fmla="*/ 519567 w 9016699"/>
              <a:gd name="connsiteY11" fmla="*/ 4922232 h 8033868"/>
              <a:gd name="connsiteX12" fmla="*/ 419495 w 9016699"/>
              <a:gd name="connsiteY12" fmla="*/ 4733719 h 8033868"/>
              <a:gd name="connsiteX13" fmla="*/ 3514 w 9016699"/>
              <a:gd name="connsiteY13" fmla="*/ 3245168 h 8033868"/>
              <a:gd name="connsiteX14" fmla="*/ 4193329 w 9016699"/>
              <a:gd name="connsiteY14" fmla="*/ 36108 h 8033868"/>
              <a:gd name="connsiteX15" fmla="*/ 5977677 w 9016699"/>
              <a:gd name="connsiteY15" fmla="*/ 722908 h 80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6699" h="8033868">
                <a:moveTo>
                  <a:pt x="6078066" y="782055"/>
                </a:moveTo>
                <a:lnTo>
                  <a:pt x="8705208" y="3409197"/>
                </a:lnTo>
                <a:lnTo>
                  <a:pt x="8793057" y="3617452"/>
                </a:lnTo>
                <a:cubicBezTo>
                  <a:pt x="8935615" y="3988374"/>
                  <a:pt x="9016699" y="4381324"/>
                  <a:pt x="9016699" y="4793120"/>
                </a:cubicBezTo>
                <a:cubicBezTo>
                  <a:pt x="9008675" y="4960329"/>
                  <a:pt x="8989449" y="5120121"/>
                  <a:pt x="8960084" y="5272709"/>
                </a:cubicBezTo>
                <a:lnTo>
                  <a:pt x="8920563" y="5444162"/>
                </a:lnTo>
                <a:lnTo>
                  <a:pt x="6620466" y="7744259"/>
                </a:lnTo>
                <a:lnTo>
                  <a:pt x="6480006" y="7795347"/>
                </a:lnTo>
                <a:cubicBezTo>
                  <a:pt x="5726471" y="8035167"/>
                  <a:pt x="4953020" y="8083925"/>
                  <a:pt x="4389696" y="7987178"/>
                </a:cubicBezTo>
                <a:cubicBezTo>
                  <a:pt x="4014146" y="7922680"/>
                  <a:pt x="3559510" y="7740111"/>
                  <a:pt x="3086984" y="7466023"/>
                </a:cubicBezTo>
                <a:lnTo>
                  <a:pt x="3024300" y="7426965"/>
                </a:lnTo>
                <a:lnTo>
                  <a:pt x="519567" y="4922232"/>
                </a:lnTo>
                <a:lnTo>
                  <a:pt x="419495" y="4733719"/>
                </a:lnTo>
                <a:cubicBezTo>
                  <a:pt x="181303" y="4258474"/>
                  <a:pt x="28977" y="3756361"/>
                  <a:pt x="3514" y="3245168"/>
                </a:cubicBezTo>
                <a:cubicBezTo>
                  <a:pt x="-112889" y="908287"/>
                  <a:pt x="2691131" y="-221884"/>
                  <a:pt x="4193329" y="36108"/>
                </a:cubicBezTo>
                <a:cubicBezTo>
                  <a:pt x="4662766" y="116730"/>
                  <a:pt x="5309837" y="354143"/>
                  <a:pt x="5977677" y="72290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29D2FF76-80A4-D007-6235-C8E715BFED9E}"/>
              </a:ext>
            </a:extLst>
          </p:cNvPr>
          <p:cNvSpPr>
            <a:spLocks noGrp="1"/>
          </p:cNvSpPr>
          <p:nvPr>
            <p:ph type="title"/>
          </p:nvPr>
        </p:nvSpPr>
        <p:spPr>
          <a:xfrm>
            <a:off x="807720" y="2349925"/>
            <a:ext cx="2441894" cy="2456442"/>
          </a:xfrm>
        </p:spPr>
        <p:txBody>
          <a:bodyPr>
            <a:normAutofit/>
          </a:bodyPr>
          <a:lstStyle/>
          <a:p>
            <a:pPr algn="l"/>
            <a:endParaRPr lang="el-GR" sz="3200" dirty="0"/>
          </a:p>
        </p:txBody>
      </p:sp>
      <p:sp>
        <p:nvSpPr>
          <p:cNvPr id="4" name="Rectangle 1">
            <a:extLst>
              <a:ext uri="{FF2B5EF4-FFF2-40B4-BE49-F238E27FC236}">
                <a16:creationId xmlns:a16="http://schemas.microsoft.com/office/drawing/2014/main" id="{62B7F841-5122-41A8-836A-FC3CBA4F73ED}"/>
              </a:ext>
            </a:extLst>
          </p:cNvPr>
          <p:cNvSpPr>
            <a:spLocks noGrp="1" noChangeArrowheads="1"/>
          </p:cNvSpPr>
          <p:nvPr>
            <p:ph idx="1"/>
          </p:nvPr>
        </p:nvSpPr>
        <p:spPr bwMode="auto">
          <a:xfrm>
            <a:off x="4846319" y="1111249"/>
            <a:ext cx="6554001" cy="463550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None/>
              <a:tabLst/>
            </a:pPr>
            <a:r>
              <a:rPr kumimoji="0" lang="el-GR" altLang="el-GR" b="0" i="0" u="none" strike="noStrike" cap="none" normalizeH="0" baseline="0" dirty="0">
                <a:ln>
                  <a:noFill/>
                </a:ln>
                <a:effectLst/>
                <a:latin typeface="-webkit-standard"/>
              </a:rPr>
              <a:t>«</a:t>
            </a:r>
            <a:r>
              <a:rPr kumimoji="0" lang="el-GR" altLang="el-GR" b="0" i="0" u="none" strike="noStrike" cap="none" normalizeH="0" baseline="0" dirty="0" err="1">
                <a:ln>
                  <a:noFill/>
                </a:ln>
                <a:effectLst/>
                <a:latin typeface="-webkit-standard"/>
              </a:rPr>
              <a:t>Quelle</a:t>
            </a:r>
            <a:r>
              <a:rPr kumimoji="0" lang="el-GR" altLang="el-GR" b="0" i="0" u="none" strike="noStrike" cap="none" normalizeH="0" baseline="0" dirty="0">
                <a:ln>
                  <a:noFill/>
                </a:ln>
                <a:effectLst/>
                <a:latin typeface="-webkit-standard"/>
              </a:rPr>
              <a:t> est </a:t>
            </a:r>
            <a:r>
              <a:rPr kumimoji="0" lang="el-GR" altLang="el-GR" b="0" i="0" u="none" strike="noStrike" cap="none" normalizeH="0" baseline="0" dirty="0" err="1">
                <a:ln>
                  <a:noFill/>
                </a:ln>
                <a:effectLst/>
                <a:latin typeface="-webkit-standard"/>
              </a:rPr>
              <a:t>la</a:t>
            </a:r>
            <a:r>
              <a:rPr kumimoji="0" lang="el-GR" altLang="el-GR" b="0" i="0" u="none" strike="noStrike" cap="none" normalizeH="0" baseline="0" dirty="0">
                <a:ln>
                  <a:noFill/>
                </a:ln>
                <a:effectLst/>
                <a:latin typeface="-webkit-standard"/>
              </a:rPr>
              <a:t> </a:t>
            </a:r>
            <a:r>
              <a:rPr kumimoji="0" lang="el-GR" altLang="el-GR" b="0" i="0" u="none" strike="noStrike" cap="none" normalizeH="0" baseline="0" dirty="0" err="1">
                <a:ln>
                  <a:noFill/>
                </a:ln>
                <a:effectLst/>
                <a:latin typeface="-webkit-standard"/>
              </a:rPr>
              <a:t>forme</a:t>
            </a:r>
            <a:r>
              <a:rPr kumimoji="0" lang="el-GR" altLang="el-GR" b="0" i="0" u="none" strike="noStrike" cap="none" normalizeH="0" baseline="0" dirty="0">
                <a:ln>
                  <a:noFill/>
                </a:ln>
                <a:effectLst/>
                <a:latin typeface="-webkit-standard"/>
              </a:rPr>
              <a:t> de </a:t>
            </a:r>
            <a:r>
              <a:rPr kumimoji="0" lang="el-GR" altLang="el-GR" b="0" i="0" u="none" strike="noStrike" cap="none" normalizeH="0" baseline="0" dirty="0" err="1">
                <a:ln>
                  <a:noFill/>
                </a:ln>
                <a:effectLst/>
                <a:latin typeface="-webkit-standard"/>
              </a:rPr>
              <a:t>bénévolat</a:t>
            </a:r>
            <a:r>
              <a:rPr kumimoji="0" lang="el-GR" altLang="el-GR" b="0" i="0" u="none" strike="noStrike" cap="none" normalizeH="0" baseline="0" dirty="0">
                <a:ln>
                  <a:noFill/>
                </a:ln>
                <a:effectLst/>
                <a:latin typeface="-webkit-standard"/>
              </a:rPr>
              <a:t> </a:t>
            </a:r>
            <a:r>
              <a:rPr kumimoji="0" lang="el-GR" altLang="el-GR" b="0" i="0" u="none" strike="noStrike" cap="none" normalizeH="0" baseline="0" dirty="0" err="1">
                <a:ln>
                  <a:noFill/>
                </a:ln>
                <a:effectLst/>
                <a:latin typeface="-webkit-standard"/>
              </a:rPr>
              <a:t>la</a:t>
            </a:r>
            <a:r>
              <a:rPr kumimoji="0" lang="el-GR" altLang="el-GR" b="0" i="0" u="none" strike="noStrike" cap="none" normalizeH="0" baseline="0" dirty="0">
                <a:ln>
                  <a:noFill/>
                </a:ln>
                <a:effectLst/>
                <a:latin typeface="-webkit-standard"/>
              </a:rPr>
              <a:t> </a:t>
            </a:r>
            <a:r>
              <a:rPr kumimoji="0" lang="el-GR" altLang="el-GR" b="0" i="0" u="none" strike="noStrike" cap="none" normalizeH="0" baseline="0" dirty="0" err="1">
                <a:ln>
                  <a:noFill/>
                </a:ln>
                <a:effectLst/>
                <a:latin typeface="-webkit-standard"/>
              </a:rPr>
              <a:t>plus</a:t>
            </a:r>
            <a:r>
              <a:rPr kumimoji="0" lang="el-GR" altLang="el-GR" b="0" i="0" u="none" strike="noStrike" cap="none" normalizeH="0" baseline="0" dirty="0">
                <a:ln>
                  <a:noFill/>
                </a:ln>
                <a:effectLst/>
                <a:latin typeface="-webkit-standard"/>
              </a:rPr>
              <a:t> </a:t>
            </a:r>
            <a:r>
              <a:rPr kumimoji="0" lang="el-GR" altLang="el-GR" b="0" i="0" u="none" strike="noStrike" cap="none" normalizeH="0" baseline="0" dirty="0" err="1">
                <a:ln>
                  <a:noFill/>
                </a:ln>
                <a:effectLst/>
                <a:latin typeface="-webkit-standard"/>
              </a:rPr>
              <a:t>connue</a:t>
            </a:r>
            <a:r>
              <a:rPr kumimoji="0" lang="el-GR" altLang="el-GR" b="0" i="0" u="none" strike="noStrike" cap="none" normalizeH="0" baseline="0" dirty="0">
                <a:ln>
                  <a:noFill/>
                </a:ln>
                <a:effectLst/>
                <a:latin typeface="-webkit-standard"/>
              </a:rPr>
              <a:t> </a:t>
            </a:r>
            <a:r>
              <a:rPr kumimoji="0" lang="el-GR" altLang="el-GR" b="0" i="0" u="none" strike="noStrike" cap="none" normalizeH="0" baseline="0" dirty="0" err="1">
                <a:ln>
                  <a:noFill/>
                </a:ln>
                <a:effectLst/>
                <a:latin typeface="-webkit-standard"/>
              </a:rPr>
              <a:t>dans</a:t>
            </a:r>
            <a:r>
              <a:rPr kumimoji="0" lang="el-GR" altLang="el-GR" b="0" i="0" u="none" strike="noStrike" cap="none" normalizeH="0" baseline="0" dirty="0">
                <a:ln>
                  <a:noFill/>
                </a:ln>
                <a:effectLst/>
                <a:latin typeface="-webkit-standard"/>
              </a:rPr>
              <a:t> </a:t>
            </a:r>
            <a:r>
              <a:rPr kumimoji="0" lang="el-GR" altLang="el-GR" b="0" i="0" u="none" strike="noStrike" cap="none" normalizeH="0" baseline="0" dirty="0" err="1">
                <a:ln>
                  <a:noFill/>
                </a:ln>
                <a:effectLst/>
                <a:latin typeface="-webkit-standard"/>
              </a:rPr>
              <a:t>notre</a:t>
            </a:r>
            <a:r>
              <a:rPr kumimoji="0" lang="el-GR" altLang="el-GR" b="0" i="0" u="none" strike="noStrike" cap="none" normalizeH="0" baseline="0" dirty="0">
                <a:ln>
                  <a:noFill/>
                </a:ln>
                <a:effectLst/>
                <a:latin typeface="-webkit-standard"/>
              </a:rPr>
              <a:t> </a:t>
            </a:r>
            <a:r>
              <a:rPr kumimoji="0" lang="el-GR" altLang="el-GR" b="0" i="0" u="none" strike="noStrike" cap="none" normalizeH="0" baseline="0" dirty="0" err="1">
                <a:ln>
                  <a:noFill/>
                </a:ln>
                <a:effectLst/>
                <a:latin typeface="-webkit-standard"/>
              </a:rPr>
              <a:t>pays</a:t>
            </a:r>
            <a:r>
              <a:rPr kumimoji="0" lang="el-GR" altLang="el-GR" b="0" i="0" u="none" strike="noStrike" cap="none" normalizeH="0" baseline="0" dirty="0">
                <a:ln>
                  <a:noFill/>
                </a:ln>
                <a:effectLst/>
                <a:latin typeface="-webkit-standard"/>
              </a:rPr>
              <a:t> ? Y a-t-</a:t>
            </a:r>
            <a:r>
              <a:rPr kumimoji="0" lang="el-GR" altLang="el-GR" b="0" i="0" u="none" strike="noStrike" cap="none" normalizeH="0" baseline="0" dirty="0" err="1">
                <a:ln>
                  <a:noFill/>
                </a:ln>
                <a:effectLst/>
                <a:latin typeface="-webkit-standard"/>
              </a:rPr>
              <a:t>il</a:t>
            </a:r>
            <a:r>
              <a:rPr kumimoji="0" lang="el-GR" altLang="el-GR" b="0" i="0" u="none" strike="noStrike" cap="none" normalizeH="0" baseline="0" dirty="0">
                <a:ln>
                  <a:noFill/>
                </a:ln>
                <a:effectLst/>
                <a:latin typeface="-webkit-standard"/>
              </a:rPr>
              <a:t> </a:t>
            </a:r>
            <a:r>
              <a:rPr kumimoji="0" lang="el-GR" altLang="el-GR" b="0" i="0" u="none" strike="noStrike" cap="none" normalizeH="0" baseline="0" dirty="0" err="1">
                <a:ln>
                  <a:noFill/>
                </a:ln>
                <a:effectLst/>
                <a:latin typeface="-webkit-standard"/>
              </a:rPr>
              <a:t>une</a:t>
            </a:r>
            <a:r>
              <a:rPr kumimoji="0" lang="el-GR" altLang="el-GR" b="0" i="0" u="none" strike="noStrike" cap="none" normalizeH="0" baseline="0" dirty="0">
                <a:ln>
                  <a:noFill/>
                </a:ln>
                <a:effectLst/>
                <a:latin typeface="-webkit-standard"/>
              </a:rPr>
              <a:t> </a:t>
            </a:r>
            <a:r>
              <a:rPr kumimoji="0" lang="el-GR" altLang="el-GR" b="0" i="0" u="none" strike="noStrike" cap="none" normalizeH="0" baseline="0" dirty="0" err="1">
                <a:ln>
                  <a:noFill/>
                </a:ln>
                <a:effectLst/>
                <a:latin typeface="-webkit-standard"/>
              </a:rPr>
              <a:t>participation</a:t>
            </a:r>
            <a:r>
              <a:rPr kumimoji="0" lang="el-GR" altLang="el-GR" b="0" i="0" u="none" strike="noStrike" cap="none" normalizeH="0" baseline="0" dirty="0">
                <a:ln>
                  <a:noFill/>
                </a:ln>
                <a:effectLst/>
                <a:latin typeface="-webkit-standard"/>
              </a:rPr>
              <a:t> de </a:t>
            </a:r>
            <a:r>
              <a:rPr kumimoji="0" lang="el-GR" altLang="el-GR" b="0" i="0" u="none" strike="noStrike" cap="none" normalizeH="0" baseline="0" dirty="0" err="1">
                <a:ln>
                  <a:noFill/>
                </a:ln>
                <a:effectLst/>
                <a:latin typeface="-webkit-standard"/>
              </a:rPr>
              <a:t>la</a:t>
            </a:r>
            <a:r>
              <a:rPr kumimoji="0" lang="el-GR" altLang="el-GR" b="0" i="0" u="none" strike="noStrike" cap="none" normalizeH="0" baseline="0" dirty="0">
                <a:ln>
                  <a:noFill/>
                </a:ln>
                <a:effectLst/>
                <a:latin typeface="-webkit-standard"/>
              </a:rPr>
              <a:t> </a:t>
            </a:r>
            <a:r>
              <a:rPr kumimoji="0" lang="el-GR" altLang="el-GR" b="0" i="0" u="none" strike="noStrike" cap="none" normalizeH="0" baseline="0" dirty="0" err="1">
                <a:ln>
                  <a:noFill/>
                </a:ln>
                <a:effectLst/>
                <a:latin typeface="-webkit-standard"/>
              </a:rPr>
              <a:t>population</a:t>
            </a:r>
            <a:r>
              <a:rPr kumimoji="0" lang="el-GR" altLang="el-GR" b="0" i="0" u="none" strike="noStrike" cap="none" normalizeH="0" baseline="0" dirty="0">
                <a:ln>
                  <a:noFill/>
                </a:ln>
                <a:effectLst/>
                <a:latin typeface="-webkit-standard"/>
              </a:rPr>
              <a:t> </a:t>
            </a:r>
            <a:r>
              <a:rPr kumimoji="0" lang="el-GR" altLang="el-GR" b="0" i="0" u="none" strike="noStrike" cap="none" normalizeH="0" baseline="0" dirty="0" err="1">
                <a:ln>
                  <a:noFill/>
                </a:ln>
                <a:effectLst/>
                <a:latin typeface="-webkit-standard"/>
              </a:rPr>
              <a:t>grecque</a:t>
            </a:r>
            <a:r>
              <a:rPr kumimoji="0" lang="el-GR" altLang="el-GR" b="0" i="0" u="none" strike="noStrike" cap="none" normalizeH="0" baseline="0" dirty="0">
                <a:ln>
                  <a:noFill/>
                </a:ln>
                <a:effectLst/>
                <a:latin typeface="-webkit-standard"/>
              </a:rPr>
              <a:t> </a:t>
            </a:r>
            <a:r>
              <a:rPr kumimoji="0" lang="el-GR" altLang="el-GR" b="0" i="0" u="none" strike="noStrike" cap="none" normalizeH="0" baseline="0" dirty="0" err="1">
                <a:ln>
                  <a:noFill/>
                </a:ln>
                <a:effectLst/>
                <a:latin typeface="-webkit-standard"/>
              </a:rPr>
              <a:t>à</a:t>
            </a:r>
            <a:r>
              <a:rPr kumimoji="0" lang="el-GR" altLang="el-GR" b="0" i="0" u="none" strike="noStrike" cap="none" normalizeH="0" baseline="0" dirty="0">
                <a:ln>
                  <a:noFill/>
                </a:ln>
                <a:effectLst/>
                <a:latin typeface="-webkit-standard"/>
              </a:rPr>
              <a:t> </a:t>
            </a:r>
            <a:r>
              <a:rPr kumimoji="0" lang="el-GR" altLang="el-GR" b="0" i="0" u="none" strike="noStrike" cap="none" normalizeH="0" baseline="0" dirty="0" err="1">
                <a:ln>
                  <a:noFill/>
                </a:ln>
                <a:effectLst/>
                <a:latin typeface="-webkit-standard"/>
              </a:rPr>
              <a:t>celle-ci</a:t>
            </a:r>
            <a:r>
              <a:rPr kumimoji="0" lang="el-GR" altLang="el-GR" b="0" i="0" u="none" strike="noStrike" cap="none" normalizeH="0" baseline="0" dirty="0">
                <a:ln>
                  <a:noFill/>
                </a:ln>
                <a:effectLst/>
                <a:latin typeface="-webkit-standard"/>
              </a:rPr>
              <a:t> ?»</a:t>
            </a:r>
          </a:p>
          <a:p>
            <a:pPr marL="0" marR="0" lvl="0" indent="0" defTabSz="914400" rtl="0" eaLnBrk="0" fontAlgn="base" latinLnBrk="0" hangingPunct="0">
              <a:spcBef>
                <a:spcPct val="0"/>
              </a:spcBef>
              <a:spcAft>
                <a:spcPts val="600"/>
              </a:spcAft>
              <a:buClrTx/>
              <a:buSzTx/>
              <a:buFontTx/>
              <a:buNone/>
              <a:tabLst/>
            </a:pPr>
            <a:endParaRPr lang="el-GR" altLang="el-GR" dirty="0">
              <a:latin typeface="-webkit-standard"/>
            </a:endParaRPr>
          </a:p>
          <a:p>
            <a:pPr marL="0" marR="0" lvl="0" indent="0" defTabSz="914400" rtl="0" eaLnBrk="0" fontAlgn="base" latinLnBrk="0" hangingPunct="0">
              <a:spcBef>
                <a:spcPct val="0"/>
              </a:spcBef>
              <a:spcAft>
                <a:spcPts val="600"/>
              </a:spcAft>
              <a:buClrTx/>
              <a:buSzTx/>
              <a:buFontTx/>
              <a:buNone/>
              <a:tabLst/>
            </a:pPr>
            <a:endParaRPr kumimoji="0" lang="el-GR" altLang="el-GR"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213793332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55" name="Rectangle 5127">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56" name="Group 5129">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5157"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158"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159"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160"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161"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162"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163"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164"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165"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166"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167"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168"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169"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170"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171"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172"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173"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174"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175"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sp>
        <p:nvSpPr>
          <p:cNvPr id="2" name="Τίτλος 1">
            <a:extLst>
              <a:ext uri="{FF2B5EF4-FFF2-40B4-BE49-F238E27FC236}">
                <a16:creationId xmlns:a16="http://schemas.microsoft.com/office/drawing/2014/main" id="{58E430EE-7653-A8BD-4B41-EEE3F7D44668}"/>
              </a:ext>
            </a:extLst>
          </p:cNvPr>
          <p:cNvSpPr>
            <a:spLocks noGrp="1"/>
          </p:cNvSpPr>
          <p:nvPr>
            <p:ph type="title"/>
          </p:nvPr>
        </p:nvSpPr>
        <p:spPr>
          <a:xfrm>
            <a:off x="888630" y="4760132"/>
            <a:ext cx="5093596" cy="1777829"/>
          </a:xfrm>
        </p:spPr>
        <p:txBody>
          <a:bodyPr>
            <a:normAutofit/>
          </a:bodyPr>
          <a:lstStyle/>
          <a:p>
            <a:pPr algn="r"/>
            <a:endParaRPr lang="el-GR">
              <a:solidFill>
                <a:schemeClr val="tx1"/>
              </a:solidFill>
            </a:endParaRPr>
          </a:p>
        </p:txBody>
      </p:sp>
      <p:pic>
        <p:nvPicPr>
          <p:cNvPr id="5123" name="Picture 3">
            <a:extLst>
              <a:ext uri="{FF2B5EF4-FFF2-40B4-BE49-F238E27FC236}">
                <a16:creationId xmlns:a16="http://schemas.microsoft.com/office/drawing/2014/main" id="{9EF4AAB5-D2B7-D12A-0768-B013D43EF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690" b="13243"/>
          <a:stretch>
            <a:fillRect/>
          </a:stretch>
        </p:blipFill>
        <p:spPr bwMode="auto">
          <a:xfrm>
            <a:off x="20" y="10"/>
            <a:ext cx="12191980" cy="4599422"/>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F784285B-A940-6D71-F2DA-CD4D62294167}"/>
              </a:ext>
            </a:extLst>
          </p:cNvPr>
          <p:cNvSpPr>
            <a:spLocks noGrp="1" noChangeArrowheads="1"/>
          </p:cNvSpPr>
          <p:nvPr>
            <p:ph idx="1"/>
          </p:nvPr>
        </p:nvSpPr>
        <p:spPr bwMode="auto">
          <a:xfrm>
            <a:off x="6226706" y="4767660"/>
            <a:ext cx="5173613" cy="17703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lnSpc>
                <a:spcPct val="110000"/>
              </a:lnSpc>
              <a:spcBef>
                <a:spcPct val="0"/>
              </a:spcBef>
              <a:spcAft>
                <a:spcPts val="600"/>
              </a:spcAft>
              <a:buClrTx/>
              <a:buSzTx/>
              <a:buFontTx/>
              <a:buNone/>
              <a:tabLst/>
            </a:pPr>
            <a:r>
              <a:rPr kumimoji="0" lang="el-GR" altLang="el-GR" sz="1500" b="1" i="0" u="none" strike="noStrike" cap="none" normalizeH="0" baseline="0">
                <a:ln>
                  <a:noFill/>
                </a:ln>
                <a:effectLst/>
                <a:latin typeface="Arial" panose="020B0604020202020204" pitchFamily="34" charset="0"/>
              </a:rPr>
              <a:t>«</a:t>
            </a:r>
            <a:r>
              <a:rPr kumimoji="0" lang="el-GR" altLang="el-GR" sz="1500" b="1" i="0" u="none" strike="noStrike" cap="none" normalizeH="0" baseline="0" err="1">
                <a:ln>
                  <a:noFill/>
                </a:ln>
                <a:effectLst/>
                <a:latin typeface="Arial" panose="020B0604020202020204" pitchFamily="34" charset="0"/>
              </a:rPr>
              <a:t>Le</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don</a:t>
            </a:r>
            <a:r>
              <a:rPr kumimoji="0" lang="el-GR" altLang="el-GR" sz="1500" b="1" i="0" u="none" strike="noStrike" cap="none" normalizeH="0" baseline="0">
                <a:ln>
                  <a:noFill/>
                </a:ln>
                <a:effectLst/>
                <a:latin typeface="Arial" panose="020B0604020202020204" pitchFamily="34" charset="0"/>
              </a:rPr>
              <a:t> de </a:t>
            </a:r>
            <a:r>
              <a:rPr kumimoji="0" lang="el-GR" altLang="el-GR" sz="1500" b="1" i="0" u="none" strike="noStrike" cap="none" normalizeH="0" baseline="0" err="1">
                <a:ln>
                  <a:noFill/>
                </a:ln>
                <a:effectLst/>
                <a:latin typeface="Arial" panose="020B0604020202020204" pitchFamily="34" charset="0"/>
              </a:rPr>
              <a:t>sang</a:t>
            </a:r>
            <a:r>
              <a:rPr kumimoji="0" lang="el-GR" altLang="el-GR" sz="1500" b="1" i="0" u="none" strike="noStrike" cap="none" normalizeH="0" baseline="0">
                <a:ln>
                  <a:noFill/>
                </a:ln>
                <a:effectLst/>
                <a:latin typeface="Arial" panose="020B0604020202020204" pitchFamily="34" charset="0"/>
              </a:rPr>
              <a:t> est </a:t>
            </a:r>
            <a:r>
              <a:rPr kumimoji="0" lang="el-GR" altLang="el-GR" sz="1500" b="1" i="0" u="none" strike="noStrike" cap="none" normalizeH="0" baseline="0" err="1">
                <a:ln>
                  <a:noFill/>
                </a:ln>
                <a:effectLst/>
                <a:latin typeface="Arial" panose="020B0604020202020204" pitchFamily="34" charset="0"/>
              </a:rPr>
              <a:t>la</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forme</a:t>
            </a:r>
            <a:r>
              <a:rPr kumimoji="0" lang="el-GR" altLang="el-GR" sz="1500" b="1" i="0" u="none" strike="noStrike" cap="none" normalizeH="0" baseline="0">
                <a:ln>
                  <a:noFill/>
                </a:ln>
                <a:effectLst/>
                <a:latin typeface="Arial" panose="020B0604020202020204" pitchFamily="34" charset="0"/>
              </a:rPr>
              <a:t> de </a:t>
            </a:r>
            <a:r>
              <a:rPr kumimoji="0" lang="el-GR" altLang="el-GR" sz="1500" b="1" i="0" u="none" strike="noStrike" cap="none" normalizeH="0" baseline="0" err="1">
                <a:ln>
                  <a:noFill/>
                </a:ln>
                <a:effectLst/>
                <a:latin typeface="Arial" panose="020B0604020202020204" pitchFamily="34" charset="0"/>
              </a:rPr>
              <a:t>bénévolat</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la</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plus</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connue</a:t>
            </a:r>
            <a:r>
              <a:rPr kumimoji="0" lang="el-GR" altLang="el-GR" sz="1500" b="1" i="0" u="none" strike="noStrike" cap="none" normalizeH="0" baseline="0">
                <a:ln>
                  <a:noFill/>
                </a:ln>
                <a:effectLst/>
                <a:latin typeface="Arial" panose="020B0604020202020204" pitchFamily="34" charset="0"/>
              </a:rPr>
              <a:t>.</a:t>
            </a:r>
            <a:br>
              <a:rPr kumimoji="0" lang="el-GR" altLang="el-GR" sz="1500" b="1" i="0" u="none" strike="noStrike" cap="none" normalizeH="0" baseline="0">
                <a:ln>
                  <a:noFill/>
                </a:ln>
                <a:effectLst/>
                <a:latin typeface="Arial" panose="020B0604020202020204" pitchFamily="34" charset="0"/>
              </a:rPr>
            </a:br>
            <a:r>
              <a:rPr kumimoji="0" lang="el-GR" altLang="el-GR" sz="1500" b="1" i="0" u="none" strike="noStrike" cap="none" normalizeH="0" baseline="0" err="1">
                <a:ln>
                  <a:noFill/>
                </a:ln>
                <a:effectLst/>
                <a:latin typeface="Arial" panose="020B0604020202020204" pitchFamily="34" charset="0"/>
              </a:rPr>
              <a:t>Même</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si</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beaucoup</a:t>
            </a:r>
            <a:r>
              <a:rPr kumimoji="0" lang="el-GR" altLang="el-GR" sz="1500" b="1" i="0" u="none" strike="noStrike" cap="none" normalizeH="0" baseline="0">
                <a:ln>
                  <a:noFill/>
                </a:ln>
                <a:effectLst/>
                <a:latin typeface="Arial" panose="020B0604020202020204" pitchFamily="34" charset="0"/>
              </a:rPr>
              <a:t> de </a:t>
            </a:r>
            <a:r>
              <a:rPr kumimoji="0" lang="el-GR" altLang="el-GR" sz="1500" b="1" i="0" u="none" strike="noStrike" cap="none" normalizeH="0" baseline="0" err="1">
                <a:ln>
                  <a:noFill/>
                </a:ln>
                <a:effectLst/>
                <a:latin typeface="Arial" panose="020B0604020202020204" pitchFamily="34" charset="0"/>
              </a:rPr>
              <a:t>Grecs</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donnent</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du</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sang</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chaque</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année</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la</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Grèce</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ne</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couvre</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pas</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tous</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ses</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besoins</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en</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sang</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Cela</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veut</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dire</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que</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le</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bénévolat</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pour</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le</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don</a:t>
            </a:r>
            <a:r>
              <a:rPr kumimoji="0" lang="el-GR" altLang="el-GR" sz="1500" b="1" i="0" u="none" strike="noStrike" cap="none" normalizeH="0" baseline="0">
                <a:ln>
                  <a:noFill/>
                </a:ln>
                <a:effectLst/>
                <a:latin typeface="Arial" panose="020B0604020202020204" pitchFamily="34" charset="0"/>
              </a:rPr>
              <a:t> de </a:t>
            </a:r>
            <a:r>
              <a:rPr kumimoji="0" lang="el-GR" altLang="el-GR" sz="1500" b="1" i="0" u="none" strike="noStrike" cap="none" normalizeH="0" baseline="0" err="1">
                <a:ln>
                  <a:noFill/>
                </a:ln>
                <a:effectLst/>
                <a:latin typeface="Arial" panose="020B0604020202020204" pitchFamily="34" charset="0"/>
              </a:rPr>
              <a:t>sang</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n’est</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pas</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suffisant</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dans</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le</a:t>
            </a:r>
            <a:r>
              <a:rPr kumimoji="0" lang="el-GR" altLang="el-GR" sz="1500" b="1" i="0" u="none" strike="noStrike" cap="none" normalizeH="0" baseline="0">
                <a:ln>
                  <a:noFill/>
                </a:ln>
                <a:effectLst/>
                <a:latin typeface="Arial" panose="020B0604020202020204" pitchFamily="34" charset="0"/>
              </a:rPr>
              <a:t> </a:t>
            </a:r>
            <a:r>
              <a:rPr kumimoji="0" lang="el-GR" altLang="el-GR" sz="1500" b="1" i="0" u="none" strike="noStrike" cap="none" normalizeH="0" baseline="0" err="1">
                <a:ln>
                  <a:noFill/>
                </a:ln>
                <a:effectLst/>
                <a:latin typeface="Arial" panose="020B0604020202020204" pitchFamily="34" charset="0"/>
              </a:rPr>
              <a:t>pays</a:t>
            </a:r>
            <a:r>
              <a:rPr kumimoji="0" lang="el-GR" altLang="el-GR" sz="1500" b="1" i="0" u="none" strike="noStrike" cap="none" normalizeH="0" baseline="0">
                <a:ln>
                  <a:noFill/>
                </a:ln>
                <a:effectLst/>
                <a:latin typeface="Arial" panose="020B0604020202020204" pitchFamily="34" charset="0"/>
              </a:rPr>
              <a:t>.»</a:t>
            </a:r>
            <a:endParaRPr kumimoji="0" lang="el-GR" altLang="el-GR" sz="1500" b="0" i="0" u="none" strike="noStrike" cap="none" normalizeH="0" baseline="0">
              <a:ln>
                <a:noFill/>
              </a:ln>
              <a:effectLst/>
              <a:latin typeface="Arial" panose="020B0604020202020204" pitchFamily="34" charset="0"/>
            </a:endParaRPr>
          </a:p>
        </p:txBody>
      </p:sp>
    </p:spTree>
    <p:extLst>
      <p:ext uri="{BB962C8B-B14F-4D97-AF65-F5344CB8AC3E}">
        <p14:creationId xmlns:p14="http://schemas.microsoft.com/office/powerpoint/2010/main" val="304631391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Άτλαντας">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docProps/app.xml><?xml version="1.0" encoding="utf-8"?>
<Properties xmlns="http://schemas.openxmlformats.org/officeDocument/2006/extended-properties" xmlns:vt="http://schemas.openxmlformats.org/officeDocument/2006/docPropsVTypes">
  <Template>Άτλαντας</Template>
  <TotalTime>76</TotalTime>
  <Words>731</Words>
  <Application>Microsoft Macintosh PowerPoint</Application>
  <PresentationFormat>Ευρεία οθόνη</PresentationFormat>
  <Paragraphs>37</Paragraphs>
  <Slides>18</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18</vt:i4>
      </vt:variant>
    </vt:vector>
  </HeadingPairs>
  <TitlesOfParts>
    <vt:vector size="24" baseType="lpstr">
      <vt:lpstr>-webkit-standard</vt:lpstr>
      <vt:lpstr>Arial</vt:lpstr>
      <vt:lpstr>Calibri Light</vt:lpstr>
      <vt:lpstr>Rockwell</vt:lpstr>
      <vt:lpstr>Wingdings</vt:lpstr>
      <vt:lpstr>Άτλαντας</vt:lpstr>
      <vt:lpstr>Bénévolat  ÉDUCATION CIVIQUE enseignant: AVRAMOPOULOS A.</vt:lpstr>
      <vt:lpstr>Que signifie le bénévolat pour vous en un mot?</vt:lpstr>
      <vt:lpstr>BÉNÉVOLAT </vt:lpstr>
      <vt:lpstr>La journée Internationale du Bénévolat </vt:lpstr>
      <vt:lpstr>Le bénévolat en tant qu’activité </vt:lpstr>
      <vt:lpstr>Παρουσίαση του PowerPoint</vt:lpstr>
      <vt:lpstr>L’ACTION HUMANITAIRE </vt:lpstr>
      <vt:lpstr>Παρουσίαση του PowerPoint</vt:lpstr>
      <vt:lpstr>Παρουσίαση του PowerPoint</vt:lpstr>
      <vt:lpstr>L’action sociale </vt:lpstr>
      <vt:lpstr>L’action pour l’environnement </vt:lpstr>
      <vt:lpstr>L’ action Culturelle  </vt:lpstr>
      <vt:lpstr>Παρουσίαση του PowerPoint</vt:lpstr>
      <vt:lpstr>«AVANTAGES DU BÉNÉVOLAT –  AVANTAGES POUR LE BÉNÉVOLE»</vt:lpstr>
      <vt:lpstr>Le citoyen actif </vt:lpstr>
      <vt:lpstr>«Il existe des aspects du bénévolat qui ont été critiqués?»</vt:lpstr>
      <vt:lpstr>Les ONG  les organisations non gouvernementales</vt:lpstr>
      <vt:lpstr>«Mais au-delà des critiques ponctuelles,  il existe des pratiques de bénévolat  qui aident réellement les personnes dans le besoin…»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Antonis Bantzis</dc:creator>
  <cp:lastModifiedBy>Antonis Bantzis</cp:lastModifiedBy>
  <cp:revision>8</cp:revision>
  <dcterms:created xsi:type="dcterms:W3CDTF">2026-01-04T12:01:50Z</dcterms:created>
  <dcterms:modified xsi:type="dcterms:W3CDTF">2026-01-18T18:34:43Z</dcterms:modified>
</cp:coreProperties>
</file>