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6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9F917D8-0CF2-46D8-99C5-ECA9CF973B7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09574BD-60C3-42BC-84A7-A35531994FD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BFD5AA6-B873-43A5-B5ED-47E6DF914D5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A09FE-25E0-46C7-B902-0937D6CB7E5C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59856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CBA135-D33A-4652-BBB5-EAB6BDA2E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C3BE7D9-5765-4119-B076-2B3EE1941C4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B6F3F7F-3D2B-4A76-9C93-5083458FFB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15829-7969-43C4-9575-6FF98202D5D9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758005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0D32628-C2E9-449A-83DA-7F7DE283AC1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3AD661E-68BD-46A3-81EE-5956D09D0FD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9D7B4D-9943-426C-AB05-D963444BC0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6F86-8088-4F26-9CC4-02B0CFF28CD3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909702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9FBBF8B-0570-49D4-B9E2-8AD2CE74F6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EEA612A-47C8-4E51-88AD-D90E06320D9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7E6D1D6-8674-45A9-B064-BD29B2EC209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4CFD8A-9D66-486A-89DD-710B7174DF61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43796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50C52CB-2C79-40C3-A2ED-A8093BAD45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9B5CB52-1CB5-4CC5-B03B-27FB1FEEF4D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BB2CCF-B99C-4A06-B5C0-49C07AA6FA9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D12579-3961-47CF-A979-B0EA4F3F3BEB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568179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210FC4F-6C96-48E3-8383-02FA9CD807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1B6A71-2183-41A2-B4EC-4F278DA21C6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F32BC6-2D6B-434F-AD45-06F6648E9DC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3BEB38-6EF0-496C-BD95-06864144BB25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31583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2FEFD3D6-1BC8-4D90-A650-87856913F13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00258C4-12CE-4108-8AC1-0F6D1524D1C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BC22A46E-0E94-4B35-8BBC-DBCA09F0BEB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6E441C-1CDF-45B1-9620-3CE41EA02849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724595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A896AD8-D823-4E76-84AD-A20ECC3D20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1755B1A-CC86-4818-9CEA-F74E0B1897A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4A5C1A8-F344-4FB9-817D-1A377D6AE86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A1088-2ABF-4C0A-9B5A-A7170C2E76BE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68295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98D0FBF-9BF6-4D94-B7BF-41E52A3C7E4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EE60497A-2719-4903-860E-1A6997E4CA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B90557D-52DB-4D9B-9897-1E53468F07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B0C50-B719-4AFD-9665-3F6E6CE9336E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1860409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78A2780-85B3-41E3-B617-3CD856B0A5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C5EF492-23DA-411E-B655-FFB4228F3F2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683C4A-BD42-4693-A07F-8B568B859A1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EBFBA-9860-4320-9589-F9DDFC9A5BAB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3486329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2C53AEE-957E-4C93-8F92-8BBBEC2936F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068630-D46C-436B-A93A-B814FA639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C116BCF-355D-4E02-8909-799AFF48F2E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1BEE3-B531-43E1-A233-A9DEBF3CD3C9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2698137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hlink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BCD89568-F2CA-42C9-AC93-BA92BBD97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C6D4C9F-E21B-4CC5-AA30-6DFC5DC472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l-GR"/>
              <a:t>Click to edit Master text styles</a:t>
            </a:r>
          </a:p>
          <a:p>
            <a:pPr lvl="1"/>
            <a:r>
              <a:rPr lang="en-GB" altLang="el-GR"/>
              <a:t>Second level</a:t>
            </a:r>
          </a:p>
          <a:p>
            <a:pPr lvl="2"/>
            <a:r>
              <a:rPr lang="en-GB" altLang="el-GR"/>
              <a:t>Third level</a:t>
            </a:r>
          </a:p>
          <a:p>
            <a:pPr lvl="3"/>
            <a:r>
              <a:rPr lang="en-GB" altLang="el-GR"/>
              <a:t>Fourth level</a:t>
            </a:r>
          </a:p>
          <a:p>
            <a:pPr lvl="4"/>
            <a:r>
              <a:rPr lang="en-GB" altLang="el-GR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FA4BAF8-A9EE-45F4-A86E-0FF76E40E99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650D86C3-9071-4312-B9C1-04F741A9AE0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809AD0F-5605-44E5-9124-27876D5A64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D760303-281D-48F8-A190-39D296FF280F}" type="slidenum">
              <a:rPr lang="en-GB" altLang="el-GR"/>
              <a:pPr>
                <a:defRPr/>
              </a:pPr>
              <a:t>‹#›</a:t>
            </a:fld>
            <a:endParaRPr lang="en-GB" altLang="el-GR"/>
          </a:p>
        </p:txBody>
      </p:sp>
    </p:spTree>
    <p:extLst>
      <p:ext uri="{BB962C8B-B14F-4D97-AF65-F5344CB8AC3E}">
        <p14:creationId xmlns:p14="http://schemas.microsoft.com/office/powerpoint/2010/main" val="72026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wmf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6">
            <a:extLst>
              <a:ext uri="{FF2B5EF4-FFF2-40B4-BE49-F238E27FC236}">
                <a16:creationId xmlns:a16="http://schemas.microsoft.com/office/drawing/2014/main" id="{B0883A42-AAC6-416D-8675-D1CDCAB31B4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0" y="333375"/>
            <a:ext cx="4464050" cy="1206500"/>
            <a:chOff x="204" y="210"/>
            <a:chExt cx="2812" cy="760"/>
          </a:xfrm>
        </p:grpSpPr>
        <p:sp>
          <p:nvSpPr>
            <p:cNvPr id="100357" name="AutoShape 5">
              <a:extLst>
                <a:ext uri="{FF2B5EF4-FFF2-40B4-BE49-F238E27FC236}">
                  <a16:creationId xmlns:a16="http://schemas.microsoft.com/office/drawing/2014/main" id="{299B6E24-9028-477B-9617-D9A1019B6B5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210"/>
              <a:ext cx="2812" cy="7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0358" name="Picture 7">
              <a:extLst>
                <a:ext uri="{FF2B5EF4-FFF2-40B4-BE49-F238E27FC236}">
                  <a16:creationId xmlns:a16="http://schemas.microsoft.com/office/drawing/2014/main" id="{25AEAED8-1655-40ED-A772-059187E1CD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210"/>
              <a:ext cx="2821" cy="7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6024" name="Picture 8">
            <a:extLst>
              <a:ext uri="{FF2B5EF4-FFF2-40B4-BE49-F238E27FC236}">
                <a16:creationId xmlns:a16="http://schemas.microsoft.com/office/drawing/2014/main" id="{2339C262-C2BB-446F-9C35-8E067D1C8B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33375"/>
            <a:ext cx="4014787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5" name="Picture 9">
            <a:extLst>
              <a:ext uri="{FF2B5EF4-FFF2-40B4-BE49-F238E27FC236}">
                <a16:creationId xmlns:a16="http://schemas.microsoft.com/office/drawing/2014/main" id="{057B3B57-AA46-46F3-B79E-87763D0547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2205038"/>
            <a:ext cx="4608513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6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6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70" name="Group 4">
            <a:extLst>
              <a:ext uri="{FF2B5EF4-FFF2-40B4-BE49-F238E27FC236}">
                <a16:creationId xmlns:a16="http://schemas.microsoft.com/office/drawing/2014/main" id="{7FD9B4C4-5D40-4BCF-A859-8F2804EEAA2C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333375"/>
            <a:ext cx="4464050" cy="1754188"/>
            <a:chOff x="204" y="210"/>
            <a:chExt cx="2812" cy="1105"/>
          </a:xfrm>
        </p:grpSpPr>
        <p:grpSp>
          <p:nvGrpSpPr>
            <p:cNvPr id="109579" name="Group 5">
              <a:extLst>
                <a:ext uri="{FF2B5EF4-FFF2-40B4-BE49-F238E27FC236}">
                  <a16:creationId xmlns:a16="http://schemas.microsoft.com/office/drawing/2014/main" id="{736BF80D-CCD3-435B-BEA1-C7A7AAE5D46B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4" y="210"/>
              <a:ext cx="2812" cy="760"/>
              <a:chOff x="204" y="210"/>
              <a:chExt cx="2812" cy="760"/>
            </a:xfrm>
          </p:grpSpPr>
          <p:sp>
            <p:nvSpPr>
              <p:cNvPr id="109581" name="AutoShape 6">
                <a:extLst>
                  <a:ext uri="{FF2B5EF4-FFF2-40B4-BE49-F238E27FC236}">
                    <a16:creationId xmlns:a16="http://schemas.microsoft.com/office/drawing/2014/main" id="{3DE6FD37-9DE3-42FA-B9D4-763F87E7E0C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4" y="210"/>
                <a:ext cx="2812" cy="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9582" name="Picture 7">
                <a:extLst>
                  <a:ext uri="{FF2B5EF4-FFF2-40B4-BE49-F238E27FC236}">
                    <a16:creationId xmlns:a16="http://schemas.microsoft.com/office/drawing/2014/main" id="{8EDBE25D-CC83-4B17-8C09-EE450D6B8C0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10"/>
                <a:ext cx="2821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9580" name="Picture 8">
              <a:extLst>
                <a:ext uri="{FF2B5EF4-FFF2-40B4-BE49-F238E27FC236}">
                  <a16:creationId xmlns:a16="http://schemas.microsoft.com/office/drawing/2014/main" id="{E76EDB72-4088-49D4-9941-33AA6700A7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81"/>
              <a:ext cx="254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9571" name="Group 11">
            <a:extLst>
              <a:ext uri="{FF2B5EF4-FFF2-40B4-BE49-F238E27FC236}">
                <a16:creationId xmlns:a16="http://schemas.microsoft.com/office/drawing/2014/main" id="{99B3C2DC-FDB0-4DEA-822E-F7C486F1258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847850" y="2205038"/>
            <a:ext cx="4032250" cy="787400"/>
            <a:chOff x="204" y="1389"/>
            <a:chExt cx="2540" cy="496"/>
          </a:xfrm>
        </p:grpSpPr>
        <p:sp>
          <p:nvSpPr>
            <p:cNvPr id="109577" name="AutoShape 10">
              <a:extLst>
                <a:ext uri="{FF2B5EF4-FFF2-40B4-BE49-F238E27FC236}">
                  <a16:creationId xmlns:a16="http://schemas.microsoft.com/office/drawing/2014/main" id="{4C32C97A-6DB5-4810-80A3-9A78BF1992A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04" y="1389"/>
              <a:ext cx="2540" cy="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9578" name="Picture 12">
              <a:extLst>
                <a:ext uri="{FF2B5EF4-FFF2-40B4-BE49-F238E27FC236}">
                  <a16:creationId xmlns:a16="http://schemas.microsoft.com/office/drawing/2014/main" id="{7BEDA708-FD9F-453D-B299-A48EC60AF66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" y="1389"/>
              <a:ext cx="2547" cy="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5245" name="Picture 13">
            <a:extLst>
              <a:ext uri="{FF2B5EF4-FFF2-40B4-BE49-F238E27FC236}">
                <a16:creationId xmlns:a16="http://schemas.microsoft.com/office/drawing/2014/main" id="{803B7788-3EA6-4902-B4B2-3668058122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476251"/>
            <a:ext cx="3743325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6">
            <a:extLst>
              <a:ext uri="{FF2B5EF4-FFF2-40B4-BE49-F238E27FC236}">
                <a16:creationId xmlns:a16="http://schemas.microsoft.com/office/drawing/2014/main" id="{91F7954F-10BD-4B48-819E-500EE5118ED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4" y="3141663"/>
            <a:ext cx="4391025" cy="1898650"/>
            <a:chOff x="295" y="1979"/>
            <a:chExt cx="2766" cy="1196"/>
          </a:xfrm>
        </p:grpSpPr>
        <p:sp>
          <p:nvSpPr>
            <p:cNvPr id="109575" name="AutoShape 15">
              <a:extLst>
                <a:ext uri="{FF2B5EF4-FFF2-40B4-BE49-F238E27FC236}">
                  <a16:creationId xmlns:a16="http://schemas.microsoft.com/office/drawing/2014/main" id="{8903E4B3-6E39-45E2-89C8-DCE3B4379C26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1979"/>
              <a:ext cx="2766" cy="1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9576" name="Picture 17">
              <a:extLst>
                <a:ext uri="{FF2B5EF4-FFF2-40B4-BE49-F238E27FC236}">
                  <a16:creationId xmlns:a16="http://schemas.microsoft.com/office/drawing/2014/main" id="{16D08E0C-C91F-44BB-A1AE-794A7D9B7F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979"/>
              <a:ext cx="2774" cy="1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250" name="Rectangle 18">
            <a:extLst>
              <a:ext uri="{FF2B5EF4-FFF2-40B4-BE49-F238E27FC236}">
                <a16:creationId xmlns:a16="http://schemas.microsoft.com/office/drawing/2014/main" id="{4AAA46E9-D8B4-4F60-9650-9EAFE125D7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5229225"/>
            <a:ext cx="76327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AutoNum type="arabicPeriod"/>
            </a:pPr>
            <a:r>
              <a:rPr lang="el-GR" altLang="el-GR" sz="2400">
                <a:solidFill>
                  <a:srgbClr val="000000"/>
                </a:solidFill>
              </a:rPr>
              <a:t>Ο</a:t>
            </a:r>
            <a:r>
              <a:rPr lang="en-US" altLang="el-GR" sz="2400">
                <a:solidFill>
                  <a:srgbClr val="000000"/>
                </a:solidFill>
              </a:rPr>
              <a:t>λόκληρη η βιόσφαιρα,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δηλαδή το τμήμα του φλοιού της Γης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και της ατμόσφαιρας</a:t>
            </a:r>
            <a:endParaRPr lang="el-GR" altLang="el-GR" sz="2400">
              <a:solidFill>
                <a:srgbClr val="000000"/>
              </a:solidFill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  <a:buFontTx/>
              <a:buAutoNum type="arabicPeriod" startAt="2"/>
            </a:pPr>
            <a:r>
              <a:rPr lang="el-GR" altLang="el-GR" sz="2400">
                <a:solidFill>
                  <a:srgbClr val="000000"/>
                </a:solidFill>
              </a:rPr>
              <a:t>Μ</a:t>
            </a:r>
            <a:r>
              <a:rPr lang="en-US" altLang="el-GR" sz="2400">
                <a:solidFill>
                  <a:srgbClr val="000000"/>
                </a:solidFill>
              </a:rPr>
              <a:t>ια γλάστρα με ένα φυτό στα φύλλα του οποίου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επιβιώνει ένας μεγάλος αριθμός μικροοργανισμών.</a:t>
            </a:r>
            <a:endParaRPr lang="el-GR" altLang="el-G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52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0" dur="500"/>
                                        <p:tgtEl>
                                          <p:spTgt spid="952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95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10">
            <a:extLst>
              <a:ext uri="{FF2B5EF4-FFF2-40B4-BE49-F238E27FC236}">
                <a16:creationId xmlns:a16="http://schemas.microsoft.com/office/drawing/2014/main" id="{265B94B1-DE38-4A4C-B0DE-4E65BBF047F6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333375"/>
            <a:ext cx="4464050" cy="1754188"/>
            <a:chOff x="204" y="210"/>
            <a:chExt cx="2812" cy="1105"/>
          </a:xfrm>
        </p:grpSpPr>
        <p:grpSp>
          <p:nvGrpSpPr>
            <p:cNvPr id="101381" name="Group 4">
              <a:extLst>
                <a:ext uri="{FF2B5EF4-FFF2-40B4-BE49-F238E27FC236}">
                  <a16:creationId xmlns:a16="http://schemas.microsoft.com/office/drawing/2014/main" id="{4F5CCDA2-0A3E-4739-904F-DD30F7414ED8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4" y="210"/>
              <a:ext cx="2812" cy="760"/>
              <a:chOff x="204" y="210"/>
              <a:chExt cx="2812" cy="760"/>
            </a:xfrm>
          </p:grpSpPr>
          <p:sp>
            <p:nvSpPr>
              <p:cNvPr id="101383" name="AutoShape 5">
                <a:extLst>
                  <a:ext uri="{FF2B5EF4-FFF2-40B4-BE49-F238E27FC236}">
                    <a16:creationId xmlns:a16="http://schemas.microsoft.com/office/drawing/2014/main" id="{8B9FA8C1-5D89-4754-AC0C-5B3020AEEA1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4" y="210"/>
                <a:ext cx="2812" cy="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1384" name="Picture 6">
                <a:extLst>
                  <a:ext uri="{FF2B5EF4-FFF2-40B4-BE49-F238E27FC236}">
                    <a16:creationId xmlns:a16="http://schemas.microsoft.com/office/drawing/2014/main" id="{D1052D0E-D010-4286-9559-B82DEFA2A6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10"/>
                <a:ext cx="2821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1382" name="Picture 7">
              <a:extLst>
                <a:ext uri="{FF2B5EF4-FFF2-40B4-BE49-F238E27FC236}">
                  <a16:creationId xmlns:a16="http://schemas.microsoft.com/office/drawing/2014/main" id="{EF1D80FE-A4E7-4A68-8265-F6248EDA39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81"/>
              <a:ext cx="254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7048" name="Picture 8">
            <a:extLst>
              <a:ext uri="{FF2B5EF4-FFF2-40B4-BE49-F238E27FC236}">
                <a16:creationId xmlns:a16="http://schemas.microsoft.com/office/drawing/2014/main" id="{FCA9AA9C-9939-4854-AC4D-9A220CF84C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3" y="2349500"/>
            <a:ext cx="4392612" cy="285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80" name="Picture 9">
            <a:extLst>
              <a:ext uri="{FF2B5EF4-FFF2-40B4-BE49-F238E27FC236}">
                <a16:creationId xmlns:a16="http://schemas.microsoft.com/office/drawing/2014/main" id="{FD4DC890-2379-413B-9CEA-C5A6BF6E82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4" y="333375"/>
            <a:ext cx="4014787" cy="612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02" name="Group 4">
            <a:extLst>
              <a:ext uri="{FF2B5EF4-FFF2-40B4-BE49-F238E27FC236}">
                <a16:creationId xmlns:a16="http://schemas.microsoft.com/office/drawing/2014/main" id="{0979F547-71F8-474F-87D0-6576898F62A1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333375"/>
            <a:ext cx="4464050" cy="1754188"/>
            <a:chOff x="204" y="210"/>
            <a:chExt cx="2812" cy="1105"/>
          </a:xfrm>
        </p:grpSpPr>
        <p:grpSp>
          <p:nvGrpSpPr>
            <p:cNvPr id="102410" name="Group 5">
              <a:extLst>
                <a:ext uri="{FF2B5EF4-FFF2-40B4-BE49-F238E27FC236}">
                  <a16:creationId xmlns:a16="http://schemas.microsoft.com/office/drawing/2014/main" id="{12D6061B-B0FF-4283-BC0F-11C480804C13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4" y="210"/>
              <a:ext cx="2812" cy="760"/>
              <a:chOff x="204" y="210"/>
              <a:chExt cx="2812" cy="760"/>
            </a:xfrm>
          </p:grpSpPr>
          <p:sp>
            <p:nvSpPr>
              <p:cNvPr id="102412" name="AutoShape 6">
                <a:extLst>
                  <a:ext uri="{FF2B5EF4-FFF2-40B4-BE49-F238E27FC236}">
                    <a16:creationId xmlns:a16="http://schemas.microsoft.com/office/drawing/2014/main" id="{4A1D2627-DA19-4DC9-B427-02C2D159ED5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4" y="210"/>
                <a:ext cx="2812" cy="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2413" name="Picture 7">
                <a:extLst>
                  <a:ext uri="{FF2B5EF4-FFF2-40B4-BE49-F238E27FC236}">
                    <a16:creationId xmlns:a16="http://schemas.microsoft.com/office/drawing/2014/main" id="{F0E78023-F396-4AB3-A04A-E73D917EDBF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10"/>
                <a:ext cx="2821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2411" name="Picture 8">
              <a:extLst>
                <a:ext uri="{FF2B5EF4-FFF2-40B4-BE49-F238E27FC236}">
                  <a16:creationId xmlns:a16="http://schemas.microsoft.com/office/drawing/2014/main" id="{FE0DD782-7140-4E37-9E70-36BD9E00CF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81"/>
              <a:ext cx="254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8075" name="Rectangle 11">
            <a:extLst>
              <a:ext uri="{FF2B5EF4-FFF2-40B4-BE49-F238E27FC236}">
                <a16:creationId xmlns:a16="http://schemas.microsoft.com/office/drawing/2014/main" id="{FBA91E1A-4B30-4A4E-92E1-908F67C89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2276475"/>
            <a:ext cx="446405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400">
                <a:solidFill>
                  <a:srgbClr val="000000"/>
                </a:solidFill>
              </a:rPr>
              <a:t>Οι </a:t>
            </a:r>
            <a:r>
              <a:rPr lang="en-US" altLang="el-GR" sz="2400" b="1">
                <a:solidFill>
                  <a:srgbClr val="000000"/>
                </a:solidFill>
              </a:rPr>
              <a:t>παραγωγοί</a:t>
            </a:r>
            <a:r>
              <a:rPr lang="en-US" altLang="el-GR" sz="2400">
                <a:solidFill>
                  <a:srgbClr val="000000"/>
                </a:solidFill>
              </a:rPr>
              <a:t> είναι οι οργανισμοί που </a:t>
            </a:r>
            <a:r>
              <a:rPr lang="en-US" altLang="el-GR" sz="2400" b="1">
                <a:solidFill>
                  <a:srgbClr val="000000"/>
                </a:solidFill>
              </a:rPr>
              <a:t>φωτοσυνθέτουν</a:t>
            </a:r>
            <a:r>
              <a:rPr lang="en-US" altLang="el-GR" sz="2400">
                <a:solidFill>
                  <a:srgbClr val="000000"/>
                </a:solidFill>
              </a:rPr>
              <a:t>, έχουν δηλαδή την ικανότητα να δεσμεύουν την ηλιακή ενέργεια και να την αξιοποιούν για την </a:t>
            </a:r>
            <a:r>
              <a:rPr lang="en-US" altLang="el-GR" sz="2400" b="1">
                <a:solidFill>
                  <a:srgbClr val="000000"/>
                </a:solidFill>
              </a:rPr>
              <a:t>παραγωγή γλυκόζης</a:t>
            </a:r>
            <a:r>
              <a:rPr lang="en-US" altLang="el-GR" sz="2400">
                <a:solidFill>
                  <a:srgbClr val="000000"/>
                </a:solidFill>
              </a:rPr>
              <a:t> και άλλων </a:t>
            </a:r>
            <a:r>
              <a:rPr lang="en-US" altLang="el-GR" sz="2400" b="1">
                <a:solidFill>
                  <a:srgbClr val="000000"/>
                </a:solidFill>
              </a:rPr>
              <a:t>υδατανθράκων</a:t>
            </a:r>
            <a:r>
              <a:rPr lang="en-US" altLang="el-GR" sz="2400">
                <a:solidFill>
                  <a:srgbClr val="000000"/>
                </a:solidFill>
              </a:rPr>
              <a:t> από απλά ανόργανα μόρια (διοξείδιο του άνθρακα και νερό).</a:t>
            </a:r>
          </a:p>
        </p:txBody>
      </p:sp>
      <p:sp>
        <p:nvSpPr>
          <p:cNvPr id="88076" name="Rectangle 12">
            <a:extLst>
              <a:ext uri="{FF2B5EF4-FFF2-40B4-BE49-F238E27FC236}">
                <a16:creationId xmlns:a16="http://schemas.microsoft.com/office/drawing/2014/main" id="{51C6EE34-FA9E-41BE-B05E-DB1DEFC6B2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97789" y="785813"/>
            <a:ext cx="2008187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800" b="1">
                <a:solidFill>
                  <a:srgbClr val="000000"/>
                </a:solidFill>
              </a:rPr>
              <a:t>Aυτότροφοι</a:t>
            </a:r>
          </a:p>
        </p:txBody>
      </p:sp>
      <p:sp>
        <p:nvSpPr>
          <p:cNvPr id="88077" name="AutoShape 13">
            <a:extLst>
              <a:ext uri="{FF2B5EF4-FFF2-40B4-BE49-F238E27FC236}">
                <a16:creationId xmlns:a16="http://schemas.microsoft.com/office/drawing/2014/main" id="{ACA11ACD-76C8-4E5B-8CA5-E5A8A88B4537}"/>
              </a:ext>
            </a:extLst>
          </p:cNvPr>
          <p:cNvSpPr>
            <a:spLocks noChangeArrowheads="1"/>
          </p:cNvSpPr>
          <p:nvPr/>
        </p:nvSpPr>
        <p:spPr bwMode="auto">
          <a:xfrm rot="19206592">
            <a:off x="6288089" y="1636713"/>
            <a:ext cx="1584325" cy="215900"/>
          </a:xfrm>
          <a:prstGeom prst="rightArrow">
            <a:avLst>
              <a:gd name="adj1" fmla="val 50000"/>
              <a:gd name="adj2" fmla="val 18345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88078" name="AutoShape 14">
            <a:extLst>
              <a:ext uri="{FF2B5EF4-FFF2-40B4-BE49-F238E27FC236}">
                <a16:creationId xmlns:a16="http://schemas.microsoft.com/office/drawing/2014/main" id="{8D9EA919-B80F-49C8-96ED-E64CEF246AB4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28025" y="1628775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pic>
        <p:nvPicPr>
          <p:cNvPr id="88079" name="Picture 15">
            <a:extLst>
              <a:ext uri="{FF2B5EF4-FFF2-40B4-BE49-F238E27FC236}">
                <a16:creationId xmlns:a16="http://schemas.microsoft.com/office/drawing/2014/main" id="{5DF3FFFE-EAE5-4CCA-9133-552FB299EE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63" y="2276476"/>
            <a:ext cx="3467100" cy="233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80" name="Rectangle 16">
            <a:extLst>
              <a:ext uri="{FF2B5EF4-FFF2-40B4-BE49-F238E27FC236}">
                <a16:creationId xmlns:a16="http://schemas.microsoft.com/office/drawing/2014/main" id="{DC4C6CDB-1E55-4760-8719-FE7A444E82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1" y="5373689"/>
            <a:ext cx="36369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400">
                <a:solidFill>
                  <a:srgbClr val="000000"/>
                </a:solidFill>
              </a:rPr>
              <a:t>Π</a:t>
            </a:r>
            <a:r>
              <a:rPr lang="en-US" altLang="el-GR" sz="2400">
                <a:solidFill>
                  <a:srgbClr val="000000"/>
                </a:solidFill>
              </a:rPr>
              <a:t>ολυκύτταροι φυτικοί οργανισμοί, τα φύκη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και τα κυανοβακτήρια.</a:t>
            </a:r>
          </a:p>
        </p:txBody>
      </p:sp>
      <p:sp>
        <p:nvSpPr>
          <p:cNvPr id="88081" name="AutoShape 17">
            <a:extLst>
              <a:ext uri="{FF2B5EF4-FFF2-40B4-BE49-F238E27FC236}">
                <a16:creationId xmlns:a16="http://schemas.microsoft.com/office/drawing/2014/main" id="{0C1902C1-49FD-4F9F-AA40-A24ABB5D0331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8328025" y="4940300"/>
            <a:ext cx="647700" cy="215900"/>
          </a:xfrm>
          <a:prstGeom prst="rightArrow">
            <a:avLst>
              <a:gd name="adj1" fmla="val 50000"/>
              <a:gd name="adj2" fmla="val 75000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8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88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88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6" dur="500"/>
                                        <p:tgtEl>
                                          <p:spTgt spid="88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8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88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/>
      <p:bldP spid="88076" grpId="0"/>
      <p:bldP spid="88077" grpId="0" animBg="1"/>
      <p:bldP spid="88078" grpId="0" animBg="1"/>
      <p:bldP spid="88080" grpId="0"/>
      <p:bldP spid="8808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4">
            <a:extLst>
              <a:ext uri="{FF2B5EF4-FFF2-40B4-BE49-F238E27FC236}">
                <a16:creationId xmlns:a16="http://schemas.microsoft.com/office/drawing/2014/main" id="{A34590BD-456F-48ED-9479-E1F40E80DF94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333375"/>
            <a:ext cx="4464050" cy="1754188"/>
            <a:chOff x="204" y="210"/>
            <a:chExt cx="2812" cy="1105"/>
          </a:xfrm>
        </p:grpSpPr>
        <p:grpSp>
          <p:nvGrpSpPr>
            <p:cNvPr id="103438" name="Group 5">
              <a:extLst>
                <a:ext uri="{FF2B5EF4-FFF2-40B4-BE49-F238E27FC236}">
                  <a16:creationId xmlns:a16="http://schemas.microsoft.com/office/drawing/2014/main" id="{0090F76C-030B-4E0F-98BA-BCC091D8D0F7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4" y="210"/>
              <a:ext cx="2812" cy="760"/>
              <a:chOff x="204" y="210"/>
              <a:chExt cx="2812" cy="760"/>
            </a:xfrm>
          </p:grpSpPr>
          <p:sp>
            <p:nvSpPr>
              <p:cNvPr id="103440" name="AutoShape 6">
                <a:extLst>
                  <a:ext uri="{FF2B5EF4-FFF2-40B4-BE49-F238E27FC236}">
                    <a16:creationId xmlns:a16="http://schemas.microsoft.com/office/drawing/2014/main" id="{1D992E8F-5DD5-4464-BA25-077DD14CBCE0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4" y="210"/>
                <a:ext cx="2812" cy="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3441" name="Picture 7">
                <a:extLst>
                  <a:ext uri="{FF2B5EF4-FFF2-40B4-BE49-F238E27FC236}">
                    <a16:creationId xmlns:a16="http://schemas.microsoft.com/office/drawing/2014/main" id="{B2773E2D-EECA-49FE-A063-2C40604C1C1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10"/>
                <a:ext cx="2821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3439" name="Picture 8">
              <a:extLst>
                <a:ext uri="{FF2B5EF4-FFF2-40B4-BE49-F238E27FC236}">
                  <a16:creationId xmlns:a16="http://schemas.microsoft.com/office/drawing/2014/main" id="{4AF55B4D-E7AA-4A41-A191-0F8BBE6024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81"/>
              <a:ext cx="254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AAAEC9C9-40BF-47B7-9C92-D028738222E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92314" y="2349500"/>
            <a:ext cx="4319587" cy="1671638"/>
            <a:chOff x="295" y="1480"/>
            <a:chExt cx="2721" cy="1053"/>
          </a:xfrm>
        </p:grpSpPr>
        <p:sp>
          <p:nvSpPr>
            <p:cNvPr id="103436" name="AutoShape 10">
              <a:extLst>
                <a:ext uri="{FF2B5EF4-FFF2-40B4-BE49-F238E27FC236}">
                  <a16:creationId xmlns:a16="http://schemas.microsoft.com/office/drawing/2014/main" id="{FD5E6609-015E-4601-B6B7-5EECB57851CC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95" y="1480"/>
              <a:ext cx="2721" cy="10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437" name="Picture 12">
              <a:extLst>
                <a:ext uri="{FF2B5EF4-FFF2-40B4-BE49-F238E27FC236}">
                  <a16:creationId xmlns:a16="http://schemas.microsoft.com/office/drawing/2014/main" id="{65C830EF-66B8-491F-AFF4-1897510290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" y="1480"/>
              <a:ext cx="2729" cy="1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171D5A62-F731-42A7-8ABD-EBBAC7031CC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456364" y="549275"/>
            <a:ext cx="3703637" cy="5753100"/>
            <a:chOff x="3107" y="346"/>
            <a:chExt cx="2333" cy="3624"/>
          </a:xfrm>
        </p:grpSpPr>
        <p:sp>
          <p:nvSpPr>
            <p:cNvPr id="103434" name="AutoShape 14">
              <a:extLst>
                <a:ext uri="{FF2B5EF4-FFF2-40B4-BE49-F238E27FC236}">
                  <a16:creationId xmlns:a16="http://schemas.microsoft.com/office/drawing/2014/main" id="{EB01A21C-A957-428D-AF4E-AFE37B66A02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07" y="346"/>
              <a:ext cx="2333" cy="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3435" name="Picture 16">
              <a:extLst>
                <a:ext uri="{FF2B5EF4-FFF2-40B4-BE49-F238E27FC236}">
                  <a16:creationId xmlns:a16="http://schemas.microsoft.com/office/drawing/2014/main" id="{11DA1725-C6F9-45A8-8923-1A670D5032E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346"/>
              <a:ext cx="2340" cy="3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9105" name="Rectangle 17">
            <a:extLst>
              <a:ext uri="{FF2B5EF4-FFF2-40B4-BE49-F238E27FC236}">
                <a16:creationId xmlns:a16="http://schemas.microsoft.com/office/drawing/2014/main" id="{FF25F5A6-B0FC-4A1D-9BDE-5324B6621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5913" y="4797426"/>
            <a:ext cx="227965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l-GR" altLang="el-GR" sz="2800" b="1">
                <a:solidFill>
                  <a:srgbClr val="000000"/>
                </a:solidFill>
              </a:rPr>
              <a:t>Κ</a:t>
            </a:r>
            <a:r>
              <a:rPr lang="en-US" altLang="el-GR" sz="2800" b="1">
                <a:solidFill>
                  <a:srgbClr val="000000"/>
                </a:solidFill>
              </a:rPr>
              <a:t>αταναλωτές</a:t>
            </a:r>
          </a:p>
        </p:txBody>
      </p:sp>
      <p:sp>
        <p:nvSpPr>
          <p:cNvPr id="89106" name="AutoShape 18">
            <a:extLst>
              <a:ext uri="{FF2B5EF4-FFF2-40B4-BE49-F238E27FC236}">
                <a16:creationId xmlns:a16="http://schemas.microsoft.com/office/drawing/2014/main" id="{4BE34A9D-5DCB-4C76-BF4F-7C141A6640AB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720307" y="4364832"/>
            <a:ext cx="792163" cy="215900"/>
          </a:xfrm>
          <a:prstGeom prst="rightArrow">
            <a:avLst>
              <a:gd name="adj1" fmla="val 50000"/>
              <a:gd name="adj2" fmla="val 91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89107" name="AutoShape 19">
            <a:extLst>
              <a:ext uri="{FF2B5EF4-FFF2-40B4-BE49-F238E27FC236}">
                <a16:creationId xmlns:a16="http://schemas.microsoft.com/office/drawing/2014/main" id="{C3FC655A-2266-4432-820A-27403CB873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59376" y="5013325"/>
            <a:ext cx="1223963" cy="215900"/>
          </a:xfrm>
          <a:prstGeom prst="rightArrow">
            <a:avLst>
              <a:gd name="adj1" fmla="val 50000"/>
              <a:gd name="adj2" fmla="val 14172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  <p:sp>
        <p:nvSpPr>
          <p:cNvPr id="89108" name="Rectangle 20">
            <a:extLst>
              <a:ext uri="{FF2B5EF4-FFF2-40B4-BE49-F238E27FC236}">
                <a16:creationId xmlns:a16="http://schemas.microsoft.com/office/drawing/2014/main" id="{540BEE27-DD46-4CE1-9C76-3C5918B267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47850" y="5661026"/>
            <a:ext cx="457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400">
                <a:solidFill>
                  <a:srgbClr val="000000"/>
                </a:solidFill>
              </a:rPr>
              <a:t>Μονοκύτταροι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και οι πολυκύτταροι ζωικοί οργανισμοί.</a:t>
            </a:r>
          </a:p>
        </p:txBody>
      </p:sp>
      <p:sp>
        <p:nvSpPr>
          <p:cNvPr id="89109" name="AutoShape 21">
            <a:extLst>
              <a:ext uri="{FF2B5EF4-FFF2-40B4-BE49-F238E27FC236}">
                <a16:creationId xmlns:a16="http://schemas.microsoft.com/office/drawing/2014/main" id="{7137C4E1-C3B1-4417-8086-860FC1F32750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4727575" y="6381751"/>
            <a:ext cx="3024188" cy="288925"/>
          </a:xfrm>
          <a:prstGeom prst="curvedUpArrow">
            <a:avLst>
              <a:gd name="adj1" fmla="val 204979"/>
              <a:gd name="adj2" fmla="val 414320"/>
              <a:gd name="adj3" fmla="val 3296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None/>
            </a:pPr>
            <a:endParaRPr lang="el-GR" altLang="el-GR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105" grpId="0"/>
      <p:bldP spid="89106" grpId="0" animBg="1"/>
      <p:bldP spid="89107" grpId="0" animBg="1"/>
      <p:bldP spid="89108" grpId="0"/>
      <p:bldP spid="891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4">
            <a:extLst>
              <a:ext uri="{FF2B5EF4-FFF2-40B4-BE49-F238E27FC236}">
                <a16:creationId xmlns:a16="http://schemas.microsoft.com/office/drawing/2014/main" id="{BA71D258-6362-43A0-8783-74D22EB50F22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333375"/>
            <a:ext cx="4464050" cy="1754188"/>
            <a:chOff x="204" y="210"/>
            <a:chExt cx="2812" cy="1105"/>
          </a:xfrm>
        </p:grpSpPr>
        <p:grpSp>
          <p:nvGrpSpPr>
            <p:cNvPr id="104457" name="Group 5">
              <a:extLst>
                <a:ext uri="{FF2B5EF4-FFF2-40B4-BE49-F238E27FC236}">
                  <a16:creationId xmlns:a16="http://schemas.microsoft.com/office/drawing/2014/main" id="{B311D6EF-C0D7-443B-8A70-F7990DEC2F8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4" y="210"/>
              <a:ext cx="2812" cy="760"/>
              <a:chOff x="204" y="210"/>
              <a:chExt cx="2812" cy="760"/>
            </a:xfrm>
          </p:grpSpPr>
          <p:sp>
            <p:nvSpPr>
              <p:cNvPr id="104459" name="AutoShape 6">
                <a:extLst>
                  <a:ext uri="{FF2B5EF4-FFF2-40B4-BE49-F238E27FC236}">
                    <a16:creationId xmlns:a16="http://schemas.microsoft.com/office/drawing/2014/main" id="{9DB40CDF-C588-439E-9DD7-7AD762DEA773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4" y="210"/>
                <a:ext cx="2812" cy="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460" name="Picture 7">
                <a:extLst>
                  <a:ext uri="{FF2B5EF4-FFF2-40B4-BE49-F238E27FC236}">
                    <a16:creationId xmlns:a16="http://schemas.microsoft.com/office/drawing/2014/main" id="{368C5052-E54C-42A0-AD18-BCDD215077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10"/>
                <a:ext cx="2821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4458" name="Picture 8">
              <a:extLst>
                <a:ext uri="{FF2B5EF4-FFF2-40B4-BE49-F238E27FC236}">
                  <a16:creationId xmlns:a16="http://schemas.microsoft.com/office/drawing/2014/main" id="{1EF2AAB5-0A69-419C-9581-4FDA291AF7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81"/>
              <a:ext cx="254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62731B00-397E-4767-A49E-5E70802CFE2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774825" y="2349501"/>
            <a:ext cx="4897438" cy="3357563"/>
            <a:chOff x="158" y="1480"/>
            <a:chExt cx="3085" cy="2115"/>
          </a:xfrm>
        </p:grpSpPr>
        <p:sp>
          <p:nvSpPr>
            <p:cNvPr id="104455" name="AutoShape 10">
              <a:extLst>
                <a:ext uri="{FF2B5EF4-FFF2-40B4-BE49-F238E27FC236}">
                  <a16:creationId xmlns:a16="http://schemas.microsoft.com/office/drawing/2014/main" id="{BB6109B2-B740-4BE9-A587-CA18E729B885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158" y="1480"/>
              <a:ext cx="3085" cy="21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4456" name="Picture 12">
              <a:extLst>
                <a:ext uri="{FF2B5EF4-FFF2-40B4-BE49-F238E27FC236}">
                  <a16:creationId xmlns:a16="http://schemas.microsoft.com/office/drawing/2014/main" id="{01F5589B-962D-497C-862D-993C53648B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" y="1480"/>
              <a:ext cx="3094" cy="2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EAEF57D5-11F3-42A3-A095-17AB0633156A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248526" y="188914"/>
            <a:ext cx="2894013" cy="6453187"/>
            <a:chOff x="3606" y="119"/>
            <a:chExt cx="1823" cy="4065"/>
          </a:xfrm>
        </p:grpSpPr>
        <p:sp>
          <p:nvSpPr>
            <p:cNvPr id="104453" name="AutoShape 14">
              <a:extLst>
                <a:ext uri="{FF2B5EF4-FFF2-40B4-BE49-F238E27FC236}">
                  <a16:creationId xmlns:a16="http://schemas.microsoft.com/office/drawing/2014/main" id="{BFFE7927-186A-4845-A701-1B27E75AD3B3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606" y="119"/>
              <a:ext cx="1823" cy="40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4454" name="Picture 16">
              <a:extLst>
                <a:ext uri="{FF2B5EF4-FFF2-40B4-BE49-F238E27FC236}">
                  <a16:creationId xmlns:a16="http://schemas.microsoft.com/office/drawing/2014/main" id="{AEF01F51-17C3-4802-A90A-A5F2EACFFA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6" y="119"/>
              <a:ext cx="1830" cy="40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474" name="Group 4">
            <a:extLst>
              <a:ext uri="{FF2B5EF4-FFF2-40B4-BE49-F238E27FC236}">
                <a16:creationId xmlns:a16="http://schemas.microsoft.com/office/drawing/2014/main" id="{334475DE-6EDB-4F44-847A-0DDADADDC2EB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333375"/>
            <a:ext cx="4464050" cy="1754188"/>
            <a:chOff x="204" y="210"/>
            <a:chExt cx="2812" cy="1105"/>
          </a:xfrm>
        </p:grpSpPr>
        <p:grpSp>
          <p:nvGrpSpPr>
            <p:cNvPr id="105482" name="Group 5">
              <a:extLst>
                <a:ext uri="{FF2B5EF4-FFF2-40B4-BE49-F238E27FC236}">
                  <a16:creationId xmlns:a16="http://schemas.microsoft.com/office/drawing/2014/main" id="{31E7F5C6-A498-4A4B-996E-855004F0504E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4" y="210"/>
              <a:ext cx="2812" cy="760"/>
              <a:chOff x="204" y="210"/>
              <a:chExt cx="2812" cy="760"/>
            </a:xfrm>
          </p:grpSpPr>
          <p:sp>
            <p:nvSpPr>
              <p:cNvPr id="105484" name="AutoShape 6">
                <a:extLst>
                  <a:ext uri="{FF2B5EF4-FFF2-40B4-BE49-F238E27FC236}">
                    <a16:creationId xmlns:a16="http://schemas.microsoft.com/office/drawing/2014/main" id="{C9957426-A982-4EBE-A2D4-B95273D4F1C7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4" y="210"/>
                <a:ext cx="2812" cy="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5485" name="Picture 7">
                <a:extLst>
                  <a:ext uri="{FF2B5EF4-FFF2-40B4-BE49-F238E27FC236}">
                    <a16:creationId xmlns:a16="http://schemas.microsoft.com/office/drawing/2014/main" id="{7605D3CD-B191-43BA-AEF2-67257E49E9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10"/>
                <a:ext cx="2821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5483" name="Picture 8">
              <a:extLst>
                <a:ext uri="{FF2B5EF4-FFF2-40B4-BE49-F238E27FC236}">
                  <a16:creationId xmlns:a16="http://schemas.microsoft.com/office/drawing/2014/main" id="{1E59CBFC-0948-4C9C-8472-BDEDA16403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81"/>
              <a:ext cx="254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1">
            <a:extLst>
              <a:ext uri="{FF2B5EF4-FFF2-40B4-BE49-F238E27FC236}">
                <a16:creationId xmlns:a16="http://schemas.microsoft.com/office/drawing/2014/main" id="{3609102A-8165-43EB-AF49-0C55203E06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600825" y="333375"/>
            <a:ext cx="3455988" cy="2952750"/>
            <a:chOff x="3198" y="981"/>
            <a:chExt cx="1905" cy="1628"/>
          </a:xfrm>
        </p:grpSpPr>
        <p:sp>
          <p:nvSpPr>
            <p:cNvPr id="105480" name="AutoShape 10">
              <a:extLst>
                <a:ext uri="{FF2B5EF4-FFF2-40B4-BE49-F238E27FC236}">
                  <a16:creationId xmlns:a16="http://schemas.microsoft.com/office/drawing/2014/main" id="{5D498C2C-0BCC-413D-B778-8D60C18BFCB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198" y="981"/>
              <a:ext cx="1905" cy="1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5481" name="Picture 12">
              <a:extLst>
                <a:ext uri="{FF2B5EF4-FFF2-40B4-BE49-F238E27FC236}">
                  <a16:creationId xmlns:a16="http://schemas.microsoft.com/office/drawing/2014/main" id="{C3E96517-7489-4B20-A0B2-CCB078CD14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8" y="981"/>
              <a:ext cx="1913" cy="16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" name="Group 15">
            <a:extLst>
              <a:ext uri="{FF2B5EF4-FFF2-40B4-BE49-F238E27FC236}">
                <a16:creationId xmlns:a16="http://schemas.microsoft.com/office/drawing/2014/main" id="{E0A7249C-9CCA-45FD-A506-F3938EF1CEB2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919289" y="2276476"/>
            <a:ext cx="4681537" cy="2868613"/>
            <a:chOff x="249" y="1434"/>
            <a:chExt cx="2949" cy="1807"/>
          </a:xfrm>
        </p:grpSpPr>
        <p:sp>
          <p:nvSpPr>
            <p:cNvPr id="105478" name="AutoShape 14">
              <a:extLst>
                <a:ext uri="{FF2B5EF4-FFF2-40B4-BE49-F238E27FC236}">
                  <a16:creationId xmlns:a16="http://schemas.microsoft.com/office/drawing/2014/main" id="{DAEDE900-3AAE-4449-B2C3-E611BBE04B5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249" y="1434"/>
              <a:ext cx="2949" cy="1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l-GR" sz="24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5479" name="Picture 16">
              <a:extLst>
                <a:ext uri="{FF2B5EF4-FFF2-40B4-BE49-F238E27FC236}">
                  <a16:creationId xmlns:a16="http://schemas.microsoft.com/office/drawing/2014/main" id="{91A75753-39D1-4DBA-AEA8-20293A8A0D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1434"/>
              <a:ext cx="2957" cy="1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1154" name="AutoShape 18">
            <a:extLst>
              <a:ext uri="{FF2B5EF4-FFF2-40B4-BE49-F238E27FC236}">
                <a16:creationId xmlns:a16="http://schemas.microsoft.com/office/drawing/2014/main" id="{4BAF1DB4-E549-4320-91C3-D74B8F41A1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2625" y="3357563"/>
            <a:ext cx="1150938" cy="863600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2147483646 w 21600"/>
              <a:gd name="T7" fmla="*/ 2147483646 h 21600"/>
              <a:gd name="T8" fmla="*/ 2147483646 w 21600"/>
              <a:gd name="T9" fmla="*/ 2147483646 h 21600"/>
              <a:gd name="T10" fmla="*/ 2147483646 w 21600"/>
              <a:gd name="T11" fmla="*/ 2147483646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6392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82" y="0"/>
                </a:moveTo>
                <a:lnTo>
                  <a:pt x="10964" y="7200"/>
                </a:lnTo>
                <a:lnTo>
                  <a:pt x="14050" y="7200"/>
                </a:lnTo>
                <a:lnTo>
                  <a:pt x="14050" y="16392"/>
                </a:lnTo>
                <a:lnTo>
                  <a:pt x="0" y="16392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lnTo>
                  <a:pt x="16282" y="0"/>
                </a:lnTo>
                <a:close/>
              </a:path>
            </a:pathLst>
          </a:custGeom>
          <a:solidFill>
            <a:schemeClr val="accent1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l-GR" sz="240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1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6" name="Rectangle 6">
            <a:extLst>
              <a:ext uri="{FF2B5EF4-FFF2-40B4-BE49-F238E27FC236}">
                <a16:creationId xmlns:a16="http://schemas.microsoft.com/office/drawing/2014/main" id="{6D15FDA1-F572-4299-B08B-CBEC43581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2852739"/>
            <a:ext cx="53101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400">
                <a:solidFill>
                  <a:srgbClr val="000000"/>
                </a:solidFill>
              </a:rPr>
              <a:t>Οι οργανισμοί ενός οικοσυστήματος οι οποίοι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ανήκουν στο ίδιο είδος αποτελούν έναν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 b="1">
                <a:solidFill>
                  <a:srgbClr val="000000"/>
                </a:solidFill>
              </a:rPr>
              <a:t>πληθυσμό.</a:t>
            </a:r>
          </a:p>
        </p:txBody>
      </p:sp>
      <p:grpSp>
        <p:nvGrpSpPr>
          <p:cNvPr id="106499" name="Group 7">
            <a:extLst>
              <a:ext uri="{FF2B5EF4-FFF2-40B4-BE49-F238E27FC236}">
                <a16:creationId xmlns:a16="http://schemas.microsoft.com/office/drawing/2014/main" id="{8DB7FF62-FE89-4691-B374-11E733B39FED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333375"/>
            <a:ext cx="4464050" cy="1754188"/>
            <a:chOff x="204" y="210"/>
            <a:chExt cx="2812" cy="1105"/>
          </a:xfrm>
        </p:grpSpPr>
        <p:grpSp>
          <p:nvGrpSpPr>
            <p:cNvPr id="106502" name="Group 8">
              <a:extLst>
                <a:ext uri="{FF2B5EF4-FFF2-40B4-BE49-F238E27FC236}">
                  <a16:creationId xmlns:a16="http://schemas.microsoft.com/office/drawing/2014/main" id="{6AECCF34-53EB-497A-85F0-53E8D4E63BE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4" y="210"/>
              <a:ext cx="2812" cy="760"/>
              <a:chOff x="204" y="210"/>
              <a:chExt cx="2812" cy="760"/>
            </a:xfrm>
          </p:grpSpPr>
          <p:sp>
            <p:nvSpPr>
              <p:cNvPr id="106504" name="AutoShape 9">
                <a:extLst>
                  <a:ext uri="{FF2B5EF4-FFF2-40B4-BE49-F238E27FC236}">
                    <a16:creationId xmlns:a16="http://schemas.microsoft.com/office/drawing/2014/main" id="{3DDA839A-745B-4BE8-B636-A773323584AD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4" y="210"/>
                <a:ext cx="2812" cy="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6505" name="Picture 10">
                <a:extLst>
                  <a:ext uri="{FF2B5EF4-FFF2-40B4-BE49-F238E27FC236}">
                    <a16:creationId xmlns:a16="http://schemas.microsoft.com/office/drawing/2014/main" id="{F418360C-EE40-4538-91A4-55DA67A4105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10"/>
                <a:ext cx="2821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6503" name="Picture 11">
              <a:extLst>
                <a:ext uri="{FF2B5EF4-FFF2-40B4-BE49-F238E27FC236}">
                  <a16:creationId xmlns:a16="http://schemas.microsoft.com/office/drawing/2014/main" id="{7473AA90-728F-41C9-A326-E0C9BDAE49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81"/>
              <a:ext cx="254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174" name="Rectangle 14">
            <a:extLst>
              <a:ext uri="{FF2B5EF4-FFF2-40B4-BE49-F238E27FC236}">
                <a16:creationId xmlns:a16="http://schemas.microsoft.com/office/drawing/2014/main" id="{C6A155EA-CA9B-47CC-B389-5A8942969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7938" y="3644900"/>
            <a:ext cx="5256212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400">
                <a:solidFill>
                  <a:srgbClr val="000000"/>
                </a:solidFill>
              </a:rPr>
              <a:t>Το σύνολο των διαφορετικών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πληθυσμών που ζουν σε ένα οικοσύστημα,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αλλά και οι σχέσεις που αναπτύσσονται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μεταξύ τους αποτελούν τη </a:t>
            </a:r>
            <a:r>
              <a:rPr lang="en-US" altLang="el-GR" sz="2400" b="1">
                <a:solidFill>
                  <a:srgbClr val="000000"/>
                </a:solidFill>
              </a:rPr>
              <a:t>βιοκοινότητα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του οικοσυστήματος, ενώ </a:t>
            </a:r>
            <a:r>
              <a:rPr lang="en-US" altLang="el-GR" sz="2400" b="1">
                <a:solidFill>
                  <a:srgbClr val="000000"/>
                </a:solidFill>
              </a:rPr>
              <a:t>βιότοπος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είναι η περιοχή στην οποία ζει ένας πληθυσμός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ή μια βιοκοινότητα.</a:t>
            </a:r>
          </a:p>
        </p:txBody>
      </p:sp>
      <p:pic>
        <p:nvPicPr>
          <p:cNvPr id="106501" name="Picture 15">
            <a:extLst>
              <a:ext uri="{FF2B5EF4-FFF2-40B4-BE49-F238E27FC236}">
                <a16:creationId xmlns:a16="http://schemas.microsoft.com/office/drawing/2014/main" id="{B29F72E4-35E4-472D-A8AC-97B6903044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476250"/>
            <a:ext cx="352107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2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2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6" grpId="0"/>
      <p:bldP spid="9217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22" name="Group 4">
            <a:extLst>
              <a:ext uri="{FF2B5EF4-FFF2-40B4-BE49-F238E27FC236}">
                <a16:creationId xmlns:a16="http://schemas.microsoft.com/office/drawing/2014/main" id="{79A37363-CC33-4AA0-BBA0-B64012A4BCB1}"/>
              </a:ext>
            </a:extLst>
          </p:cNvPr>
          <p:cNvGrpSpPr>
            <a:grpSpLocks/>
          </p:cNvGrpSpPr>
          <p:nvPr/>
        </p:nvGrpSpPr>
        <p:grpSpPr bwMode="auto">
          <a:xfrm>
            <a:off x="1847850" y="333375"/>
            <a:ext cx="4464050" cy="1754188"/>
            <a:chOff x="204" y="210"/>
            <a:chExt cx="2812" cy="1105"/>
          </a:xfrm>
        </p:grpSpPr>
        <p:grpSp>
          <p:nvGrpSpPr>
            <p:cNvPr id="107526" name="Group 5">
              <a:extLst>
                <a:ext uri="{FF2B5EF4-FFF2-40B4-BE49-F238E27FC236}">
                  <a16:creationId xmlns:a16="http://schemas.microsoft.com/office/drawing/2014/main" id="{60C13253-9717-4164-9E34-34127267EA5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4" y="210"/>
              <a:ext cx="2812" cy="760"/>
              <a:chOff x="204" y="210"/>
              <a:chExt cx="2812" cy="760"/>
            </a:xfrm>
          </p:grpSpPr>
          <p:sp>
            <p:nvSpPr>
              <p:cNvPr id="107528" name="AutoShape 6">
                <a:extLst>
                  <a:ext uri="{FF2B5EF4-FFF2-40B4-BE49-F238E27FC236}">
                    <a16:creationId xmlns:a16="http://schemas.microsoft.com/office/drawing/2014/main" id="{B27FCA7A-B5BB-45F4-8CA5-9FE0034C18E1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4" y="210"/>
                <a:ext cx="2812" cy="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7529" name="Picture 7">
                <a:extLst>
                  <a:ext uri="{FF2B5EF4-FFF2-40B4-BE49-F238E27FC236}">
                    <a16:creationId xmlns:a16="http://schemas.microsoft.com/office/drawing/2014/main" id="{01DC74B1-1208-4D45-8E50-2502959545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10"/>
                <a:ext cx="2821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7527" name="Picture 8">
              <a:extLst>
                <a:ext uri="{FF2B5EF4-FFF2-40B4-BE49-F238E27FC236}">
                  <a16:creationId xmlns:a16="http://schemas.microsoft.com/office/drawing/2014/main" id="{04AF9B51-F0B0-495F-83EB-30EBB9665A6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81"/>
              <a:ext cx="254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3193" name="Rectangle 9">
            <a:extLst>
              <a:ext uri="{FF2B5EF4-FFF2-40B4-BE49-F238E27FC236}">
                <a16:creationId xmlns:a16="http://schemas.microsoft.com/office/drawing/2014/main" id="{F310AE06-EFA4-47B9-AB8C-A2783EC3F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8" y="2060575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400">
                <a:solidFill>
                  <a:srgbClr val="000000"/>
                </a:solidFill>
              </a:rPr>
              <a:t>Τα οικοσυστήματα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που υπάρχουν στον πλανήτη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μας, στην πλειονότητά τους, εισάγουν την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 b="1">
                <a:solidFill>
                  <a:srgbClr val="000000"/>
                </a:solidFill>
              </a:rPr>
              <a:t>ενέργεια</a:t>
            </a:r>
            <a:r>
              <a:rPr lang="en-US" altLang="el-GR" sz="2400">
                <a:solidFill>
                  <a:srgbClr val="000000"/>
                </a:solidFill>
              </a:rPr>
              <a:t> που είναι απαραίτητη για τη διατήρηση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της δομής τους με τη μορφή της </a:t>
            </a:r>
            <a:r>
              <a:rPr lang="en-US" altLang="el-GR" sz="2400" b="1">
                <a:solidFill>
                  <a:srgbClr val="000000"/>
                </a:solidFill>
              </a:rPr>
              <a:t>ηλιακής</a:t>
            </a:r>
            <a:r>
              <a:rPr lang="el-GR" altLang="el-GR" sz="2400" b="1">
                <a:solidFill>
                  <a:srgbClr val="000000"/>
                </a:solidFill>
              </a:rPr>
              <a:t> </a:t>
            </a:r>
            <a:r>
              <a:rPr lang="en-US" altLang="el-GR" sz="2400" b="1">
                <a:solidFill>
                  <a:srgbClr val="000000"/>
                </a:solidFill>
              </a:rPr>
              <a:t>ακτινοβολίας</a:t>
            </a:r>
            <a:r>
              <a:rPr lang="en-US" altLang="el-GR" sz="240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93194" name="Rectangle 10">
            <a:extLst>
              <a:ext uri="{FF2B5EF4-FFF2-40B4-BE49-F238E27FC236}">
                <a16:creationId xmlns:a16="http://schemas.microsoft.com/office/drawing/2014/main" id="{68E14B99-BAE2-41BC-A52F-7D45720F1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80100" y="4292600"/>
            <a:ext cx="4572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400">
                <a:solidFill>
                  <a:srgbClr val="000000"/>
                </a:solidFill>
              </a:rPr>
              <a:t>Τα οικοσυστήματα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αυτά χαρακτηρίζονται ως </a:t>
            </a:r>
            <a:r>
              <a:rPr lang="en-US" altLang="el-GR" sz="2400" b="1">
                <a:solidFill>
                  <a:srgbClr val="000000"/>
                </a:solidFill>
              </a:rPr>
              <a:t>αυτότροφα</a:t>
            </a:r>
            <a:r>
              <a:rPr lang="en-US" altLang="el-GR" sz="2400">
                <a:solidFill>
                  <a:srgbClr val="000000"/>
                </a:solidFill>
              </a:rPr>
              <a:t> και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διακρίνονται από τα </a:t>
            </a:r>
            <a:r>
              <a:rPr lang="en-US" altLang="el-GR" sz="2400" b="1">
                <a:solidFill>
                  <a:srgbClr val="000000"/>
                </a:solidFill>
              </a:rPr>
              <a:t>ετερότροφα</a:t>
            </a:r>
            <a:r>
              <a:rPr lang="en-US" altLang="el-GR" sz="2400">
                <a:solidFill>
                  <a:srgbClr val="000000"/>
                </a:solidFill>
              </a:rPr>
              <a:t>, στα οποία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η εισαγωγή ενέργειας γίνεται με τη μορφή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χημικών ενώσεων.</a:t>
            </a:r>
          </a:p>
        </p:txBody>
      </p:sp>
      <p:pic>
        <p:nvPicPr>
          <p:cNvPr id="107525" name="Picture 11">
            <a:extLst>
              <a:ext uri="{FF2B5EF4-FFF2-40B4-BE49-F238E27FC236}">
                <a16:creationId xmlns:a16="http://schemas.microsoft.com/office/drawing/2014/main" id="{5E1C2DAA-BB4F-4BCB-8EDE-D8580C48E2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4" y="476250"/>
            <a:ext cx="3521075" cy="23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9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/>
      <p:bldP spid="9319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546" name="Group 4">
            <a:extLst>
              <a:ext uri="{FF2B5EF4-FFF2-40B4-BE49-F238E27FC236}">
                <a16:creationId xmlns:a16="http://schemas.microsoft.com/office/drawing/2014/main" id="{655B8513-7881-48E4-B51C-B6E8AD28EDA4}"/>
              </a:ext>
            </a:extLst>
          </p:cNvPr>
          <p:cNvGrpSpPr>
            <a:grpSpLocks/>
          </p:cNvGrpSpPr>
          <p:nvPr/>
        </p:nvGrpSpPr>
        <p:grpSpPr bwMode="auto">
          <a:xfrm>
            <a:off x="1703388" y="333375"/>
            <a:ext cx="4464050" cy="1754188"/>
            <a:chOff x="204" y="210"/>
            <a:chExt cx="2812" cy="1105"/>
          </a:xfrm>
        </p:grpSpPr>
        <p:grpSp>
          <p:nvGrpSpPr>
            <p:cNvPr id="108551" name="Group 5">
              <a:extLst>
                <a:ext uri="{FF2B5EF4-FFF2-40B4-BE49-F238E27FC236}">
                  <a16:creationId xmlns:a16="http://schemas.microsoft.com/office/drawing/2014/main" id="{D860B6C5-9BEC-4B2D-8620-C80022E03F81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04" y="210"/>
              <a:ext cx="2812" cy="760"/>
              <a:chOff x="204" y="210"/>
              <a:chExt cx="2812" cy="760"/>
            </a:xfrm>
          </p:grpSpPr>
          <p:sp>
            <p:nvSpPr>
              <p:cNvPr id="108553" name="AutoShape 6">
                <a:extLst>
                  <a:ext uri="{FF2B5EF4-FFF2-40B4-BE49-F238E27FC236}">
                    <a16:creationId xmlns:a16="http://schemas.microsoft.com/office/drawing/2014/main" id="{927BAA6B-9BC6-4DEA-B189-7FD79F2DEBE2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204" y="210"/>
                <a:ext cx="2812" cy="7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l-GR" sz="240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8554" name="Picture 7">
                <a:extLst>
                  <a:ext uri="{FF2B5EF4-FFF2-40B4-BE49-F238E27FC236}">
                    <a16:creationId xmlns:a16="http://schemas.microsoft.com/office/drawing/2014/main" id="{AC4CC15E-25AB-4889-9CC2-97D642157BB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12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4" y="210"/>
                <a:ext cx="2821" cy="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8552" name="Picture 8">
              <a:extLst>
                <a:ext uri="{FF2B5EF4-FFF2-40B4-BE49-F238E27FC236}">
                  <a16:creationId xmlns:a16="http://schemas.microsoft.com/office/drawing/2014/main" id="{B1534249-F13D-44BE-8975-FCC7A55DA1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" y="981"/>
              <a:ext cx="2540" cy="3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4222" name="Picture 14">
            <a:extLst>
              <a:ext uri="{FF2B5EF4-FFF2-40B4-BE49-F238E27FC236}">
                <a16:creationId xmlns:a16="http://schemas.microsoft.com/office/drawing/2014/main" id="{1EE8AF68-DBCC-4808-8076-65F5EB19E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1052514"/>
            <a:ext cx="4140200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223" name="Picture 15">
            <a:extLst>
              <a:ext uri="{FF2B5EF4-FFF2-40B4-BE49-F238E27FC236}">
                <a16:creationId xmlns:a16="http://schemas.microsoft.com/office/drawing/2014/main" id="{1A3E0FC0-1D37-4EB3-BA58-DDA00CA895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4076700"/>
            <a:ext cx="4140200" cy="256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24" name="Rectangle 16">
            <a:extLst>
              <a:ext uri="{FF2B5EF4-FFF2-40B4-BE49-F238E27FC236}">
                <a16:creationId xmlns:a16="http://schemas.microsoft.com/office/drawing/2014/main" id="{A91C580A-845E-4FDB-A0F3-674B2C25CB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2133600"/>
            <a:ext cx="4537075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400">
                <a:solidFill>
                  <a:srgbClr val="000000"/>
                </a:solidFill>
              </a:rPr>
              <a:t>Η </a:t>
            </a:r>
            <a:r>
              <a:rPr lang="en-US" altLang="el-GR" sz="2400" b="1">
                <a:solidFill>
                  <a:srgbClr val="000000"/>
                </a:solidFill>
              </a:rPr>
              <a:t>διανομή ενέργειας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γίνεται μέσω των τροφικών σχέσεων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που αναπτύσσονται μεταξύ των οργανισμών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του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οικοσυστήματος (</a:t>
            </a:r>
            <a:r>
              <a:rPr lang="en-US" altLang="el-GR" sz="2400" b="1">
                <a:solidFill>
                  <a:srgbClr val="000000"/>
                </a:solidFill>
              </a:rPr>
              <a:t>ροή ενέργειας</a:t>
            </a:r>
            <a:r>
              <a:rPr lang="en-US" altLang="el-GR" sz="2400">
                <a:solidFill>
                  <a:srgbClr val="000000"/>
                </a:solidFill>
              </a:rPr>
              <a:t>).</a:t>
            </a:r>
          </a:p>
        </p:txBody>
      </p:sp>
      <p:sp>
        <p:nvSpPr>
          <p:cNvPr id="94225" name="Rectangle 17">
            <a:extLst>
              <a:ext uri="{FF2B5EF4-FFF2-40B4-BE49-F238E27FC236}">
                <a16:creationId xmlns:a16="http://schemas.microsoft.com/office/drawing/2014/main" id="{B3A2E90D-E81D-4B95-B652-9A2539CE7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860800"/>
            <a:ext cx="45720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l-GR" sz="2400">
                <a:solidFill>
                  <a:srgbClr val="000000"/>
                </a:solidFill>
              </a:rPr>
              <a:t>Τέλος, απαραίτητη προϋπόθεση για τη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 b="1">
                <a:solidFill>
                  <a:srgbClr val="000000"/>
                </a:solidFill>
              </a:rPr>
              <a:t>διατήρηση των οικοσυστημάτων</a:t>
            </a:r>
            <a:r>
              <a:rPr lang="en-US" altLang="el-GR" sz="2400">
                <a:solidFill>
                  <a:srgbClr val="000000"/>
                </a:solidFill>
              </a:rPr>
              <a:t> είναι η </a:t>
            </a:r>
            <a:r>
              <a:rPr lang="en-US" altLang="el-GR" sz="2400" b="1">
                <a:solidFill>
                  <a:srgbClr val="000000"/>
                </a:solidFill>
              </a:rPr>
              <a:t>ανακύκλωση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των διάφορων χημικών στοιχείων,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ώστε να είναι αυτά συνεχώς διαθέσιμα</a:t>
            </a:r>
            <a:r>
              <a:rPr lang="el-GR" altLang="el-GR" sz="2400">
                <a:solidFill>
                  <a:srgbClr val="000000"/>
                </a:solidFill>
              </a:rPr>
              <a:t> </a:t>
            </a:r>
            <a:r>
              <a:rPr lang="en-US" altLang="el-GR" sz="2400">
                <a:solidFill>
                  <a:srgbClr val="000000"/>
                </a:solidFill>
              </a:rPr>
              <a:t>στους οργανισμούς ενός οικοσυστήματος.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42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4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4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94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25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246</Words>
  <Application>Microsoft Office PowerPoint</Application>
  <PresentationFormat>Widescreen</PresentationFormat>
  <Paragraphs>13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Yiannis Chiotelis</dc:creator>
  <cp:lastModifiedBy>Yiannis Chiotelis</cp:lastModifiedBy>
  <cp:revision>1</cp:revision>
  <dcterms:created xsi:type="dcterms:W3CDTF">2020-11-29T19:04:25Z</dcterms:created>
  <dcterms:modified xsi:type="dcterms:W3CDTF">2020-11-29T19:04:51Z</dcterms:modified>
</cp:coreProperties>
</file>