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5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54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4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08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44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2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59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98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64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7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04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0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2AB8-0E27-47D1-BD7C-362B5F937AD5}" type="datetimeFigureOut">
              <a:rPr lang="el-GR" smtClean="0"/>
              <a:t>29/1/2015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730-C79A-46C8-99A5-DE8696CA7B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20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urchofvirus.org/zine/1.1/schoolof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0"/>
            <a:ext cx="9179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0571" y="1556792"/>
            <a:ext cx="7128792" cy="2123658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6600" i="1" dirty="0" smtClean="0">
                <a:solidFill>
                  <a:srgbClr val="C00000"/>
                </a:solidFill>
                <a:latin typeface="Gabriola" pitchFamily="82" charset="0"/>
              </a:rPr>
              <a:t>Οι  Φυσικές Επιστήμες στην Εποχή των Τριών Ιεραρχών</a:t>
            </a:r>
            <a:endParaRPr lang="el-GR" sz="6600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5949280"/>
            <a:ext cx="2983307" cy="523220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 err="1" smtClean="0">
                <a:solidFill>
                  <a:srgbClr val="C00000"/>
                </a:solidFill>
              </a:rPr>
              <a:t>Χιωτέλης</a:t>
            </a:r>
            <a:r>
              <a:rPr lang="el-GR" sz="2800" b="1" i="1" dirty="0" smtClean="0">
                <a:solidFill>
                  <a:srgbClr val="C00000"/>
                </a:solidFill>
              </a:rPr>
              <a:t> Ιωάννης</a:t>
            </a:r>
            <a:endParaRPr lang="el-GR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Vzn9t-dObAM/TEDVDdcqkII/AAAAAAAATCs/Uxyd8IxG9HI/s400/300px-AstronomersPtolemy-go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ellinon.net/ANEOMENA/PtolemeosKlavdios.files/image015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0476"/>
            <a:ext cx="5112568" cy="52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140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0"/>
            <a:ext cx="5220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Γεωκεντρικό Σύμπαν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666" y="56421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Κλαύδιος Πτολεμαίος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ncephalos.gr/full/39-1/39-1-01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6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3.bp.blogspot.com/-ZcoPE50gn4E/UXFtoPrPH-I/AAAAAAAAEPA/-yNmITfMjac/s1600/Galen_detai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5693506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180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8096" y="0"/>
            <a:ext cx="4555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Νωτιαίος Μυελός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7130" y="616356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Γαληνός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urriverscharter.org/projects/Inventions/images/muslimworld_algeb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08"/>
            <a:ext cx="9144000" cy="69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250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0"/>
            <a:ext cx="320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Άλγεβρα</a:t>
            </a:r>
            <a:endParaRPr lang="el-G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5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terodoxology.files.wordpress.com/2010/06/alchemical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300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0"/>
            <a:ext cx="320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Αλχημεία</a:t>
            </a:r>
            <a:endParaRPr lang="el-G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0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_ierarx_0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243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0" y="53073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φυσικές επι­στήμες σε όλες τις εκφάνσεις και πραγματώσεις τους, συνιστούν αλληλοσυμπληρούμενες όψεις στην θέαση της φυσικής πραγματικότητας. </a:t>
            </a:r>
            <a:endParaRPr lang="el-GR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οπτική όμως της πατερικής Θεολογίας είναι </a:t>
            </a:r>
            <a:r>
              <a:rPr lang="el-GR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διαφορετική.</a:t>
            </a:r>
            <a:endParaRPr lang="el-GR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4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14567" y="83671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Γίνεται </a:t>
            </a:r>
            <a:r>
              <a:rPr lang="el-GR" dirty="0" smtClean="0">
                <a:solidFill>
                  <a:srgbClr val="C00000"/>
                </a:solidFill>
              </a:rPr>
              <a:t>κατανοητό</a:t>
            </a:r>
            <a:r>
              <a:rPr lang="el-GR" dirty="0">
                <a:solidFill>
                  <a:srgbClr val="C00000"/>
                </a:solidFill>
              </a:rPr>
              <a:t>, </a:t>
            </a:r>
            <a:r>
              <a:rPr lang="el-GR" dirty="0" smtClean="0">
                <a:solidFill>
                  <a:srgbClr val="C00000"/>
                </a:solidFill>
              </a:rPr>
              <a:t>ότι </a:t>
            </a:r>
            <a:r>
              <a:rPr lang="el-GR" b="1" dirty="0">
                <a:solidFill>
                  <a:srgbClr val="C00000"/>
                </a:solidFill>
              </a:rPr>
              <a:t>στην Ορθοδο­ξία</a:t>
            </a:r>
            <a:r>
              <a:rPr lang="el-GR" dirty="0">
                <a:solidFill>
                  <a:srgbClr val="C00000"/>
                </a:solidFill>
              </a:rPr>
              <a:t>, όταν είναι Ορθοδοξία, </a:t>
            </a:r>
            <a:r>
              <a:rPr lang="el-GR" b="1" dirty="0">
                <a:solidFill>
                  <a:srgbClr val="C00000"/>
                </a:solidFill>
              </a:rPr>
              <a:t>δεν μπορεί ποτέ να υπάρ­ξει περίπτωση Γαλιλαίου</a:t>
            </a:r>
            <a:r>
              <a:rPr lang="el-GR" dirty="0">
                <a:solidFill>
                  <a:srgbClr val="C00000"/>
                </a:solidFill>
              </a:rPr>
              <a:t>. Η αρνητική στάση των ορ­θοδόξων λογίων κατά του </a:t>
            </a:r>
            <a:r>
              <a:rPr lang="el-GR" dirty="0" smtClean="0">
                <a:solidFill>
                  <a:srgbClr val="C00000"/>
                </a:solidFill>
              </a:rPr>
              <a:t>κοπερνίκειου </a:t>
            </a:r>
            <a:r>
              <a:rPr lang="el-GR" dirty="0">
                <a:solidFill>
                  <a:srgbClr val="C00000"/>
                </a:solidFill>
              </a:rPr>
              <a:t>συστήματος, τον 18ον αι. δεν ήταν απόρροια πνευματικότητας, αλλά δυτικών επιρροών (σχολαστικών τάσεων), </a:t>
            </a:r>
            <a:r>
              <a:rPr lang="el-GR" dirty="0" err="1">
                <a:solidFill>
                  <a:srgbClr val="C00000"/>
                </a:solidFill>
              </a:rPr>
              <a:t>βιβλικισμού</a:t>
            </a:r>
            <a:r>
              <a:rPr lang="el-GR" dirty="0">
                <a:solidFill>
                  <a:srgbClr val="C00000"/>
                </a:solidFill>
              </a:rPr>
              <a:t> ή αναμονής των εξελίξεων της επιστήμης (Ευγένιος Βούλγαρης). </a:t>
            </a:r>
            <a:endParaRPr lang="el-GR" dirty="0" smtClean="0">
              <a:solidFill>
                <a:srgbClr val="C00000"/>
              </a:solidFill>
            </a:endParaRPr>
          </a:p>
          <a:p>
            <a:pPr algn="ctr"/>
            <a:endParaRPr lang="el-GR" dirty="0">
              <a:solidFill>
                <a:srgbClr val="C00000"/>
              </a:solidFill>
            </a:endParaRPr>
          </a:p>
          <a:p>
            <a:pPr algn="ctr"/>
            <a:r>
              <a:rPr lang="el-GR" dirty="0" smtClean="0">
                <a:solidFill>
                  <a:srgbClr val="C00000"/>
                </a:solidFill>
              </a:rPr>
              <a:t>Αντίθετα, </a:t>
            </a:r>
            <a:r>
              <a:rPr lang="el-GR" b="1" dirty="0">
                <a:solidFill>
                  <a:srgbClr val="C00000"/>
                </a:solidFill>
              </a:rPr>
              <a:t>η σύγκρουση Πίστεως και Επιστήμης </a:t>
            </a:r>
            <a:r>
              <a:rPr lang="el-GR" dirty="0">
                <a:solidFill>
                  <a:srgbClr val="C00000"/>
                </a:solidFill>
              </a:rPr>
              <a:t>είναι όχι μόνο δυνατή, αλλά και φυσιολογική, </a:t>
            </a:r>
            <a:r>
              <a:rPr lang="el-GR" b="1" dirty="0">
                <a:solidFill>
                  <a:srgbClr val="C00000"/>
                </a:solidFill>
              </a:rPr>
              <a:t>όταν τα πορίσματα της επιστήμης κρίνο­νται με μεταφυσικά κριτήρια</a:t>
            </a:r>
            <a:r>
              <a:rPr lang="el-GR" dirty="0">
                <a:solidFill>
                  <a:srgbClr val="C00000"/>
                </a:solidFill>
              </a:rPr>
              <a:t>, ή η διδασκαλία της Πί­στεως προσεγγίζεται με βάση τις αρχές και τα πορί­σματα των φυσικών επιστημών, δηλαδή με κριτήρια άλλου χώρου. </a:t>
            </a:r>
            <a:endParaRPr lang="el-GR" dirty="0" smtClean="0">
              <a:solidFill>
                <a:srgbClr val="C00000"/>
              </a:solidFill>
            </a:endParaRPr>
          </a:p>
          <a:p>
            <a:pPr algn="ctr"/>
            <a:endParaRPr lang="el-GR" dirty="0">
              <a:solidFill>
                <a:srgbClr val="C00000"/>
              </a:solidFill>
            </a:endParaRPr>
          </a:p>
          <a:p>
            <a:pPr algn="ctr"/>
            <a:r>
              <a:rPr lang="el-GR" dirty="0" smtClean="0">
                <a:solidFill>
                  <a:srgbClr val="C00000"/>
                </a:solidFill>
              </a:rPr>
              <a:t>Στην </a:t>
            </a:r>
            <a:r>
              <a:rPr lang="el-GR" dirty="0">
                <a:solidFill>
                  <a:srgbClr val="C00000"/>
                </a:solidFill>
              </a:rPr>
              <a:t>περίπτωση αυτή </a:t>
            </a:r>
            <a:r>
              <a:rPr lang="el-GR" b="1" dirty="0">
                <a:solidFill>
                  <a:srgbClr val="C00000"/>
                </a:solidFill>
              </a:rPr>
              <a:t>η μεν επιστήμη θεολογεί </a:t>
            </a:r>
            <a:r>
              <a:rPr lang="el-GR" dirty="0">
                <a:solidFill>
                  <a:srgbClr val="C00000"/>
                </a:solidFill>
              </a:rPr>
              <a:t>(οπότε αυτοκαταργείται), </a:t>
            </a:r>
            <a:r>
              <a:rPr lang="el-GR" b="1" dirty="0">
                <a:solidFill>
                  <a:srgbClr val="C00000"/>
                </a:solidFill>
              </a:rPr>
              <a:t>η δε πίστη μεταβάλλεται σε φυσική επιστήμη </a:t>
            </a:r>
            <a:r>
              <a:rPr lang="el-GR" dirty="0">
                <a:solidFill>
                  <a:srgbClr val="C00000"/>
                </a:solidFill>
              </a:rPr>
              <a:t>(οπότε αλλοτριώνεται). Αυτό συνέβη έντονα στην Δυτική Ευρώπη, όταν η ω­ρίμανση της Φυσικής και γενικά των Θετικών Επι­στημών εγκατέλειψε το αριστοτελικό κοσμοείδωλο και την μεθοδολογία του, ενώ η Δυτική Εκκλησία ε­πέμενε σ' αυτά. Προεκτάσεις του δυτικού προβληματι­σμού και συνεπώς και συγκρούσεις (μάλλον διενέξεις) είχαμε και στην δυτικά σκεπτόμενη Ανατολή.</a:t>
            </a:r>
            <a:br>
              <a:rPr lang="el-GR" dirty="0">
                <a:solidFill>
                  <a:srgbClr val="C00000"/>
                </a:solidFill>
              </a:rPr>
            </a:b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7064" y="33237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i="1" dirty="0">
                <a:solidFill>
                  <a:srgbClr val="C00000"/>
                </a:solidFill>
              </a:rPr>
              <a:t>Ο Μ. Βασίλειος δέχεται αρχή του κόσμου και δη­μιουργό Θεό: «Ει </a:t>
            </a:r>
            <a:r>
              <a:rPr lang="el-GR" sz="2400" i="1" dirty="0" err="1">
                <a:solidFill>
                  <a:srgbClr val="C00000"/>
                </a:solidFill>
              </a:rPr>
              <a:t>ουν</a:t>
            </a:r>
            <a:r>
              <a:rPr lang="el-GR" sz="2400" i="1" dirty="0">
                <a:solidFill>
                  <a:srgbClr val="C00000"/>
                </a:solidFill>
              </a:rPr>
              <a:t> αρχήν έχει ο κόσμος και </a:t>
            </a:r>
            <a:r>
              <a:rPr lang="el-GR" sz="2400" i="1" dirty="0" err="1">
                <a:solidFill>
                  <a:srgbClr val="C00000"/>
                </a:solidFill>
              </a:rPr>
              <a:t>πεποίηται</a:t>
            </a:r>
            <a:r>
              <a:rPr lang="el-GR" sz="2400" i="1" dirty="0">
                <a:solidFill>
                  <a:srgbClr val="C00000"/>
                </a:solidFill>
              </a:rPr>
              <a:t>, </a:t>
            </a:r>
            <a:r>
              <a:rPr lang="el-GR" sz="2400" i="1" dirty="0" err="1">
                <a:solidFill>
                  <a:srgbClr val="C00000"/>
                </a:solidFill>
              </a:rPr>
              <a:t>ζήτει</a:t>
            </a:r>
            <a:r>
              <a:rPr lang="el-GR" sz="2400" i="1" dirty="0">
                <a:solidFill>
                  <a:srgbClr val="C00000"/>
                </a:solidFill>
              </a:rPr>
              <a:t> τις ο την αρχήν αυτήν </a:t>
            </a:r>
            <a:r>
              <a:rPr lang="el-GR" sz="2400" i="1" dirty="0" err="1">
                <a:solidFill>
                  <a:srgbClr val="C00000"/>
                </a:solidFill>
              </a:rPr>
              <a:t>δους</a:t>
            </a:r>
            <a:r>
              <a:rPr lang="el-GR" sz="2400" i="1" dirty="0">
                <a:solidFill>
                  <a:srgbClr val="C00000"/>
                </a:solidFill>
              </a:rPr>
              <a:t> και τις ο ποιη­τής». Αλλά σ' αυτή την υπόθεση οδηγεί και η θεωρία του </a:t>
            </a:r>
            <a:r>
              <a:rPr lang="el-GR" sz="2400" i="1" dirty="0" err="1">
                <a:solidFill>
                  <a:srgbClr val="C00000"/>
                </a:solidFill>
              </a:rPr>
              <a:t>Big</a:t>
            </a:r>
            <a:r>
              <a:rPr lang="el-GR" sz="2400" i="1" dirty="0">
                <a:solidFill>
                  <a:srgbClr val="C00000"/>
                </a:solidFill>
              </a:rPr>
              <a:t> </a:t>
            </a:r>
            <a:r>
              <a:rPr lang="el-GR" sz="2400" i="1" dirty="0" err="1">
                <a:solidFill>
                  <a:srgbClr val="C00000"/>
                </a:solidFill>
              </a:rPr>
              <a:t>Bang</a:t>
            </a:r>
            <a:r>
              <a:rPr lang="el-GR" sz="2400" i="1" dirty="0">
                <a:solidFill>
                  <a:srgbClr val="C00000"/>
                </a:solidFill>
              </a:rPr>
              <a:t>.</a:t>
            </a:r>
            <a:br>
              <a:rPr lang="el-GR" sz="2400" i="1" dirty="0">
                <a:solidFill>
                  <a:srgbClr val="C00000"/>
                </a:solidFill>
              </a:rPr>
            </a:br>
            <a:endParaRPr lang="el-GR" sz="2400" i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54685" y="20474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i="1" dirty="0">
                <a:solidFill>
                  <a:srgbClr val="C00000"/>
                </a:solidFill>
              </a:rPr>
              <a:t>Ο Μ. Βασίλειος (ΡG 29, 36Β) δέχεται μια εξελι­κτική πορεία στην κτίση, παρουσιάζοντας την «πρώ­τη αρχή», «</a:t>
            </a:r>
            <a:r>
              <a:rPr lang="el-GR" sz="2400" i="1" dirty="0" err="1">
                <a:solidFill>
                  <a:srgbClr val="C00000"/>
                </a:solidFill>
              </a:rPr>
              <a:t>ωδίνουσαν</a:t>
            </a:r>
            <a:r>
              <a:rPr lang="el-GR" sz="2400" i="1" dirty="0">
                <a:solidFill>
                  <a:srgbClr val="C00000"/>
                </a:solidFill>
              </a:rPr>
              <a:t> μεν την πάντων </a:t>
            </a:r>
            <a:r>
              <a:rPr lang="el-GR" sz="2400" i="1" dirty="0" err="1">
                <a:solidFill>
                  <a:srgbClr val="C00000"/>
                </a:solidFill>
              </a:rPr>
              <a:t>γένεσιν</a:t>
            </a:r>
            <a:r>
              <a:rPr lang="el-GR" sz="2400" i="1" dirty="0">
                <a:solidFill>
                  <a:srgbClr val="C00000"/>
                </a:solidFill>
              </a:rPr>
              <a:t>, δια την </a:t>
            </a:r>
            <a:r>
              <a:rPr lang="el-GR" sz="2400" i="1" dirty="0" err="1">
                <a:solidFill>
                  <a:srgbClr val="C00000"/>
                </a:solidFill>
              </a:rPr>
              <a:t>εναποτεθείσαν</a:t>
            </a:r>
            <a:r>
              <a:rPr lang="el-GR" sz="2400" i="1" dirty="0">
                <a:solidFill>
                  <a:srgbClr val="C00000"/>
                </a:solidFill>
              </a:rPr>
              <a:t> αυτή παρά του δημιουργού δύναμιν», ανέμενε δε «τους </a:t>
            </a:r>
            <a:r>
              <a:rPr lang="el-GR" sz="2400" i="1" dirty="0" err="1">
                <a:solidFill>
                  <a:srgbClr val="C00000"/>
                </a:solidFill>
              </a:rPr>
              <a:t>καθήκοντας</a:t>
            </a:r>
            <a:r>
              <a:rPr lang="el-GR" sz="2400" i="1" dirty="0">
                <a:solidFill>
                  <a:srgbClr val="C00000"/>
                </a:solidFill>
              </a:rPr>
              <a:t> χρόνους ( = κα­τάλληλους καιρούς), ίνα τω </a:t>
            </a:r>
            <a:r>
              <a:rPr lang="el-GR" sz="2400" i="1" dirty="0" err="1">
                <a:solidFill>
                  <a:srgbClr val="C00000"/>
                </a:solidFill>
              </a:rPr>
              <a:t>θείω</a:t>
            </a:r>
            <a:r>
              <a:rPr lang="el-GR" sz="2400" i="1" dirty="0">
                <a:solidFill>
                  <a:srgbClr val="C00000"/>
                </a:solidFill>
              </a:rPr>
              <a:t> </a:t>
            </a:r>
            <a:r>
              <a:rPr lang="el-GR" sz="2400" i="1" dirty="0" err="1">
                <a:solidFill>
                  <a:srgbClr val="C00000"/>
                </a:solidFill>
              </a:rPr>
              <a:t>κελεύσματι</a:t>
            </a:r>
            <a:r>
              <a:rPr lang="el-GR" sz="2400" i="1" dirty="0">
                <a:solidFill>
                  <a:srgbClr val="C00000"/>
                </a:solidFill>
              </a:rPr>
              <a:t> </a:t>
            </a:r>
            <a:r>
              <a:rPr lang="el-GR" sz="2400" i="1" dirty="0" err="1">
                <a:solidFill>
                  <a:srgbClr val="C00000"/>
                </a:solidFill>
              </a:rPr>
              <a:t>προαγάγη</a:t>
            </a:r>
            <a:r>
              <a:rPr lang="el-GR" sz="2400" i="1" dirty="0">
                <a:solidFill>
                  <a:srgbClr val="C00000"/>
                </a:solidFill>
              </a:rPr>
              <a:t> εαυτής εις </a:t>
            </a:r>
            <a:r>
              <a:rPr lang="el-GR" sz="2400" i="1" dirty="0" err="1">
                <a:solidFill>
                  <a:srgbClr val="C00000"/>
                </a:solidFill>
              </a:rPr>
              <a:t>φανερόν</a:t>
            </a:r>
            <a:r>
              <a:rPr lang="el-GR" sz="2400" i="1" dirty="0">
                <a:solidFill>
                  <a:srgbClr val="C00000"/>
                </a:solidFill>
              </a:rPr>
              <a:t> τα κινήματα».</a:t>
            </a:r>
            <a:br>
              <a:rPr lang="el-GR" sz="2400" i="1" dirty="0">
                <a:solidFill>
                  <a:srgbClr val="C00000"/>
                </a:solidFill>
              </a:rPr>
            </a:br>
            <a:endParaRPr lang="el-GR" sz="2400" i="1" dirty="0">
              <a:solidFill>
                <a:srgbClr val="C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57064" y="4509120"/>
            <a:ext cx="830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i="1" dirty="0">
                <a:solidFill>
                  <a:srgbClr val="C00000"/>
                </a:solidFill>
              </a:rPr>
              <a:t>Το σύμπαν, εξάλλου, κατά τον Μ. Βασίλειο (ΡG 29, 1164) έχει ζωή και πάλλει από κίνηση, αναπτυσ­σόμενο και διαμορφούμενο μέσα στον χρόνο. «Η της φύσεως ακολουθία εκ του πρώτου προστάγματος την αρχήν δεξαμενή, προς πάντα τον εφεξής διεξέρχεται </a:t>
            </a:r>
            <a:r>
              <a:rPr lang="el-GR" sz="2400" i="1" dirty="0" err="1">
                <a:solidFill>
                  <a:srgbClr val="C00000"/>
                </a:solidFill>
              </a:rPr>
              <a:t>χρόνον</a:t>
            </a:r>
            <a:r>
              <a:rPr lang="el-GR" sz="2400" i="1" dirty="0">
                <a:solidFill>
                  <a:srgbClr val="C00000"/>
                </a:solidFill>
              </a:rPr>
              <a:t>, μέχρις αν προς την </a:t>
            </a:r>
            <a:r>
              <a:rPr lang="el-GR" sz="2400" i="1" dirty="0" err="1">
                <a:solidFill>
                  <a:srgbClr val="C00000"/>
                </a:solidFill>
              </a:rPr>
              <a:t>κοινήν</a:t>
            </a:r>
            <a:r>
              <a:rPr lang="el-GR" sz="2400" i="1" dirty="0">
                <a:solidFill>
                  <a:srgbClr val="C00000"/>
                </a:solidFill>
              </a:rPr>
              <a:t> </a:t>
            </a:r>
            <a:r>
              <a:rPr lang="el-GR" sz="2400" i="1" dirty="0" err="1">
                <a:solidFill>
                  <a:srgbClr val="C00000"/>
                </a:solidFill>
              </a:rPr>
              <a:t>συντέλειαν</a:t>
            </a:r>
            <a:r>
              <a:rPr lang="el-GR" sz="2400" i="1" dirty="0">
                <a:solidFill>
                  <a:srgbClr val="C00000"/>
                </a:solidFill>
              </a:rPr>
              <a:t> του παντός </a:t>
            </a:r>
            <a:r>
              <a:rPr lang="el-GR" sz="2400" i="1" dirty="0" err="1">
                <a:solidFill>
                  <a:srgbClr val="C00000"/>
                </a:solidFill>
              </a:rPr>
              <a:t>καταντήση</a:t>
            </a:r>
            <a:r>
              <a:rPr lang="el-GR" sz="2400" i="1" dirty="0" smtClean="0">
                <a:solidFill>
                  <a:srgbClr val="C00000"/>
                </a:solidFill>
              </a:rPr>
              <a:t>».</a:t>
            </a:r>
            <a:endParaRPr lang="el-GR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9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55576" y="33265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i="1" dirty="0">
                <a:solidFill>
                  <a:srgbClr val="C00000"/>
                </a:solidFill>
              </a:rPr>
              <a:t>Η ερ­μηνεία της Γραφής είναι έργο των </a:t>
            </a:r>
            <a:r>
              <a:rPr lang="el-GR" sz="2000" i="1" dirty="0" err="1">
                <a:solidFill>
                  <a:srgbClr val="C00000"/>
                </a:solidFill>
              </a:rPr>
              <a:t>θεοπνεύστων</a:t>
            </a:r>
            <a:r>
              <a:rPr lang="el-GR" sz="2000" i="1" dirty="0">
                <a:solidFill>
                  <a:srgbClr val="C00000"/>
                </a:solidFill>
              </a:rPr>
              <a:t> ερμη­νευτών και όχι των επιστημόνων. Οι υπάρχουσες διαφορές μεταξύ πατερικής θεολογίας και επιστήμης δεν οδηγούν σε ρήξεις, διότι η αληθινή θεολογία αναμέ­νει υπομονετικά την πρόοδο της επιστήμης για την κατανόηση των θεολογικών θέσεων. Δύο παραδείγμα­τα: Η αρχή της απροσδιοριστίας (</a:t>
            </a:r>
            <a:r>
              <a:rPr lang="el-GR" sz="2000" i="1" dirty="0" err="1">
                <a:solidFill>
                  <a:srgbClr val="C00000"/>
                </a:solidFill>
              </a:rPr>
              <a:t>Heisemberg</a:t>
            </a:r>
            <a:r>
              <a:rPr lang="el-GR" sz="2000" i="1" dirty="0">
                <a:solidFill>
                  <a:srgbClr val="C00000"/>
                </a:solidFill>
              </a:rPr>
              <a:t>) βοή­θησε στην προσέγγιση της Φυσικής με την Θεολογία, και τον «</a:t>
            </a:r>
            <a:r>
              <a:rPr lang="el-GR" sz="2000" i="1" dirty="0" err="1">
                <a:solidFill>
                  <a:srgbClr val="C00000"/>
                </a:solidFill>
              </a:rPr>
              <a:t>αποφατισμό</a:t>
            </a:r>
            <a:r>
              <a:rPr lang="el-GR" sz="2000" i="1" dirty="0">
                <a:solidFill>
                  <a:srgbClr val="C00000"/>
                </a:solidFill>
              </a:rPr>
              <a:t>» της ( = αδυναμία ακριβούς προσδιορισμού). Εξάλλου ένας αμερικανός αστρονό­μος έχει δηλώσει, ότι οι φυσικοί επιστήμονες μοιά­ζουν με ορειβάτες, οι οποίοι μόλις φθάσουν στην κορυφή του βουνού, βλέπουν τους θεολόγους να τους περιμένουν αναπαυτικά στην πολυθρόνα τους!</a:t>
            </a:r>
            <a:br>
              <a:rPr lang="el-GR" sz="2000" i="1" dirty="0">
                <a:solidFill>
                  <a:srgbClr val="C00000"/>
                </a:solidFill>
              </a:rPr>
            </a:br>
            <a:endParaRPr lang="el-GR" sz="2000" i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75556" y="411830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</a:rPr>
              <a:t>Η Κβαντομηχανική διαψεύδει την αιτιότητα, αλλά ο </a:t>
            </a:r>
            <a:r>
              <a:rPr lang="el-GR" sz="2000" dirty="0" err="1">
                <a:solidFill>
                  <a:srgbClr val="C00000"/>
                </a:solidFill>
              </a:rPr>
              <a:t>Einstein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dirty="0" err="1">
                <a:solidFill>
                  <a:srgbClr val="C00000"/>
                </a:solidFill>
              </a:rPr>
              <a:t>διεφώνησε</a:t>
            </a:r>
            <a:r>
              <a:rPr lang="el-GR" sz="2000" dirty="0">
                <a:solidFill>
                  <a:srgbClr val="C00000"/>
                </a:solidFill>
              </a:rPr>
              <a:t> («Ο Θεός δεν ρίχνει ζάρια»). Από την άλλη πλευρά, η Ρωμαιο­καθολική Εκκλησία πληρώνει ακόμη το έγκλημα του σχολαστικισμού κατά του Γαλιλαίου. (Πρόσφατα α­παγορεύθηκε στον νυν πάπα, ως πρώην αρχηγό της Ιε­ράς Εξέτασης, να επισκεφθεί το Πανεπιστήμιο του Γαλιλαίου «</a:t>
            </a:r>
            <a:r>
              <a:rPr lang="el-GR" sz="2000" dirty="0" err="1">
                <a:solidFill>
                  <a:srgbClr val="C00000"/>
                </a:solidFill>
              </a:rPr>
              <a:t>Sapienza</a:t>
            </a:r>
            <a:r>
              <a:rPr lang="el-GR" sz="2000" dirty="0">
                <a:solidFill>
                  <a:srgbClr val="C00000"/>
                </a:solidFill>
              </a:rPr>
              <a:t>». Ο Πρύτανης είπε: Δεν λογο­κρίνουμε τον Πάπα. Ας διδάξει όπου θέλει, αλλά όχι σ' αυτό το Ίδρυμα...)</a:t>
            </a:r>
            <a:endParaRPr lang="el-G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0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40466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i="1" dirty="0">
                <a:solidFill>
                  <a:srgbClr val="C00000"/>
                </a:solidFill>
              </a:rPr>
              <a:t>Αλληλοσυμπλήρωση Πίστης και Επιστήμης μπο­ρεί να υπάρξει κυρίως στο οικολογικό πρόβλημα, δεδομένου ότι Ορθόδοξοι Θεολόγοι, όπως ο Οικουμενι­κός μας Πατριάρχης ή ο </a:t>
            </a:r>
            <a:r>
              <a:rPr lang="el-GR" sz="2000" i="1" dirty="0" err="1">
                <a:solidFill>
                  <a:srgbClr val="C00000"/>
                </a:solidFill>
              </a:rPr>
              <a:t>Σεβασμιώτατος</a:t>
            </a:r>
            <a:r>
              <a:rPr lang="el-GR" sz="2000" i="1" dirty="0">
                <a:solidFill>
                  <a:srgbClr val="C00000"/>
                </a:solidFill>
              </a:rPr>
              <a:t> Περγάμου Ιω­άννης, αγωνιζόμενοι για την διάσωση της Φύσης, δεν παύουν να αναγνωρίζουν ότι το νόημα της δημιουρ­γίας αποκαλύπτεται δια της επιστήμης, η δε Θεολογία εύχεται και στηρίζει την Επιστήμη, που αγωνίζεται για την διάσωση της Κτίσης.</a:t>
            </a:r>
            <a:br>
              <a:rPr lang="el-GR" sz="2000" i="1" dirty="0">
                <a:solidFill>
                  <a:srgbClr val="C00000"/>
                </a:solidFill>
              </a:rPr>
            </a:br>
            <a:endParaRPr lang="el-GR" sz="2000" i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39552" y="278092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rgbClr val="C00000"/>
                </a:solidFill>
              </a:rPr>
              <a:t>Ας μην οριοθετούμε, λοιπόν, ο ένας την Επιστή­μη του άλλου και ας σεβόμεθα τα πορίσματα της εκα­τέρωθεν έρευνας, που διεξάγεται με αυτοσεβασμό και ταπείνωση, διότι ο κόσμος μας δεν χρειάζεται μόνο τις φυσικές επιστήμες, αλλά και την επιστήμη της </a:t>
            </a:r>
            <a:r>
              <a:rPr lang="el-GR" sz="2000" dirty="0" err="1">
                <a:solidFill>
                  <a:srgbClr val="C00000"/>
                </a:solidFill>
              </a:rPr>
              <a:t>θεώσεως</a:t>
            </a:r>
            <a:r>
              <a:rPr lang="el-GR" sz="2000" dirty="0">
                <a:solidFill>
                  <a:srgbClr val="C00000"/>
                </a:solidFill>
              </a:rPr>
              <a:t>, εφ' όσον «ουκ επ' </a:t>
            </a:r>
            <a:r>
              <a:rPr lang="el-GR" sz="2000" dirty="0" err="1">
                <a:solidFill>
                  <a:srgbClr val="C00000"/>
                </a:solidFill>
              </a:rPr>
              <a:t>άρτω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dirty="0" err="1">
                <a:solidFill>
                  <a:srgbClr val="C00000"/>
                </a:solidFill>
              </a:rPr>
              <a:t>μόνω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dirty="0" err="1">
                <a:solidFill>
                  <a:srgbClr val="C00000"/>
                </a:solidFill>
              </a:rPr>
              <a:t>ζήσεται</a:t>
            </a:r>
            <a:r>
              <a:rPr lang="el-GR" sz="2000" dirty="0">
                <a:solidFill>
                  <a:srgbClr val="C00000"/>
                </a:solidFill>
              </a:rPr>
              <a:t> ο άν­θρωπος» (</a:t>
            </a:r>
            <a:r>
              <a:rPr lang="el-GR" sz="2000" dirty="0" err="1">
                <a:solidFill>
                  <a:srgbClr val="C00000"/>
                </a:solidFill>
              </a:rPr>
              <a:t>Ματθ</a:t>
            </a:r>
            <a:r>
              <a:rPr lang="el-GR" sz="2000" dirty="0">
                <a:solidFill>
                  <a:srgbClr val="C00000"/>
                </a:solidFill>
              </a:rPr>
              <a:t>. 4, 4)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4" name="AutoShape 2" descr="Ορθόδοξη πίστη και φυσικές επιστήμες"/>
          <p:cNvSpPr>
            <a:spLocks noChangeAspect="1" noChangeArrowheads="1"/>
          </p:cNvSpPr>
          <p:nvPr/>
        </p:nvSpPr>
        <p:spPr bwMode="auto">
          <a:xfrm>
            <a:off x="155575" y="-914400"/>
            <a:ext cx="1428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Ορθόδοξη πίστη και φυσικές επιστήμες"/>
          <p:cNvSpPr>
            <a:spLocks noChangeAspect="1" noChangeArrowheads="1"/>
          </p:cNvSpPr>
          <p:nvPr/>
        </p:nvSpPr>
        <p:spPr bwMode="auto">
          <a:xfrm>
            <a:off x="307975" y="-762000"/>
            <a:ext cx="1428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Ορθόδοξη πίστη και φυσικές επιστήμες"/>
          <p:cNvSpPr>
            <a:spLocks noChangeAspect="1" noChangeArrowheads="1"/>
          </p:cNvSpPr>
          <p:nvPr/>
        </p:nvSpPr>
        <p:spPr bwMode="auto">
          <a:xfrm>
            <a:off x="460375" y="-609600"/>
            <a:ext cx="1428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71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1.bp.blogspot.com/-Jlq8fNa_ick/TtWN6C1zMDI/AAAAAAAAAqc/gK9XIDLcY5Q/s400/%25CE%2599%25CE%25A0%25CE%25A0%25CE%2591%25CE%25A1%25CE%25A7%25CE%259F%25CE%25A3%25289%25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75" cy="6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hysicsgg.files.wordpress.com/2012/05/aristarxos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" y="2208497"/>
            <a:ext cx="9110464" cy="46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0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WwxrBeeUgGo/U0R4BIg5_LI/AAAAAAABGLU/8R58BgZa34k/s1600/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654"/>
            <a:ext cx="9219807" cy="68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2824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134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π.Χ</a:t>
            </a:r>
            <a:r>
              <a:rPr lang="el-GR" sz="4400" b="1" dirty="0" err="1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153" y="0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Ουράνιος Χάρτης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2190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Ίππαρχος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sets.in.gr/dGenesis/assets/Content5/Photo/36106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70"/>
            <a:ext cx="9179339" cy="6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2824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100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π.Χ</a:t>
            </a:r>
            <a:r>
              <a:rPr lang="el-GR" sz="4400" b="1" dirty="0" err="1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153" y="0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Φυσητό Γυαλί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2190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Συρία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ifosi.gr/wp-content/uploads/2014/02/070220141230-300x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3" y="0"/>
            <a:ext cx="9199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TYSlVDS_1z4/UDUeDnE9wXI/AAAAAAAAA0k/tUs9zkEUcuQ/s1600/Caes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81" y="3114675"/>
            <a:ext cx="2771775" cy="3743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824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46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π.Χ</a:t>
            </a:r>
            <a:r>
              <a:rPr lang="el-GR" sz="4400" b="1" dirty="0" err="1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3153" y="0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Δίσεκτο Έτος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2190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 smtClean="0">
                <a:solidFill>
                  <a:srgbClr val="C00000"/>
                </a:solidFill>
              </a:rPr>
              <a:t>Σωσιγένης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6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enry-davis.com/MAPS/Ancientimages/1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25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0"/>
            <a:ext cx="478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Οι Ζώνες της Γης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2190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 smtClean="0">
                <a:solidFill>
                  <a:srgbClr val="C00000"/>
                </a:solidFill>
              </a:rPr>
              <a:t>Πομπώνιος</a:t>
            </a:r>
            <a:r>
              <a:rPr lang="el-GR" sz="3600" b="1" dirty="0" smtClean="0">
                <a:solidFill>
                  <a:srgbClr val="C00000"/>
                </a:solidFill>
              </a:rPr>
              <a:t> </a:t>
            </a:r>
            <a:r>
              <a:rPr lang="el-GR" sz="3600" b="1" dirty="0" err="1" smtClean="0">
                <a:solidFill>
                  <a:srgbClr val="C00000"/>
                </a:solidFill>
              </a:rPr>
              <a:t>Μέλα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9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ym-n-efkarp.thess.sch.gr/new/pictures/sy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795" cy="68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50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320" y="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Ενέργεια από τον ατμό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2190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Ήρων ο </a:t>
            </a:r>
            <a:r>
              <a:rPr lang="el-GR" sz="3600" b="1" dirty="0" err="1" smtClean="0">
                <a:solidFill>
                  <a:srgbClr val="C00000"/>
                </a:solidFill>
              </a:rPr>
              <a:t>Αλεξανδρεύς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4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9/9c/Dioscorides01.jpg/220px-Dioscorid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9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kketosaggelos.gr/Images/Uploaded/image001%283436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98" y="-1"/>
            <a:ext cx="3204002" cy="35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1/11/ViennaDioscoridesWildBlackberry.jpg/119px-ViennaDioscoridesWildBlackber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5" y="3518414"/>
            <a:ext cx="3196093" cy="33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50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2671" y="55416"/>
            <a:ext cx="3995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Φαρμακολογία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2190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err="1" smtClean="0">
                <a:solidFill>
                  <a:srgbClr val="FFFF00"/>
                </a:solidFill>
              </a:rPr>
              <a:t>Πεδάνιος</a:t>
            </a:r>
            <a:r>
              <a:rPr lang="el-GR" sz="3600" b="1" dirty="0" smtClean="0">
                <a:solidFill>
                  <a:srgbClr val="FFFF00"/>
                </a:solidFill>
              </a:rPr>
              <a:t> Διοσκουρίδης</a:t>
            </a:r>
            <a:endParaRPr lang="el-G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ultural-china.com/chinaWH/images/arbigimages/3eb4cc3e2493c9ec9023b21a0914073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" y="44451"/>
            <a:ext cx="9104219" cy="43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hem.uoa.gr/chemicals/images/history/h_papermil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4" y="4367246"/>
            <a:ext cx="9187051" cy="25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0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105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l-GR" sz="4400" b="1" dirty="0" err="1" smtClean="0">
                <a:solidFill>
                  <a:srgbClr val="C00000"/>
                </a:solidFill>
              </a:rPr>
              <a:t>μ.Χ</a:t>
            </a:r>
            <a:r>
              <a:rPr lang="el-GR" sz="4400" b="1" dirty="0" smtClean="0">
                <a:solidFill>
                  <a:srgbClr val="C00000"/>
                </a:solidFill>
              </a:rPr>
              <a:t>.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0"/>
            <a:ext cx="161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Χαρτί</a:t>
            </a:r>
            <a:endParaRPr lang="el-GR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0395" y="372881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Tsai </a:t>
            </a:r>
            <a:r>
              <a:rPr lang="en-US" sz="3600" b="1" dirty="0" err="1" smtClean="0">
                <a:solidFill>
                  <a:srgbClr val="FFC000"/>
                </a:solidFill>
              </a:rPr>
              <a:t>Lun</a:t>
            </a:r>
            <a:endParaRPr lang="el-G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782</Words>
  <Application>Microsoft Office PowerPoint</Application>
  <PresentationFormat>Προβολή στην οθόνη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28</cp:revision>
  <dcterms:created xsi:type="dcterms:W3CDTF">2015-01-24T20:56:41Z</dcterms:created>
  <dcterms:modified xsi:type="dcterms:W3CDTF">2015-01-29T21:20:58Z</dcterms:modified>
</cp:coreProperties>
</file>