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6" r:id="rId35"/>
    <p:sldId id="297" r:id="rId36"/>
    <p:sldId id="298" r:id="rId37"/>
    <p:sldId id="300" r:id="rId38"/>
    <p:sldId id="299" r:id="rId39"/>
    <p:sldId id="301" r:id="rId40"/>
    <p:sldId id="289" r:id="rId41"/>
    <p:sldId id="290" r:id="rId42"/>
    <p:sldId id="291" r:id="rId43"/>
    <p:sldId id="292" r:id="rId44"/>
    <p:sldId id="294" r:id="rId45"/>
    <p:sldId id="295" r:id="rId46"/>
    <p:sldId id="293" r:id="rId4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17604-0556-46D8-8FD9-F780AA9441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259AD173-43BA-4A3E-992A-E5F1761275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CA82DBFF-7C34-45A1-BD2D-0A6C6E62D64E}"/>
              </a:ext>
            </a:extLst>
          </p:cNvPr>
          <p:cNvSpPr>
            <a:spLocks noGrp="1"/>
          </p:cNvSpPr>
          <p:nvPr>
            <p:ph type="dt" sz="half" idx="10"/>
          </p:nvPr>
        </p:nvSpPr>
        <p:spPr/>
        <p:txBody>
          <a:bodyPr/>
          <a:lstStyle/>
          <a:p>
            <a:fld id="{96B27B21-F8C4-430E-8D5B-75638CE909F5}" type="datetimeFigureOut">
              <a:rPr lang="el-GR" smtClean="0"/>
              <a:t>17/11/2020</a:t>
            </a:fld>
            <a:endParaRPr lang="el-GR"/>
          </a:p>
        </p:txBody>
      </p:sp>
      <p:sp>
        <p:nvSpPr>
          <p:cNvPr id="5" name="Footer Placeholder 4">
            <a:extLst>
              <a:ext uri="{FF2B5EF4-FFF2-40B4-BE49-F238E27FC236}">
                <a16:creationId xmlns:a16="http://schemas.microsoft.com/office/drawing/2014/main" id="{C753BD46-1262-4B94-88EE-F1B3DFC775B4}"/>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65783770-F73C-4F1E-8810-45127B91F4CA}"/>
              </a:ext>
            </a:extLst>
          </p:cNvPr>
          <p:cNvSpPr>
            <a:spLocks noGrp="1"/>
          </p:cNvSpPr>
          <p:nvPr>
            <p:ph type="sldNum" sz="quarter" idx="12"/>
          </p:nvPr>
        </p:nvSpPr>
        <p:spPr/>
        <p:txBody>
          <a:bodyPr/>
          <a:lstStyle/>
          <a:p>
            <a:fld id="{C0B17276-102E-4120-905E-B92D13E55C90}" type="slidenum">
              <a:rPr lang="el-GR" smtClean="0"/>
              <a:t>‹#›</a:t>
            </a:fld>
            <a:endParaRPr lang="el-GR"/>
          </a:p>
        </p:txBody>
      </p:sp>
    </p:spTree>
    <p:extLst>
      <p:ext uri="{BB962C8B-B14F-4D97-AF65-F5344CB8AC3E}">
        <p14:creationId xmlns:p14="http://schemas.microsoft.com/office/powerpoint/2010/main" val="2375581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20ADE-F547-4C12-A452-3582B3864C2C}"/>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ACD61802-AA37-4B82-8AB1-4869A65BF0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0FB9F07B-5CBD-4643-971A-E9656610CD83}"/>
              </a:ext>
            </a:extLst>
          </p:cNvPr>
          <p:cNvSpPr>
            <a:spLocks noGrp="1"/>
          </p:cNvSpPr>
          <p:nvPr>
            <p:ph type="dt" sz="half" idx="10"/>
          </p:nvPr>
        </p:nvSpPr>
        <p:spPr/>
        <p:txBody>
          <a:bodyPr/>
          <a:lstStyle/>
          <a:p>
            <a:fld id="{96B27B21-F8C4-430E-8D5B-75638CE909F5}" type="datetimeFigureOut">
              <a:rPr lang="el-GR" smtClean="0"/>
              <a:t>17/11/2020</a:t>
            </a:fld>
            <a:endParaRPr lang="el-GR"/>
          </a:p>
        </p:txBody>
      </p:sp>
      <p:sp>
        <p:nvSpPr>
          <p:cNvPr id="5" name="Footer Placeholder 4">
            <a:extLst>
              <a:ext uri="{FF2B5EF4-FFF2-40B4-BE49-F238E27FC236}">
                <a16:creationId xmlns:a16="http://schemas.microsoft.com/office/drawing/2014/main" id="{D9579339-CAC2-4E62-9903-B20737732895}"/>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A437AD62-4A85-4F58-A3FF-AB15B9C02ACD}"/>
              </a:ext>
            </a:extLst>
          </p:cNvPr>
          <p:cNvSpPr>
            <a:spLocks noGrp="1"/>
          </p:cNvSpPr>
          <p:nvPr>
            <p:ph type="sldNum" sz="quarter" idx="12"/>
          </p:nvPr>
        </p:nvSpPr>
        <p:spPr/>
        <p:txBody>
          <a:bodyPr/>
          <a:lstStyle/>
          <a:p>
            <a:fld id="{C0B17276-102E-4120-905E-B92D13E55C90}" type="slidenum">
              <a:rPr lang="el-GR" smtClean="0"/>
              <a:t>‹#›</a:t>
            </a:fld>
            <a:endParaRPr lang="el-GR"/>
          </a:p>
        </p:txBody>
      </p:sp>
    </p:spTree>
    <p:extLst>
      <p:ext uri="{BB962C8B-B14F-4D97-AF65-F5344CB8AC3E}">
        <p14:creationId xmlns:p14="http://schemas.microsoft.com/office/powerpoint/2010/main" val="273362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12EB2A-3FA5-4BB7-A9CA-9D284EE68B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ED4926AB-8EE9-4C88-B7BE-AD1E35160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C61045AF-0C34-4C94-95CE-E7BE543F9694}"/>
              </a:ext>
            </a:extLst>
          </p:cNvPr>
          <p:cNvSpPr>
            <a:spLocks noGrp="1"/>
          </p:cNvSpPr>
          <p:nvPr>
            <p:ph type="dt" sz="half" idx="10"/>
          </p:nvPr>
        </p:nvSpPr>
        <p:spPr/>
        <p:txBody>
          <a:bodyPr/>
          <a:lstStyle/>
          <a:p>
            <a:fld id="{96B27B21-F8C4-430E-8D5B-75638CE909F5}" type="datetimeFigureOut">
              <a:rPr lang="el-GR" smtClean="0"/>
              <a:t>17/11/2020</a:t>
            </a:fld>
            <a:endParaRPr lang="el-GR"/>
          </a:p>
        </p:txBody>
      </p:sp>
      <p:sp>
        <p:nvSpPr>
          <p:cNvPr id="5" name="Footer Placeholder 4">
            <a:extLst>
              <a:ext uri="{FF2B5EF4-FFF2-40B4-BE49-F238E27FC236}">
                <a16:creationId xmlns:a16="http://schemas.microsoft.com/office/drawing/2014/main" id="{41FFAD46-B212-4DD7-8DFC-45ACB016795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A56745B2-A695-4F28-A9B8-F66CF1347ABE}"/>
              </a:ext>
            </a:extLst>
          </p:cNvPr>
          <p:cNvSpPr>
            <a:spLocks noGrp="1"/>
          </p:cNvSpPr>
          <p:nvPr>
            <p:ph type="sldNum" sz="quarter" idx="12"/>
          </p:nvPr>
        </p:nvSpPr>
        <p:spPr/>
        <p:txBody>
          <a:bodyPr/>
          <a:lstStyle/>
          <a:p>
            <a:fld id="{C0B17276-102E-4120-905E-B92D13E55C90}" type="slidenum">
              <a:rPr lang="el-GR" smtClean="0"/>
              <a:t>‹#›</a:t>
            </a:fld>
            <a:endParaRPr lang="el-GR"/>
          </a:p>
        </p:txBody>
      </p:sp>
    </p:spTree>
    <p:extLst>
      <p:ext uri="{BB962C8B-B14F-4D97-AF65-F5344CB8AC3E}">
        <p14:creationId xmlns:p14="http://schemas.microsoft.com/office/powerpoint/2010/main" val="458879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3561-0897-4889-BBC2-DC1DD3930B81}"/>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5490BD8D-191D-4997-AE0C-16292FC47B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793D866-273F-4B7B-9810-00AA796EEA1B}"/>
              </a:ext>
            </a:extLst>
          </p:cNvPr>
          <p:cNvSpPr>
            <a:spLocks noGrp="1"/>
          </p:cNvSpPr>
          <p:nvPr>
            <p:ph type="dt" sz="half" idx="10"/>
          </p:nvPr>
        </p:nvSpPr>
        <p:spPr/>
        <p:txBody>
          <a:bodyPr/>
          <a:lstStyle/>
          <a:p>
            <a:fld id="{96B27B21-F8C4-430E-8D5B-75638CE909F5}" type="datetimeFigureOut">
              <a:rPr lang="el-GR" smtClean="0"/>
              <a:t>17/11/2020</a:t>
            </a:fld>
            <a:endParaRPr lang="el-GR"/>
          </a:p>
        </p:txBody>
      </p:sp>
      <p:sp>
        <p:nvSpPr>
          <p:cNvPr id="5" name="Footer Placeholder 4">
            <a:extLst>
              <a:ext uri="{FF2B5EF4-FFF2-40B4-BE49-F238E27FC236}">
                <a16:creationId xmlns:a16="http://schemas.microsoft.com/office/drawing/2014/main" id="{533221EE-9B39-4894-BC75-366A10864663}"/>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D52ED22D-49A5-42C7-8AEE-18BB36233047}"/>
              </a:ext>
            </a:extLst>
          </p:cNvPr>
          <p:cNvSpPr>
            <a:spLocks noGrp="1"/>
          </p:cNvSpPr>
          <p:nvPr>
            <p:ph type="sldNum" sz="quarter" idx="12"/>
          </p:nvPr>
        </p:nvSpPr>
        <p:spPr/>
        <p:txBody>
          <a:bodyPr/>
          <a:lstStyle/>
          <a:p>
            <a:fld id="{C0B17276-102E-4120-905E-B92D13E55C90}" type="slidenum">
              <a:rPr lang="el-GR" smtClean="0"/>
              <a:t>‹#›</a:t>
            </a:fld>
            <a:endParaRPr lang="el-GR"/>
          </a:p>
        </p:txBody>
      </p:sp>
    </p:spTree>
    <p:extLst>
      <p:ext uri="{BB962C8B-B14F-4D97-AF65-F5344CB8AC3E}">
        <p14:creationId xmlns:p14="http://schemas.microsoft.com/office/powerpoint/2010/main" val="1479050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3840E-1DF2-4872-A259-0F4D2DBE3F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65B3B181-823F-4FA1-95D1-527858C051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833596-09C9-4DB1-B138-E820D8542E5A}"/>
              </a:ext>
            </a:extLst>
          </p:cNvPr>
          <p:cNvSpPr>
            <a:spLocks noGrp="1"/>
          </p:cNvSpPr>
          <p:nvPr>
            <p:ph type="dt" sz="half" idx="10"/>
          </p:nvPr>
        </p:nvSpPr>
        <p:spPr/>
        <p:txBody>
          <a:bodyPr/>
          <a:lstStyle/>
          <a:p>
            <a:fld id="{96B27B21-F8C4-430E-8D5B-75638CE909F5}" type="datetimeFigureOut">
              <a:rPr lang="el-GR" smtClean="0"/>
              <a:t>17/11/2020</a:t>
            </a:fld>
            <a:endParaRPr lang="el-GR"/>
          </a:p>
        </p:txBody>
      </p:sp>
      <p:sp>
        <p:nvSpPr>
          <p:cNvPr id="5" name="Footer Placeholder 4">
            <a:extLst>
              <a:ext uri="{FF2B5EF4-FFF2-40B4-BE49-F238E27FC236}">
                <a16:creationId xmlns:a16="http://schemas.microsoft.com/office/drawing/2014/main" id="{188D1249-C6F6-43E0-83EB-DC7D631A40E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7397935-FEF0-4D77-8346-F6AA3D9E86D3}"/>
              </a:ext>
            </a:extLst>
          </p:cNvPr>
          <p:cNvSpPr>
            <a:spLocks noGrp="1"/>
          </p:cNvSpPr>
          <p:nvPr>
            <p:ph type="sldNum" sz="quarter" idx="12"/>
          </p:nvPr>
        </p:nvSpPr>
        <p:spPr/>
        <p:txBody>
          <a:bodyPr/>
          <a:lstStyle/>
          <a:p>
            <a:fld id="{C0B17276-102E-4120-905E-B92D13E55C90}" type="slidenum">
              <a:rPr lang="el-GR" smtClean="0"/>
              <a:t>‹#›</a:t>
            </a:fld>
            <a:endParaRPr lang="el-GR"/>
          </a:p>
        </p:txBody>
      </p:sp>
    </p:spTree>
    <p:extLst>
      <p:ext uri="{BB962C8B-B14F-4D97-AF65-F5344CB8AC3E}">
        <p14:creationId xmlns:p14="http://schemas.microsoft.com/office/powerpoint/2010/main" val="3503242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7DD7E-5FC4-4F9B-BCF5-E9EF0A9111CA}"/>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339AA4AC-509E-4311-8C1B-35FD95CE02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65527FA8-74B5-4E6B-B08C-59695DB8B5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E23A4EF9-B96D-465D-A95D-732AF4A34231}"/>
              </a:ext>
            </a:extLst>
          </p:cNvPr>
          <p:cNvSpPr>
            <a:spLocks noGrp="1"/>
          </p:cNvSpPr>
          <p:nvPr>
            <p:ph type="dt" sz="half" idx="10"/>
          </p:nvPr>
        </p:nvSpPr>
        <p:spPr/>
        <p:txBody>
          <a:bodyPr/>
          <a:lstStyle/>
          <a:p>
            <a:fld id="{96B27B21-F8C4-430E-8D5B-75638CE909F5}" type="datetimeFigureOut">
              <a:rPr lang="el-GR" smtClean="0"/>
              <a:t>17/11/2020</a:t>
            </a:fld>
            <a:endParaRPr lang="el-GR"/>
          </a:p>
        </p:txBody>
      </p:sp>
      <p:sp>
        <p:nvSpPr>
          <p:cNvPr id="6" name="Footer Placeholder 5">
            <a:extLst>
              <a:ext uri="{FF2B5EF4-FFF2-40B4-BE49-F238E27FC236}">
                <a16:creationId xmlns:a16="http://schemas.microsoft.com/office/drawing/2014/main" id="{04B8252B-D887-4324-BF1B-7BBB43BC8E75}"/>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D193F49F-873B-44E9-AD75-B35BF374D08D}"/>
              </a:ext>
            </a:extLst>
          </p:cNvPr>
          <p:cNvSpPr>
            <a:spLocks noGrp="1"/>
          </p:cNvSpPr>
          <p:nvPr>
            <p:ph type="sldNum" sz="quarter" idx="12"/>
          </p:nvPr>
        </p:nvSpPr>
        <p:spPr/>
        <p:txBody>
          <a:bodyPr/>
          <a:lstStyle/>
          <a:p>
            <a:fld id="{C0B17276-102E-4120-905E-B92D13E55C90}" type="slidenum">
              <a:rPr lang="el-GR" smtClean="0"/>
              <a:t>‹#›</a:t>
            </a:fld>
            <a:endParaRPr lang="el-GR"/>
          </a:p>
        </p:txBody>
      </p:sp>
    </p:spTree>
    <p:extLst>
      <p:ext uri="{BB962C8B-B14F-4D97-AF65-F5344CB8AC3E}">
        <p14:creationId xmlns:p14="http://schemas.microsoft.com/office/powerpoint/2010/main" val="3601644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D8222-041F-468F-81A4-ABA5C89E2882}"/>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00B840DC-BF22-4A26-9BA1-FB16A141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4CF370-9F92-49D9-AC21-0FE3E2DCA5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3E8C631D-D094-4637-91C3-00F0141ED7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D4C8E2-8E12-470B-B8F8-6E08320590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BEBB40CF-A59A-4BE5-91F6-DAA56952D2C3}"/>
              </a:ext>
            </a:extLst>
          </p:cNvPr>
          <p:cNvSpPr>
            <a:spLocks noGrp="1"/>
          </p:cNvSpPr>
          <p:nvPr>
            <p:ph type="dt" sz="half" idx="10"/>
          </p:nvPr>
        </p:nvSpPr>
        <p:spPr/>
        <p:txBody>
          <a:bodyPr/>
          <a:lstStyle/>
          <a:p>
            <a:fld id="{96B27B21-F8C4-430E-8D5B-75638CE909F5}" type="datetimeFigureOut">
              <a:rPr lang="el-GR" smtClean="0"/>
              <a:t>17/11/2020</a:t>
            </a:fld>
            <a:endParaRPr lang="el-GR"/>
          </a:p>
        </p:txBody>
      </p:sp>
      <p:sp>
        <p:nvSpPr>
          <p:cNvPr id="8" name="Footer Placeholder 7">
            <a:extLst>
              <a:ext uri="{FF2B5EF4-FFF2-40B4-BE49-F238E27FC236}">
                <a16:creationId xmlns:a16="http://schemas.microsoft.com/office/drawing/2014/main" id="{DF21B169-E8C0-4599-BF00-0C86E9AB34C6}"/>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ADFD1112-4758-4AD0-94FE-F0AAD9616F33}"/>
              </a:ext>
            </a:extLst>
          </p:cNvPr>
          <p:cNvSpPr>
            <a:spLocks noGrp="1"/>
          </p:cNvSpPr>
          <p:nvPr>
            <p:ph type="sldNum" sz="quarter" idx="12"/>
          </p:nvPr>
        </p:nvSpPr>
        <p:spPr/>
        <p:txBody>
          <a:bodyPr/>
          <a:lstStyle/>
          <a:p>
            <a:fld id="{C0B17276-102E-4120-905E-B92D13E55C90}" type="slidenum">
              <a:rPr lang="el-GR" smtClean="0"/>
              <a:t>‹#›</a:t>
            </a:fld>
            <a:endParaRPr lang="el-GR"/>
          </a:p>
        </p:txBody>
      </p:sp>
    </p:spTree>
    <p:extLst>
      <p:ext uri="{BB962C8B-B14F-4D97-AF65-F5344CB8AC3E}">
        <p14:creationId xmlns:p14="http://schemas.microsoft.com/office/powerpoint/2010/main" val="2276226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97881-995E-43C7-82B8-6C9C628322B7}"/>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B092EF11-CDE0-44BE-A327-24220FC13BE8}"/>
              </a:ext>
            </a:extLst>
          </p:cNvPr>
          <p:cNvSpPr>
            <a:spLocks noGrp="1"/>
          </p:cNvSpPr>
          <p:nvPr>
            <p:ph type="dt" sz="half" idx="10"/>
          </p:nvPr>
        </p:nvSpPr>
        <p:spPr/>
        <p:txBody>
          <a:bodyPr/>
          <a:lstStyle/>
          <a:p>
            <a:fld id="{96B27B21-F8C4-430E-8D5B-75638CE909F5}" type="datetimeFigureOut">
              <a:rPr lang="el-GR" smtClean="0"/>
              <a:t>17/11/2020</a:t>
            </a:fld>
            <a:endParaRPr lang="el-GR"/>
          </a:p>
        </p:txBody>
      </p:sp>
      <p:sp>
        <p:nvSpPr>
          <p:cNvPr id="4" name="Footer Placeholder 3">
            <a:extLst>
              <a:ext uri="{FF2B5EF4-FFF2-40B4-BE49-F238E27FC236}">
                <a16:creationId xmlns:a16="http://schemas.microsoft.com/office/drawing/2014/main" id="{3D7A29C4-E088-4B0A-950D-B3CF1457FC85}"/>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9474764D-A543-4225-B93E-02C58468331D}"/>
              </a:ext>
            </a:extLst>
          </p:cNvPr>
          <p:cNvSpPr>
            <a:spLocks noGrp="1"/>
          </p:cNvSpPr>
          <p:nvPr>
            <p:ph type="sldNum" sz="quarter" idx="12"/>
          </p:nvPr>
        </p:nvSpPr>
        <p:spPr/>
        <p:txBody>
          <a:bodyPr/>
          <a:lstStyle/>
          <a:p>
            <a:fld id="{C0B17276-102E-4120-905E-B92D13E55C90}" type="slidenum">
              <a:rPr lang="el-GR" smtClean="0"/>
              <a:t>‹#›</a:t>
            </a:fld>
            <a:endParaRPr lang="el-GR"/>
          </a:p>
        </p:txBody>
      </p:sp>
    </p:spTree>
    <p:extLst>
      <p:ext uri="{BB962C8B-B14F-4D97-AF65-F5344CB8AC3E}">
        <p14:creationId xmlns:p14="http://schemas.microsoft.com/office/powerpoint/2010/main" val="2077797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9E552B-8304-4435-85F1-C95954199148}"/>
              </a:ext>
            </a:extLst>
          </p:cNvPr>
          <p:cNvSpPr>
            <a:spLocks noGrp="1"/>
          </p:cNvSpPr>
          <p:nvPr>
            <p:ph type="dt" sz="half" idx="10"/>
          </p:nvPr>
        </p:nvSpPr>
        <p:spPr/>
        <p:txBody>
          <a:bodyPr/>
          <a:lstStyle/>
          <a:p>
            <a:fld id="{96B27B21-F8C4-430E-8D5B-75638CE909F5}" type="datetimeFigureOut">
              <a:rPr lang="el-GR" smtClean="0"/>
              <a:t>17/11/2020</a:t>
            </a:fld>
            <a:endParaRPr lang="el-GR"/>
          </a:p>
        </p:txBody>
      </p:sp>
      <p:sp>
        <p:nvSpPr>
          <p:cNvPr id="3" name="Footer Placeholder 2">
            <a:extLst>
              <a:ext uri="{FF2B5EF4-FFF2-40B4-BE49-F238E27FC236}">
                <a16:creationId xmlns:a16="http://schemas.microsoft.com/office/drawing/2014/main" id="{A218EBB1-3960-4E75-BF33-DF86E286B0B1}"/>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EE93B20B-51B5-4F30-80B4-9105EE1734EB}"/>
              </a:ext>
            </a:extLst>
          </p:cNvPr>
          <p:cNvSpPr>
            <a:spLocks noGrp="1"/>
          </p:cNvSpPr>
          <p:nvPr>
            <p:ph type="sldNum" sz="quarter" idx="12"/>
          </p:nvPr>
        </p:nvSpPr>
        <p:spPr/>
        <p:txBody>
          <a:bodyPr/>
          <a:lstStyle/>
          <a:p>
            <a:fld id="{C0B17276-102E-4120-905E-B92D13E55C90}" type="slidenum">
              <a:rPr lang="el-GR" smtClean="0"/>
              <a:t>‹#›</a:t>
            </a:fld>
            <a:endParaRPr lang="el-GR"/>
          </a:p>
        </p:txBody>
      </p:sp>
    </p:spTree>
    <p:extLst>
      <p:ext uri="{BB962C8B-B14F-4D97-AF65-F5344CB8AC3E}">
        <p14:creationId xmlns:p14="http://schemas.microsoft.com/office/powerpoint/2010/main" val="3691055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24EAF-FEE1-4D91-A490-D6A9161D44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BC779998-979E-4E27-A93F-A61EE045C7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4D8B075E-78A4-40DF-9BF6-468DD8818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ED43DD-3E0E-4EDF-A0A1-C9C6AE61EBBC}"/>
              </a:ext>
            </a:extLst>
          </p:cNvPr>
          <p:cNvSpPr>
            <a:spLocks noGrp="1"/>
          </p:cNvSpPr>
          <p:nvPr>
            <p:ph type="dt" sz="half" idx="10"/>
          </p:nvPr>
        </p:nvSpPr>
        <p:spPr/>
        <p:txBody>
          <a:bodyPr/>
          <a:lstStyle/>
          <a:p>
            <a:fld id="{96B27B21-F8C4-430E-8D5B-75638CE909F5}" type="datetimeFigureOut">
              <a:rPr lang="el-GR" smtClean="0"/>
              <a:t>17/11/2020</a:t>
            </a:fld>
            <a:endParaRPr lang="el-GR"/>
          </a:p>
        </p:txBody>
      </p:sp>
      <p:sp>
        <p:nvSpPr>
          <p:cNvPr id="6" name="Footer Placeholder 5">
            <a:extLst>
              <a:ext uri="{FF2B5EF4-FFF2-40B4-BE49-F238E27FC236}">
                <a16:creationId xmlns:a16="http://schemas.microsoft.com/office/drawing/2014/main" id="{0B08BB97-9466-4813-9726-FFBE3610DE42}"/>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E0C97A01-1728-4800-8C16-884D20220E90}"/>
              </a:ext>
            </a:extLst>
          </p:cNvPr>
          <p:cNvSpPr>
            <a:spLocks noGrp="1"/>
          </p:cNvSpPr>
          <p:nvPr>
            <p:ph type="sldNum" sz="quarter" idx="12"/>
          </p:nvPr>
        </p:nvSpPr>
        <p:spPr/>
        <p:txBody>
          <a:bodyPr/>
          <a:lstStyle/>
          <a:p>
            <a:fld id="{C0B17276-102E-4120-905E-B92D13E55C90}" type="slidenum">
              <a:rPr lang="el-GR" smtClean="0"/>
              <a:t>‹#›</a:t>
            </a:fld>
            <a:endParaRPr lang="el-GR"/>
          </a:p>
        </p:txBody>
      </p:sp>
    </p:spTree>
    <p:extLst>
      <p:ext uri="{BB962C8B-B14F-4D97-AF65-F5344CB8AC3E}">
        <p14:creationId xmlns:p14="http://schemas.microsoft.com/office/powerpoint/2010/main" val="1866725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6EEBA-7401-4512-A079-3B07FE9DB3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DAB27449-7EF2-41EB-837D-A74F76B788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65831F8E-CEBD-465E-9739-304F80325D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E7E4F6-D151-485D-A3AF-70FFC7FCFCDC}"/>
              </a:ext>
            </a:extLst>
          </p:cNvPr>
          <p:cNvSpPr>
            <a:spLocks noGrp="1"/>
          </p:cNvSpPr>
          <p:nvPr>
            <p:ph type="dt" sz="half" idx="10"/>
          </p:nvPr>
        </p:nvSpPr>
        <p:spPr/>
        <p:txBody>
          <a:bodyPr/>
          <a:lstStyle/>
          <a:p>
            <a:fld id="{96B27B21-F8C4-430E-8D5B-75638CE909F5}" type="datetimeFigureOut">
              <a:rPr lang="el-GR" smtClean="0"/>
              <a:t>17/11/2020</a:t>
            </a:fld>
            <a:endParaRPr lang="el-GR"/>
          </a:p>
        </p:txBody>
      </p:sp>
      <p:sp>
        <p:nvSpPr>
          <p:cNvPr id="6" name="Footer Placeholder 5">
            <a:extLst>
              <a:ext uri="{FF2B5EF4-FFF2-40B4-BE49-F238E27FC236}">
                <a16:creationId xmlns:a16="http://schemas.microsoft.com/office/drawing/2014/main" id="{5FE4AF87-30C6-400D-A5CD-41D6F39C991B}"/>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56167EDF-3D94-4B8D-B02D-7F5060A863CC}"/>
              </a:ext>
            </a:extLst>
          </p:cNvPr>
          <p:cNvSpPr>
            <a:spLocks noGrp="1"/>
          </p:cNvSpPr>
          <p:nvPr>
            <p:ph type="sldNum" sz="quarter" idx="12"/>
          </p:nvPr>
        </p:nvSpPr>
        <p:spPr/>
        <p:txBody>
          <a:bodyPr/>
          <a:lstStyle/>
          <a:p>
            <a:fld id="{C0B17276-102E-4120-905E-B92D13E55C90}" type="slidenum">
              <a:rPr lang="el-GR" smtClean="0"/>
              <a:t>‹#›</a:t>
            </a:fld>
            <a:endParaRPr lang="el-GR"/>
          </a:p>
        </p:txBody>
      </p:sp>
    </p:spTree>
    <p:extLst>
      <p:ext uri="{BB962C8B-B14F-4D97-AF65-F5344CB8AC3E}">
        <p14:creationId xmlns:p14="http://schemas.microsoft.com/office/powerpoint/2010/main" val="872524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9E537B-7063-4B63-B39C-0BE270E870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17765853-E0B0-4B7B-9DBC-4E61C70632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8345B7EB-4A6C-4E38-B439-7596B3F788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B27B21-F8C4-430E-8D5B-75638CE909F5}" type="datetimeFigureOut">
              <a:rPr lang="el-GR" smtClean="0"/>
              <a:t>17/11/2020</a:t>
            </a:fld>
            <a:endParaRPr lang="el-GR"/>
          </a:p>
        </p:txBody>
      </p:sp>
      <p:sp>
        <p:nvSpPr>
          <p:cNvPr id="5" name="Footer Placeholder 4">
            <a:extLst>
              <a:ext uri="{FF2B5EF4-FFF2-40B4-BE49-F238E27FC236}">
                <a16:creationId xmlns:a16="http://schemas.microsoft.com/office/drawing/2014/main" id="{0FB0A92A-074B-4B2C-84A5-12748DA5A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E7FBD5F0-470E-49EB-B839-07B9AC43D4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17276-102E-4120-905E-B92D13E55C90}" type="slidenum">
              <a:rPr lang="el-GR" smtClean="0"/>
              <a:t>‹#›</a:t>
            </a:fld>
            <a:endParaRPr lang="el-GR"/>
          </a:p>
        </p:txBody>
      </p:sp>
    </p:spTree>
    <p:extLst>
      <p:ext uri="{BB962C8B-B14F-4D97-AF65-F5344CB8AC3E}">
        <p14:creationId xmlns:p14="http://schemas.microsoft.com/office/powerpoint/2010/main" val="2538569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el.wikipedia.org/wiki/%CE%A0%CE%BF%CF%81%CF%84%CE%BF%CE%B3%CE%B1%CE%BB%CE%AF%CE%B1#cite_note-13"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el.wikipedia.org/wiki/%CE%95%CE%BB%CE%BB%CE%B7%CE%BD%CE%B9%CE%BA%CF%8C%CF%82_%CE%B5%CE%BC%CF%86%CF%8D%CE%BB%CE%B9%CE%BF%CF%82_%CF%80%CF%8C%CE%BB%CE%B5%CE%BC%CE%BF%CF%82_(1946%E2%80%931949)#cite_note-5"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el.wikipedia.org/wiki/%CE%A8%CF%85%CF%87%CF%81%CF%8C%CF%82_%CE%A0%CF%8C%CE%BB%CE%B5%CE%BC%CE%BF%CF%82#cite_note-Byrd-28" TargetMode="External"/><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5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a:extLst>
              <a:ext uri="{FF2B5EF4-FFF2-40B4-BE49-F238E27FC236}">
                <a16:creationId xmlns:a16="http://schemas.microsoft.com/office/drawing/2014/main" id="{4DD7CA9D-3304-4F77-BC0C-28513D0EB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743627"/>
            <a:ext cx="10905066" cy="5370745"/>
          </a:xfrm>
          <a:prstGeom prst="rect">
            <a:avLst/>
          </a:prstGeom>
        </p:spPr>
      </p:pic>
      <p:sp>
        <p:nvSpPr>
          <p:cNvPr id="9" name="TextBox 8">
            <a:extLst>
              <a:ext uri="{FF2B5EF4-FFF2-40B4-BE49-F238E27FC236}">
                <a16:creationId xmlns:a16="http://schemas.microsoft.com/office/drawing/2014/main" id="{4FBD656F-6242-4ECA-AF61-8C2644D90D63}"/>
              </a:ext>
            </a:extLst>
          </p:cNvPr>
          <p:cNvSpPr txBox="1"/>
          <p:nvPr/>
        </p:nvSpPr>
        <p:spPr>
          <a:xfrm>
            <a:off x="2701770" y="41932"/>
            <a:ext cx="7019277" cy="461665"/>
          </a:xfrm>
          <a:prstGeom prst="rect">
            <a:avLst/>
          </a:prstGeom>
          <a:noFill/>
        </p:spPr>
        <p:txBody>
          <a:bodyPr wrap="square">
            <a:spAutoFit/>
          </a:bodyPr>
          <a:lstStyle/>
          <a:p>
            <a:r>
              <a:rPr lang="el-GR" sz="2400" b="1" dirty="0">
                <a:solidFill>
                  <a:schemeClr val="bg1"/>
                </a:solidFill>
              </a:rPr>
              <a:t>Οι συμμαχίες κατά τη διάρκεια του Ψυχρού Πολέμου</a:t>
            </a:r>
          </a:p>
        </p:txBody>
      </p:sp>
    </p:spTree>
    <p:extLst>
      <p:ext uri="{BB962C8B-B14F-4D97-AF65-F5344CB8AC3E}">
        <p14:creationId xmlns:p14="http://schemas.microsoft.com/office/powerpoint/2010/main" val="3486789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vintage photo of a group of people standing around a plane&#10;&#10;Description automatically generated">
            <a:extLst>
              <a:ext uri="{FF2B5EF4-FFF2-40B4-BE49-F238E27FC236}">
                <a16:creationId xmlns:a16="http://schemas.microsoft.com/office/drawing/2014/main" id="{85ABBC0F-10D5-4775-B85D-5A5A986A7550}"/>
              </a:ext>
            </a:extLst>
          </p:cNvPr>
          <p:cNvPicPr>
            <a:picLocks noChangeAspect="1"/>
          </p:cNvPicPr>
          <p:nvPr/>
        </p:nvPicPr>
        <p:blipFill rotWithShape="1">
          <a:blip r:embed="rId2">
            <a:extLst>
              <a:ext uri="{28A0092B-C50C-407E-A947-70E740481C1C}">
                <a14:useLocalDpi xmlns:a14="http://schemas.microsoft.com/office/drawing/2010/main" val="0"/>
              </a:ext>
            </a:extLst>
          </a:blip>
          <a:srcRect t="30484" r="9090" b="21148"/>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716F04C-7B3A-4746-947D-B269BA0A7AE0}"/>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a:latin typeface="+mj-lt"/>
                <a:ea typeface="+mj-ea"/>
                <a:cs typeface="+mj-cs"/>
              </a:rPr>
              <a:t>Πόλεμος της Κορέας</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42863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CA9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Βόρεια Κορέα: Ο Κιμ Ιλ Σουνγκ έκανε μεταγγίσεις αίματος από 20χρονους -  Newsbomb - Ειδησεις - News">
            <a:extLst>
              <a:ext uri="{FF2B5EF4-FFF2-40B4-BE49-F238E27FC236}">
                <a16:creationId xmlns:a16="http://schemas.microsoft.com/office/drawing/2014/main" id="{DE2A7861-BD7B-4BF5-B514-8730667E476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0904" y="643467"/>
            <a:ext cx="3378234" cy="2475653"/>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CA9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front of a large crowd of people&#10;&#10;Description automatically generated">
            <a:extLst>
              <a:ext uri="{FF2B5EF4-FFF2-40B4-BE49-F238E27FC236}">
                <a16:creationId xmlns:a16="http://schemas.microsoft.com/office/drawing/2014/main" id="{53251376-CA46-43DC-911A-67F11CF4A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08" y="3748194"/>
            <a:ext cx="3456826" cy="2471631"/>
          </a:xfrm>
          <a:prstGeom prst="rect">
            <a:avLst/>
          </a:prstGeom>
        </p:spPr>
      </p:pic>
      <p:sp>
        <p:nvSpPr>
          <p:cNvPr id="77" name="Rectangle 76">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287E9D-8501-48C4-9AD1-DC11FC0B172C}"/>
              </a:ext>
            </a:extLst>
          </p:cNvPr>
          <p:cNvPicPr>
            <a:picLocks noChangeAspect="1"/>
          </p:cNvPicPr>
          <p:nvPr/>
        </p:nvPicPr>
        <p:blipFill>
          <a:blip r:embed="rId4"/>
          <a:stretch>
            <a:fillRect/>
          </a:stretch>
        </p:blipFill>
        <p:spPr>
          <a:xfrm>
            <a:off x="5144764" y="766737"/>
            <a:ext cx="6410084" cy="5338585"/>
          </a:xfrm>
          <a:prstGeom prst="rect">
            <a:avLst/>
          </a:prstGeom>
        </p:spPr>
      </p:pic>
    </p:spTree>
    <p:extLst>
      <p:ext uri="{BB962C8B-B14F-4D97-AF65-F5344CB8AC3E}">
        <p14:creationId xmlns:p14="http://schemas.microsoft.com/office/powerpoint/2010/main" val="89035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9D54597-139E-4061-9503-A057B501D829}"/>
              </a:ext>
            </a:extLst>
          </p:cNvPr>
          <p:cNvPicPr>
            <a:picLocks noChangeAspect="1"/>
          </p:cNvPicPr>
          <p:nvPr/>
        </p:nvPicPr>
        <p:blipFill>
          <a:blip r:embed="rId2"/>
          <a:stretch>
            <a:fillRect/>
          </a:stretch>
        </p:blipFill>
        <p:spPr>
          <a:xfrm>
            <a:off x="6176433" y="1788846"/>
            <a:ext cx="5372100" cy="3280308"/>
          </a:xfrm>
          <a:prstGeom prst="rect">
            <a:avLst/>
          </a:prstGeom>
        </p:spPr>
      </p:pic>
      <p:sp>
        <p:nvSpPr>
          <p:cNvPr id="14" name="Rectangle 13">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a suit and tie&#10;&#10;Description automatically generated">
            <a:extLst>
              <a:ext uri="{FF2B5EF4-FFF2-40B4-BE49-F238E27FC236}">
                <a16:creationId xmlns:a16="http://schemas.microsoft.com/office/drawing/2014/main" id="{A5B6EC7B-6FC7-47CA-8FAC-A206D1A86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536" y="643467"/>
            <a:ext cx="3733958" cy="5571066"/>
          </a:xfrm>
          <a:prstGeom prst="rect">
            <a:avLst/>
          </a:prstGeom>
        </p:spPr>
      </p:pic>
    </p:spTree>
    <p:extLst>
      <p:ext uri="{BB962C8B-B14F-4D97-AF65-F5344CB8AC3E}">
        <p14:creationId xmlns:p14="http://schemas.microsoft.com/office/powerpoint/2010/main" val="3429522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earing a suit and tie&#10;&#10;Description automatically generated">
            <a:extLst>
              <a:ext uri="{FF2B5EF4-FFF2-40B4-BE49-F238E27FC236}">
                <a16:creationId xmlns:a16="http://schemas.microsoft.com/office/drawing/2014/main" id="{F0776A29-C73B-4E3E-9412-EF306F0F3688}"/>
              </a:ext>
            </a:extLst>
          </p:cNvPr>
          <p:cNvPicPr>
            <a:picLocks noChangeAspect="1"/>
          </p:cNvPicPr>
          <p:nvPr/>
        </p:nvPicPr>
        <p:blipFill rotWithShape="1">
          <a:blip r:embed="rId2">
            <a:extLst>
              <a:ext uri="{28A0092B-C50C-407E-A947-70E740481C1C}">
                <a14:useLocalDpi xmlns:a14="http://schemas.microsoft.com/office/drawing/2010/main" val="0"/>
              </a:ext>
            </a:extLst>
          </a:blip>
          <a:srcRect t="10721" r="9090" b="29770"/>
          <a:stretch/>
        </p:blipFill>
        <p:spPr>
          <a:xfrm>
            <a:off x="3522468" y="10"/>
            <a:ext cx="8669532" cy="6857990"/>
          </a:xfrm>
          <a:prstGeom prst="rect">
            <a:avLst/>
          </a:prstGeom>
        </p:spPr>
      </p:pic>
      <p:sp>
        <p:nvSpPr>
          <p:cNvPr id="16" name="Rectangle 15">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CFFFF62-CBB2-4804-859C-DC97B88EA886}"/>
              </a:ext>
            </a:extLst>
          </p:cNvPr>
          <p:cNvSpPr txBox="1"/>
          <p:nvPr/>
        </p:nvSpPr>
        <p:spPr>
          <a:xfrm>
            <a:off x="371094" y="1161288"/>
            <a:ext cx="3438144" cy="11247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latin typeface="+mj-lt"/>
                <a:ea typeface="+mj-ea"/>
                <a:cs typeface="+mj-cs"/>
              </a:rPr>
              <a:t>Κλιμάκωση της Κρίσης (1953-62)</a:t>
            </a: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658D067-7D1B-41F6-9A6E-D901F84F2BC6}"/>
              </a:ext>
            </a:extLst>
          </p:cNvPr>
          <p:cNvSpPr txBox="1"/>
          <p:nvPr/>
        </p:nvSpPr>
        <p:spPr>
          <a:xfrm>
            <a:off x="371094" y="2718054"/>
            <a:ext cx="3438906" cy="3207258"/>
          </a:xfrm>
          <a:prstGeom prst="rect">
            <a:avLst/>
          </a:prstGeom>
        </p:spPr>
        <p:txBody>
          <a:bodyPr vert="horz" lIns="91440" tIns="45720" rIns="91440" bIns="45720" rtlCol="0" anchor="t">
            <a:normAutofit lnSpcReduction="10000"/>
          </a:bodyPr>
          <a:lstStyle/>
          <a:p>
            <a:pPr indent="-228600" algn="just">
              <a:lnSpc>
                <a:spcPct val="90000"/>
              </a:lnSpc>
              <a:spcAft>
                <a:spcPts val="600"/>
              </a:spcAft>
              <a:buFont typeface="Arial" panose="020B0604020202020204" pitchFamily="34" charset="0"/>
              <a:buChar char="•"/>
            </a:pPr>
            <a:r>
              <a:rPr lang="en-US" sz="1600" dirty="0" err="1"/>
              <a:t>Το</a:t>
            </a:r>
            <a:r>
              <a:rPr lang="en-US" sz="1600" dirty="0"/>
              <a:t> 1953, </a:t>
            </a:r>
            <a:r>
              <a:rPr lang="en-US" sz="1600" dirty="0" err="1"/>
              <a:t>έτος</a:t>
            </a:r>
            <a:r>
              <a:rPr lang="en-US" sz="1600" dirty="0"/>
              <a:t> </a:t>
            </a:r>
            <a:r>
              <a:rPr lang="en-US" sz="1600" dirty="0" err="1"/>
              <a:t>τερμ</a:t>
            </a:r>
            <a:r>
              <a:rPr lang="en-US" sz="1600" dirty="0"/>
              <a:t>ατισμού του πολέμου στην Κορέα, έλαβαν χώρα σημαντικές αλλαγές στην ηγεσία των δύο υπερδυνάμεων, που άλλαξαν δραματικά τη δυναμική του μεταξύ τους ανταγωνισμού. Ο </a:t>
            </a:r>
            <a:r>
              <a:rPr lang="en-US" sz="1600" dirty="0" err="1"/>
              <a:t>Ντουάιτ</a:t>
            </a:r>
            <a:r>
              <a:rPr lang="en-US" sz="1600" dirty="0"/>
              <a:t> </a:t>
            </a:r>
            <a:r>
              <a:rPr lang="en-US" sz="1600" dirty="0" err="1"/>
              <a:t>Αϊζενχάουερ</a:t>
            </a:r>
            <a:r>
              <a:rPr lang="en-US" sz="1600" dirty="0"/>
              <a:t> </a:t>
            </a:r>
            <a:r>
              <a:rPr lang="en-US" sz="1600" dirty="0" err="1"/>
              <a:t>εξελέγη</a:t>
            </a:r>
            <a:r>
              <a:rPr lang="en-US" sz="1600" dirty="0"/>
              <a:t> π</a:t>
            </a:r>
            <a:r>
              <a:rPr lang="en-US" sz="1600" dirty="0" err="1"/>
              <a:t>ρόεδρος</a:t>
            </a:r>
            <a:r>
              <a:rPr lang="en-US" sz="1600" dirty="0"/>
              <a:t> </a:t>
            </a:r>
            <a:r>
              <a:rPr lang="en-US" sz="1600" dirty="0" err="1"/>
              <a:t>των</a:t>
            </a:r>
            <a:r>
              <a:rPr lang="en-US" sz="1600" dirty="0"/>
              <a:t> ΗΠΑ </a:t>
            </a:r>
            <a:r>
              <a:rPr lang="en-US" sz="1600" dirty="0" err="1"/>
              <a:t>τον</a:t>
            </a:r>
            <a:r>
              <a:rPr lang="en-US" sz="1600" dirty="0"/>
              <a:t> Ια</a:t>
            </a:r>
            <a:r>
              <a:rPr lang="en-US" sz="1600" dirty="0" err="1"/>
              <a:t>νουάριο</a:t>
            </a:r>
            <a:r>
              <a:rPr lang="en-US" sz="1600" dirty="0"/>
              <a:t>. Ο </a:t>
            </a:r>
            <a:r>
              <a:rPr lang="en-US" sz="1600" dirty="0" err="1"/>
              <a:t>νέος</a:t>
            </a:r>
            <a:r>
              <a:rPr lang="en-US" sz="1600" dirty="0"/>
              <a:t> π</a:t>
            </a:r>
            <a:r>
              <a:rPr lang="en-US" sz="1600" dirty="0" err="1"/>
              <a:t>ρόεδρος</a:t>
            </a:r>
            <a:r>
              <a:rPr lang="en-US" sz="1600" dirty="0"/>
              <a:t> </a:t>
            </a:r>
            <a:r>
              <a:rPr lang="en-US" sz="1600" dirty="0" err="1"/>
              <a:t>έσ</a:t>
            </a:r>
            <a:r>
              <a:rPr lang="en-US" sz="1600" dirty="0"/>
              <a:t>πευσε να μειώσει κατά ένα τρίτο τις αμυντικές δαπάνες -που είχαν τετραπλασιασθεί τους τελευταίους 18 μήνες της κυβέρνησης Τρούμαν- χωρίς όμως να παύσουν οι ΗΠΑ να εφαρμόζουν τα θεμελιώδη ψυχροπολεμικά τους δόγματα. </a:t>
            </a:r>
          </a:p>
        </p:txBody>
      </p:sp>
    </p:spTree>
    <p:extLst>
      <p:ext uri="{BB962C8B-B14F-4D97-AF65-F5344CB8AC3E}">
        <p14:creationId xmlns:p14="http://schemas.microsoft.com/office/powerpoint/2010/main" val="386658024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97CB69A-DF4A-483C-A1FA-37BCE67E22F6}"/>
              </a:ext>
            </a:extLst>
          </p:cNvPr>
          <p:cNvPicPr>
            <a:picLocks noChangeAspect="1"/>
          </p:cNvPicPr>
          <p:nvPr/>
        </p:nvPicPr>
        <p:blipFill>
          <a:blip r:embed="rId2"/>
          <a:stretch>
            <a:fillRect/>
          </a:stretch>
        </p:blipFill>
        <p:spPr>
          <a:xfrm>
            <a:off x="6176433" y="1907697"/>
            <a:ext cx="5372100" cy="3042605"/>
          </a:xfrm>
          <a:prstGeom prst="rect">
            <a:avLst/>
          </a:prstGeom>
        </p:spPr>
      </p:pic>
      <p:sp>
        <p:nvSpPr>
          <p:cNvPr id="14" name="Rectangle 13">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earing a suit and tie&#10;&#10;Description automatically generated">
            <a:extLst>
              <a:ext uri="{FF2B5EF4-FFF2-40B4-BE49-F238E27FC236}">
                <a16:creationId xmlns:a16="http://schemas.microsoft.com/office/drawing/2014/main" id="{82A80FA2-D2D6-4EB4-819D-540DE264F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836" y="643467"/>
            <a:ext cx="4359359" cy="5571066"/>
          </a:xfrm>
          <a:prstGeom prst="rect">
            <a:avLst/>
          </a:prstGeom>
        </p:spPr>
      </p:pic>
    </p:spTree>
    <p:extLst>
      <p:ext uri="{BB962C8B-B14F-4D97-AF65-F5344CB8AC3E}">
        <p14:creationId xmlns:p14="http://schemas.microsoft.com/office/powerpoint/2010/main" val="1018609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8CB493A-F59E-4005-8404-662EA2788A01}"/>
              </a:ext>
            </a:extLst>
          </p:cNvPr>
          <p:cNvSpPr txBox="1"/>
          <p:nvPr/>
        </p:nvSpPr>
        <p:spPr>
          <a:xfrm>
            <a:off x="1109980" y="4277356"/>
            <a:ext cx="9966960" cy="156032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500" b="1">
                <a:solidFill>
                  <a:schemeClr val="accent1"/>
                </a:solidFill>
                <a:latin typeface="+mj-lt"/>
                <a:ea typeface="+mj-ea"/>
                <a:cs typeface="+mj-cs"/>
              </a:rPr>
              <a:t>Συγκρότηση του Συμφώνου της Βαρσοβίας και εξέγερση στην Ουγγαρία</a:t>
            </a:r>
          </a:p>
        </p:txBody>
      </p:sp>
      <p:pic>
        <p:nvPicPr>
          <p:cNvPr id="5" name="Picture 4" descr="Map&#10;&#10;Description automatically generated">
            <a:extLst>
              <a:ext uri="{FF2B5EF4-FFF2-40B4-BE49-F238E27FC236}">
                <a16:creationId xmlns:a16="http://schemas.microsoft.com/office/drawing/2014/main" id="{073C4D5A-A651-4F77-8877-625FD4EB151E}"/>
              </a:ext>
            </a:extLst>
          </p:cNvPr>
          <p:cNvPicPr>
            <a:picLocks noChangeAspect="1"/>
          </p:cNvPicPr>
          <p:nvPr/>
        </p:nvPicPr>
        <p:blipFill rotWithShape="1">
          <a:blip r:embed="rId2">
            <a:extLst>
              <a:ext uri="{28A0092B-C50C-407E-A947-70E740481C1C}">
                <a14:useLocalDpi xmlns:a14="http://schemas.microsoft.com/office/drawing/2010/main" val="0"/>
              </a:ext>
            </a:extLst>
          </a:blip>
          <a:srcRect r="8276" b="1"/>
          <a:stretch/>
        </p:blipFill>
        <p:spPr>
          <a:xfrm>
            <a:off x="243840" y="256540"/>
            <a:ext cx="11704320" cy="3764276"/>
          </a:xfrm>
          <a:prstGeom prst="rect">
            <a:avLst/>
          </a:prstGeom>
        </p:spPr>
      </p:pic>
    </p:spTree>
    <p:extLst>
      <p:ext uri="{BB962C8B-B14F-4D97-AF65-F5344CB8AC3E}">
        <p14:creationId xmlns:p14="http://schemas.microsoft.com/office/powerpoint/2010/main" val="4180326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D9C4A1E0-B30B-4F81-873C-F77710333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0"/>
            <a:ext cx="4901184" cy="4032504"/>
          </a:xfrm>
          <a:custGeom>
            <a:avLst/>
            <a:gdLst>
              <a:gd name="connsiteX0" fmla="*/ 0 w 4901184"/>
              <a:gd name="connsiteY0" fmla="*/ 0 h 4032504"/>
              <a:gd name="connsiteX1" fmla="*/ 4901184 w 4901184"/>
              <a:gd name="connsiteY1" fmla="*/ 0 h 4032504"/>
              <a:gd name="connsiteX2" fmla="*/ 4901184 w 4901184"/>
              <a:gd name="connsiteY2" fmla="*/ 3813911 h 4032504"/>
              <a:gd name="connsiteX3" fmla="*/ 4682591 w 4901184"/>
              <a:gd name="connsiteY3" fmla="*/ 4032504 h 4032504"/>
              <a:gd name="connsiteX4" fmla="*/ 218593 w 4901184"/>
              <a:gd name="connsiteY4" fmla="*/ 4032504 h 4032504"/>
              <a:gd name="connsiteX5" fmla="*/ 0 w 4901184"/>
              <a:gd name="connsiteY5" fmla="*/ 3813911 h 403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4032504">
                <a:moveTo>
                  <a:pt x="0" y="0"/>
                </a:moveTo>
                <a:lnTo>
                  <a:pt x="4901184" y="0"/>
                </a:lnTo>
                <a:lnTo>
                  <a:pt x="4901184" y="3813911"/>
                </a:lnTo>
                <a:cubicBezTo>
                  <a:pt x="4901184" y="3934637"/>
                  <a:pt x="4803317" y="4032504"/>
                  <a:pt x="4682591" y="4032504"/>
                </a:cubicBezTo>
                <a:lnTo>
                  <a:pt x="218593" y="4032504"/>
                </a:lnTo>
                <a:cubicBezTo>
                  <a:pt x="97867" y="4032504"/>
                  <a:pt x="0" y="3934637"/>
                  <a:pt x="0" y="38139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Freeform: Shape 16">
            <a:extLst>
              <a:ext uri="{FF2B5EF4-FFF2-40B4-BE49-F238E27FC236}">
                <a16:creationId xmlns:a16="http://schemas.microsoft.com/office/drawing/2014/main" id="{2884BC28-8C65-4886-B01A-667342EB7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090" y="-3"/>
            <a:ext cx="4572000" cy="3867912"/>
          </a:xfrm>
          <a:custGeom>
            <a:avLst/>
            <a:gdLst>
              <a:gd name="connsiteX0" fmla="*/ 0 w 4572000"/>
              <a:gd name="connsiteY0" fmla="*/ 0 h 3867912"/>
              <a:gd name="connsiteX1" fmla="*/ 4572000 w 4572000"/>
              <a:gd name="connsiteY1" fmla="*/ 0 h 3867912"/>
              <a:gd name="connsiteX2" fmla="*/ 4572000 w 4572000"/>
              <a:gd name="connsiteY2" fmla="*/ 3704966 h 3867912"/>
              <a:gd name="connsiteX3" fmla="*/ 4409054 w 4572000"/>
              <a:gd name="connsiteY3" fmla="*/ 3867912 h 3867912"/>
              <a:gd name="connsiteX4" fmla="*/ 162946 w 4572000"/>
              <a:gd name="connsiteY4" fmla="*/ 3867912 h 3867912"/>
              <a:gd name="connsiteX5" fmla="*/ 0 w 4572000"/>
              <a:gd name="connsiteY5" fmla="*/ 3704966 h 386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0" h="3867912">
                <a:moveTo>
                  <a:pt x="0" y="0"/>
                </a:moveTo>
                <a:lnTo>
                  <a:pt x="4572000" y="0"/>
                </a:lnTo>
                <a:lnTo>
                  <a:pt x="4572000" y="3704966"/>
                </a:lnTo>
                <a:cubicBezTo>
                  <a:pt x="4572000" y="3794959"/>
                  <a:pt x="4499047" y="3867912"/>
                  <a:pt x="4409054" y="3867912"/>
                </a:cubicBezTo>
                <a:lnTo>
                  <a:pt x="162946" y="3867912"/>
                </a:lnTo>
                <a:cubicBezTo>
                  <a:pt x="72953" y="3867912"/>
                  <a:pt x="0" y="3794959"/>
                  <a:pt x="0" y="370496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C6E0E6EA-9755-4723-9267-F223023D633D}"/>
              </a:ext>
            </a:extLst>
          </p:cNvPr>
          <p:cNvPicPr>
            <a:picLocks noChangeAspect="1"/>
          </p:cNvPicPr>
          <p:nvPr/>
        </p:nvPicPr>
        <p:blipFill>
          <a:blip r:embed="rId2"/>
          <a:stretch>
            <a:fillRect/>
          </a:stretch>
        </p:blipFill>
        <p:spPr>
          <a:xfrm>
            <a:off x="1081210" y="228600"/>
            <a:ext cx="4271840" cy="3178652"/>
          </a:xfrm>
          <a:prstGeom prst="rect">
            <a:avLst/>
          </a:prstGeom>
        </p:spPr>
      </p:pic>
      <p:sp>
        <p:nvSpPr>
          <p:cNvPr id="19" name="Freeform: Shape 18">
            <a:extLst>
              <a:ext uri="{FF2B5EF4-FFF2-40B4-BE49-F238E27FC236}">
                <a16:creationId xmlns:a16="http://schemas.microsoft.com/office/drawing/2014/main" id="{0FC820FD-F8C0-4426-A38A-5B80A2E5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4241249"/>
            <a:ext cx="4901184" cy="2616751"/>
          </a:xfrm>
          <a:custGeom>
            <a:avLst/>
            <a:gdLst>
              <a:gd name="connsiteX0" fmla="*/ 218593 w 4901184"/>
              <a:gd name="connsiteY0" fmla="*/ 0 h 2616751"/>
              <a:gd name="connsiteX1" fmla="*/ 4682591 w 4901184"/>
              <a:gd name="connsiteY1" fmla="*/ 0 h 2616751"/>
              <a:gd name="connsiteX2" fmla="*/ 4901184 w 4901184"/>
              <a:gd name="connsiteY2" fmla="*/ 218593 h 2616751"/>
              <a:gd name="connsiteX3" fmla="*/ 4901184 w 4901184"/>
              <a:gd name="connsiteY3" fmla="*/ 2616751 h 2616751"/>
              <a:gd name="connsiteX4" fmla="*/ 0 w 4901184"/>
              <a:gd name="connsiteY4" fmla="*/ 2616751 h 2616751"/>
              <a:gd name="connsiteX5" fmla="*/ 0 w 4901184"/>
              <a:gd name="connsiteY5" fmla="*/ 218593 h 2616751"/>
              <a:gd name="connsiteX6" fmla="*/ 218593 w 4901184"/>
              <a:gd name="connsiteY6" fmla="*/ 0 h 261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184" h="2616751">
                <a:moveTo>
                  <a:pt x="218593" y="0"/>
                </a:moveTo>
                <a:lnTo>
                  <a:pt x="4682591" y="0"/>
                </a:lnTo>
                <a:cubicBezTo>
                  <a:pt x="4803317" y="0"/>
                  <a:pt x="4901184" y="97867"/>
                  <a:pt x="4901184" y="218593"/>
                </a:cubicBezTo>
                <a:lnTo>
                  <a:pt x="4901184" y="2616751"/>
                </a:lnTo>
                <a:lnTo>
                  <a:pt x="0" y="2616751"/>
                </a:lnTo>
                <a:lnTo>
                  <a:pt x="0" y="218593"/>
                </a:lnTo>
                <a:cubicBezTo>
                  <a:pt x="0" y="97867"/>
                  <a:pt x="97867" y="0"/>
                  <a:pt x="21859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Freeform: Shape 20">
            <a:extLst>
              <a:ext uri="{FF2B5EF4-FFF2-40B4-BE49-F238E27FC236}">
                <a16:creationId xmlns:a16="http://schemas.microsoft.com/office/drawing/2014/main" id="{E1DAA296-54E3-4547-B36F-E8B353353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090" y="4405848"/>
            <a:ext cx="4572000" cy="2452159"/>
          </a:xfrm>
          <a:custGeom>
            <a:avLst/>
            <a:gdLst>
              <a:gd name="connsiteX0" fmla="*/ 162946 w 4572000"/>
              <a:gd name="connsiteY0" fmla="*/ 0 h 2452159"/>
              <a:gd name="connsiteX1" fmla="*/ 4409054 w 4572000"/>
              <a:gd name="connsiteY1" fmla="*/ 0 h 2452159"/>
              <a:gd name="connsiteX2" fmla="*/ 4572000 w 4572000"/>
              <a:gd name="connsiteY2" fmla="*/ 162946 h 2452159"/>
              <a:gd name="connsiteX3" fmla="*/ 4572000 w 4572000"/>
              <a:gd name="connsiteY3" fmla="*/ 2452159 h 2452159"/>
              <a:gd name="connsiteX4" fmla="*/ 0 w 4572000"/>
              <a:gd name="connsiteY4" fmla="*/ 2452159 h 2452159"/>
              <a:gd name="connsiteX5" fmla="*/ 0 w 4572000"/>
              <a:gd name="connsiteY5" fmla="*/ 162946 h 2452159"/>
              <a:gd name="connsiteX6" fmla="*/ 162946 w 4572000"/>
              <a:gd name="connsiteY6" fmla="*/ 0 h 245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2452159">
                <a:moveTo>
                  <a:pt x="162946" y="0"/>
                </a:moveTo>
                <a:lnTo>
                  <a:pt x="4409054" y="0"/>
                </a:lnTo>
                <a:cubicBezTo>
                  <a:pt x="4499047" y="0"/>
                  <a:pt x="4572000" y="72953"/>
                  <a:pt x="4572000" y="162946"/>
                </a:cubicBezTo>
                <a:lnTo>
                  <a:pt x="4572000" y="2452159"/>
                </a:lnTo>
                <a:lnTo>
                  <a:pt x="0" y="2452159"/>
                </a:lnTo>
                <a:lnTo>
                  <a:pt x="0" y="162946"/>
                </a:lnTo>
                <a:cubicBezTo>
                  <a:pt x="0" y="72953"/>
                  <a:pt x="72953" y="0"/>
                  <a:pt x="16294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3BC65275-816B-41EE-AFFB-B220847E9B63}"/>
              </a:ext>
            </a:extLst>
          </p:cNvPr>
          <p:cNvPicPr>
            <a:picLocks noChangeAspect="1"/>
          </p:cNvPicPr>
          <p:nvPr/>
        </p:nvPicPr>
        <p:blipFill>
          <a:blip r:embed="rId3"/>
          <a:stretch>
            <a:fillRect/>
          </a:stretch>
        </p:blipFill>
        <p:spPr>
          <a:xfrm>
            <a:off x="1984528" y="4725284"/>
            <a:ext cx="2381533" cy="1705970"/>
          </a:xfrm>
          <a:prstGeom prst="rect">
            <a:avLst/>
          </a:prstGeom>
        </p:spPr>
      </p:pic>
      <p:pic>
        <p:nvPicPr>
          <p:cNvPr id="8" name="Picture 7">
            <a:extLst>
              <a:ext uri="{FF2B5EF4-FFF2-40B4-BE49-F238E27FC236}">
                <a16:creationId xmlns:a16="http://schemas.microsoft.com/office/drawing/2014/main" id="{1769DA0F-DC3B-4A1C-B5AE-D7829DA11DBA}"/>
              </a:ext>
            </a:extLst>
          </p:cNvPr>
          <p:cNvPicPr>
            <a:picLocks noChangeAspect="1"/>
          </p:cNvPicPr>
          <p:nvPr/>
        </p:nvPicPr>
        <p:blipFill>
          <a:blip r:embed="rId4"/>
          <a:stretch>
            <a:fillRect/>
          </a:stretch>
        </p:blipFill>
        <p:spPr>
          <a:xfrm>
            <a:off x="6791145" y="643467"/>
            <a:ext cx="4216391" cy="5115888"/>
          </a:xfrm>
          <a:prstGeom prst="rect">
            <a:avLst/>
          </a:prstGeom>
        </p:spPr>
      </p:pic>
    </p:spTree>
    <p:extLst>
      <p:ext uri="{BB962C8B-B14F-4D97-AF65-F5344CB8AC3E}">
        <p14:creationId xmlns:p14="http://schemas.microsoft.com/office/powerpoint/2010/main" val="1433895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9CA874F-C64C-4E93-B0D3-B127813E4AA7}"/>
              </a:ext>
            </a:extLst>
          </p:cNvPr>
          <p:cNvPicPr>
            <a:picLocks noChangeAspect="1"/>
          </p:cNvPicPr>
          <p:nvPr/>
        </p:nvPicPr>
        <p:blipFill>
          <a:blip r:embed="rId2"/>
          <a:stretch>
            <a:fillRect/>
          </a:stretch>
        </p:blipFill>
        <p:spPr>
          <a:xfrm>
            <a:off x="6176433" y="1918097"/>
            <a:ext cx="5372100" cy="3021806"/>
          </a:xfrm>
          <a:prstGeom prst="rect">
            <a:avLst/>
          </a:prstGeom>
        </p:spPr>
      </p:pic>
      <p:sp>
        <p:nvSpPr>
          <p:cNvPr id="16" name="Rectangle 15">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36727CE-C77A-4363-B23E-FD5C4364196D}"/>
              </a:ext>
            </a:extLst>
          </p:cNvPr>
          <p:cNvPicPr>
            <a:picLocks noChangeAspect="1"/>
          </p:cNvPicPr>
          <p:nvPr/>
        </p:nvPicPr>
        <p:blipFill>
          <a:blip r:embed="rId3"/>
          <a:stretch>
            <a:fillRect/>
          </a:stretch>
        </p:blipFill>
        <p:spPr>
          <a:xfrm>
            <a:off x="643466" y="1189744"/>
            <a:ext cx="5372099" cy="4478511"/>
          </a:xfrm>
          <a:prstGeom prst="rect">
            <a:avLst/>
          </a:prstGeom>
        </p:spPr>
      </p:pic>
    </p:spTree>
    <p:extLst>
      <p:ext uri="{BB962C8B-B14F-4D97-AF65-F5344CB8AC3E}">
        <p14:creationId xmlns:p14="http://schemas.microsoft.com/office/powerpoint/2010/main" val="1484854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CE2630E-6C0D-46D4-B5B5-7993899483C8}"/>
              </a:ext>
            </a:extLst>
          </p:cNvPr>
          <p:cNvSpPr txBox="1"/>
          <p:nvPr/>
        </p:nvSpPr>
        <p:spPr>
          <a:xfrm>
            <a:off x="804672" y="338328"/>
            <a:ext cx="3877056" cy="224942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b="1">
                <a:latin typeface="+mj-lt"/>
                <a:ea typeface="+mj-ea"/>
                <a:cs typeface="+mj-cs"/>
              </a:rPr>
              <a:t>Απαρχές της ευρωπαϊκής ενοποίησης</a:t>
            </a:r>
          </a:p>
        </p:txBody>
      </p:sp>
      <p:pic>
        <p:nvPicPr>
          <p:cNvPr id="9" name="Picture 8" descr="Map&#10;&#10;Description automatically generated">
            <a:extLst>
              <a:ext uri="{FF2B5EF4-FFF2-40B4-BE49-F238E27FC236}">
                <a16:creationId xmlns:a16="http://schemas.microsoft.com/office/drawing/2014/main" id="{393A6EF9-2A89-4DC3-8C25-9A3D38A97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985" y="329822"/>
            <a:ext cx="3677909" cy="2611316"/>
          </a:xfrm>
          <a:prstGeom prst="rect">
            <a:avLst/>
          </a:prstGeom>
        </p:spPr>
      </p:pic>
      <p:pic>
        <p:nvPicPr>
          <p:cNvPr id="7" name="Picture 6">
            <a:extLst>
              <a:ext uri="{FF2B5EF4-FFF2-40B4-BE49-F238E27FC236}">
                <a16:creationId xmlns:a16="http://schemas.microsoft.com/office/drawing/2014/main" id="{67076A23-CE4A-4625-A192-6D8F1CC70D6E}"/>
              </a:ext>
            </a:extLst>
          </p:cNvPr>
          <p:cNvPicPr>
            <a:picLocks noChangeAspect="1"/>
          </p:cNvPicPr>
          <p:nvPr/>
        </p:nvPicPr>
        <p:blipFill>
          <a:blip r:embed="rId3"/>
          <a:stretch>
            <a:fillRect/>
          </a:stretch>
        </p:blipFill>
        <p:spPr>
          <a:xfrm>
            <a:off x="5953781" y="3243797"/>
            <a:ext cx="5702113" cy="2971130"/>
          </a:xfrm>
          <a:prstGeom prst="rect">
            <a:avLst/>
          </a:prstGeom>
        </p:spPr>
      </p:pic>
    </p:spTree>
    <p:extLst>
      <p:ext uri="{BB962C8B-B14F-4D97-AF65-F5344CB8AC3E}">
        <p14:creationId xmlns:p14="http://schemas.microsoft.com/office/powerpoint/2010/main" val="172740970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3345412-2650-4ECF-A0E3-0785385CB1DE}"/>
              </a:ext>
            </a:extLst>
          </p:cNvPr>
          <p:cNvSpPr txBox="1"/>
          <p:nvPr/>
        </p:nvSpPr>
        <p:spPr>
          <a:xfrm>
            <a:off x="1116498" y="655128"/>
            <a:ext cx="4613919" cy="14996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b="1" dirty="0" err="1">
                <a:latin typeface="+mj-lt"/>
                <a:ea typeface="+mj-ea"/>
                <a:cs typeface="+mj-cs"/>
              </a:rPr>
              <a:t>Αυγή</a:t>
            </a:r>
            <a:r>
              <a:rPr lang="en-US" sz="4200" b="1" dirty="0">
                <a:latin typeface="+mj-lt"/>
                <a:ea typeface="+mj-ea"/>
                <a:cs typeface="+mj-cs"/>
              </a:rPr>
              <a:t> </a:t>
            </a:r>
            <a:r>
              <a:rPr lang="en-US" sz="4200" b="1" dirty="0" err="1">
                <a:latin typeface="+mj-lt"/>
                <a:ea typeface="+mj-ea"/>
                <a:cs typeface="+mj-cs"/>
              </a:rPr>
              <a:t>της</a:t>
            </a:r>
            <a:r>
              <a:rPr lang="en-US" sz="4200" b="1" dirty="0">
                <a:latin typeface="+mj-lt"/>
                <a:ea typeface="+mj-ea"/>
                <a:cs typeface="+mj-cs"/>
              </a:rPr>
              <a:t> α</a:t>
            </a:r>
            <a:r>
              <a:rPr lang="en-US" sz="4200" b="1" dirty="0" err="1">
                <a:latin typeface="+mj-lt"/>
                <a:ea typeface="+mj-ea"/>
                <a:cs typeface="+mj-cs"/>
              </a:rPr>
              <a:t>στρον</a:t>
            </a:r>
            <a:r>
              <a:rPr lang="en-US" sz="4200" b="1" dirty="0">
                <a:latin typeface="+mj-lt"/>
                <a:ea typeface="+mj-ea"/>
                <a:cs typeface="+mj-cs"/>
              </a:rPr>
              <a:t>αυτικής</a:t>
            </a:r>
          </a:p>
        </p:txBody>
      </p:sp>
      <p:sp>
        <p:nvSpPr>
          <p:cNvPr id="18" name="Rectangle 17">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F49CE81-B2F4-47B2-9D4A-886DCE0A84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1" name="Rectangle 64">
              <a:extLst>
                <a:ext uri="{FF2B5EF4-FFF2-40B4-BE49-F238E27FC236}">
                  <a16:creationId xmlns:a16="http://schemas.microsoft.com/office/drawing/2014/main" id="{4BE32177-3EAD-42DA-997C-8DAE1BFEE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0DEE160-9825-4DB5-8188-911AC13EA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9C5FEDB5-0AEE-40E4-9CA6-6718B956D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1A11DF2D-1D4B-45DA-906B-2A1F84C99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B6A5BAC0-9806-4124-A584-7F924A658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A8F6BFA3-38BE-4F0A-94D9-EF0E6EA01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BE6BCF21-959F-419E-BCA4-B20AF92EF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54B6E037-E222-42EB-9AEB-C45EF2090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0494426-372E-42B8-87E1-170F1B596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14DB5AB5-5D73-4375-8CF4-DF4B7A5D7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009B2A6E-6D36-4A9A-AFAA-CF4D85914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85DC0718-B29F-47A6-931F-F0EF9FA99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AED958D-AFCC-4BEF-818A-EFF7E41D1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C216DD5A-D1AE-429E-937E-456A50345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A845B253-9DEE-45AC-AADA-FAA6812C3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CE7B6CBF-757B-4B55-84CB-062B712D3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2CC28C7A-EF33-43D3-90CD-DCAC92546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BC0C9DCF-F15B-4B7A-A16B-37B4335E6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94991FD1-406A-4958-87D4-8DFA9FEA4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5CD32F69-27AD-4088-877C-E2A40F8B0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482E9862-B0FA-412C-9EC5-B5E710A6128E}"/>
              </a:ext>
            </a:extLst>
          </p:cNvPr>
          <p:cNvPicPr>
            <a:picLocks noChangeAspect="1"/>
          </p:cNvPicPr>
          <p:nvPr/>
        </p:nvPicPr>
        <p:blipFill>
          <a:blip r:embed="rId2"/>
          <a:stretch>
            <a:fillRect/>
          </a:stretch>
        </p:blipFill>
        <p:spPr>
          <a:xfrm>
            <a:off x="6479837" y="431621"/>
            <a:ext cx="5586942" cy="2413165"/>
          </a:xfrm>
          <a:prstGeom prst="rect">
            <a:avLst/>
          </a:prstGeom>
        </p:spPr>
      </p:pic>
      <p:sp>
        <p:nvSpPr>
          <p:cNvPr id="42" name="Rectangle 4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 person, field, standing&#10;&#10;Description automatically generated">
            <a:extLst>
              <a:ext uri="{FF2B5EF4-FFF2-40B4-BE49-F238E27FC236}">
                <a16:creationId xmlns:a16="http://schemas.microsoft.com/office/drawing/2014/main" id="{7B55D5C8-37C3-43CC-8B3A-E5FF1AD46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312" y="3315854"/>
            <a:ext cx="3432726" cy="3455611"/>
          </a:xfrm>
          <a:prstGeom prst="rect">
            <a:avLst/>
          </a:prstGeom>
        </p:spPr>
      </p:pic>
      <p:pic>
        <p:nvPicPr>
          <p:cNvPr id="5" name="Picture 4" descr="Diagram&#10;&#10;Description automatically generated">
            <a:extLst>
              <a:ext uri="{FF2B5EF4-FFF2-40B4-BE49-F238E27FC236}">
                <a16:creationId xmlns:a16="http://schemas.microsoft.com/office/drawing/2014/main" id="{AAA3FE67-6FF6-4B81-9B66-F4CE648414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0965" y="3315854"/>
            <a:ext cx="5044687" cy="3455611"/>
          </a:xfrm>
          <a:prstGeom prst="rect">
            <a:avLst/>
          </a:prstGeom>
        </p:spPr>
      </p:pic>
    </p:spTree>
    <p:extLst>
      <p:ext uri="{BB962C8B-B14F-4D97-AF65-F5344CB8AC3E}">
        <p14:creationId xmlns:p14="http://schemas.microsoft.com/office/powerpoint/2010/main" val="4042969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7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ap&#10;&#10;Description automatically generated">
            <a:extLst>
              <a:ext uri="{FF2B5EF4-FFF2-40B4-BE49-F238E27FC236}">
                <a16:creationId xmlns:a16="http://schemas.microsoft.com/office/drawing/2014/main" id="{34D6B659-60E7-43E3-8719-6DC4CC71C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956" y="643467"/>
            <a:ext cx="7428088" cy="5571066"/>
          </a:xfrm>
          <a:prstGeom prst="rect">
            <a:avLst/>
          </a:prstGeom>
        </p:spPr>
      </p:pic>
      <p:sp>
        <p:nvSpPr>
          <p:cNvPr id="4" name="TextBox 3">
            <a:extLst>
              <a:ext uri="{FF2B5EF4-FFF2-40B4-BE49-F238E27FC236}">
                <a16:creationId xmlns:a16="http://schemas.microsoft.com/office/drawing/2014/main" id="{FAAAE74C-D261-4764-A82A-DC2EFC422214}"/>
              </a:ext>
            </a:extLst>
          </p:cNvPr>
          <p:cNvSpPr txBox="1"/>
          <p:nvPr/>
        </p:nvSpPr>
        <p:spPr>
          <a:xfrm>
            <a:off x="2701770" y="41932"/>
            <a:ext cx="7019277" cy="461665"/>
          </a:xfrm>
          <a:prstGeom prst="rect">
            <a:avLst/>
          </a:prstGeom>
          <a:noFill/>
        </p:spPr>
        <p:txBody>
          <a:bodyPr wrap="square">
            <a:spAutoFit/>
          </a:bodyPr>
          <a:lstStyle/>
          <a:p>
            <a:r>
              <a:rPr lang="el-GR" sz="2400" b="1" dirty="0">
                <a:solidFill>
                  <a:schemeClr val="bg1"/>
                </a:solidFill>
              </a:rPr>
              <a:t>Η Ευρώπη κατά τη διάρκεια του Ψυχρού Πολέμου</a:t>
            </a:r>
          </a:p>
        </p:txBody>
      </p:sp>
    </p:spTree>
    <p:extLst>
      <p:ext uri="{BB962C8B-B14F-4D97-AF65-F5344CB8AC3E}">
        <p14:creationId xmlns:p14="http://schemas.microsoft.com/office/powerpoint/2010/main" val="1966695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extBox 4">
            <a:extLst>
              <a:ext uri="{FF2B5EF4-FFF2-40B4-BE49-F238E27FC236}">
                <a16:creationId xmlns:a16="http://schemas.microsoft.com/office/drawing/2014/main" id="{DA111593-6400-438F-9224-73D8189D5757}"/>
              </a:ext>
            </a:extLst>
          </p:cNvPr>
          <p:cNvSpPr txBox="1"/>
          <p:nvPr/>
        </p:nvSpPr>
        <p:spPr>
          <a:xfrm>
            <a:off x="838200" y="448721"/>
            <a:ext cx="4707671" cy="12256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b="1">
                <a:solidFill>
                  <a:schemeClr val="bg1"/>
                </a:solidFill>
                <a:latin typeface="+mj-lt"/>
                <a:ea typeface="+mj-ea"/>
                <a:cs typeface="+mj-cs"/>
              </a:rPr>
              <a:t>Αυγή της αστροναυτικής</a:t>
            </a:r>
          </a:p>
        </p:txBody>
      </p:sp>
      <p:cxnSp>
        <p:nvCxnSpPr>
          <p:cNvPr id="14" name="Straight Connector 1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1499138-BB5E-4E6B-9C23-6587A2A20B71}"/>
              </a:ext>
            </a:extLst>
          </p:cNvPr>
          <p:cNvSpPr txBox="1"/>
          <p:nvPr/>
        </p:nvSpPr>
        <p:spPr>
          <a:xfrm>
            <a:off x="897769" y="1909192"/>
            <a:ext cx="4718304" cy="3381896"/>
          </a:xfrm>
          <a:prstGeom prst="rect">
            <a:avLst/>
          </a:prstGeom>
        </p:spPr>
        <p:txBody>
          <a:bodyPr vert="horz" lIns="91440" tIns="45720" rIns="91440" bIns="45720" rtlCol="0">
            <a:normAutofit fontScale="92500" lnSpcReduction="20000"/>
          </a:bodyPr>
          <a:lstStyle/>
          <a:p>
            <a:pPr indent="-228600" algn="just">
              <a:lnSpc>
                <a:spcPct val="90000"/>
              </a:lnSpc>
              <a:spcAft>
                <a:spcPts val="600"/>
              </a:spcAft>
              <a:buFont typeface="Arial" panose="020B0604020202020204" pitchFamily="34" charset="0"/>
              <a:buChar char="•"/>
            </a:pPr>
            <a:r>
              <a:rPr lang="en-US" sz="1600" dirty="0">
                <a:solidFill>
                  <a:schemeClr val="bg1"/>
                </a:solidFill>
              </a:rPr>
              <a:t>Ο Σπ</a:t>
            </a:r>
            <a:r>
              <a:rPr lang="en-US" sz="1600" dirty="0" err="1">
                <a:solidFill>
                  <a:schemeClr val="bg1"/>
                </a:solidFill>
              </a:rPr>
              <a:t>ούτνικ</a:t>
            </a:r>
            <a:r>
              <a:rPr lang="en-US" sz="1600" dirty="0">
                <a:solidFill>
                  <a:schemeClr val="bg1"/>
                </a:solidFill>
              </a:rPr>
              <a:t> </a:t>
            </a:r>
            <a:r>
              <a:rPr lang="en-US" sz="1600" dirty="0" err="1">
                <a:solidFill>
                  <a:schemeClr val="bg1"/>
                </a:solidFill>
              </a:rPr>
              <a:t>σημ</a:t>
            </a:r>
            <a:r>
              <a:rPr lang="en-US" sz="1600" dirty="0">
                <a:solidFill>
                  <a:schemeClr val="bg1"/>
                </a:solidFill>
              </a:rPr>
              <a:t>ατοδότησε ταυτόχρονα την αυγή της αστροναυτικής και τη δημιουργία ενός εντελώς νέου πεδίου τεχνολογικού ανταγωνισμού ανάμεσα στις υπερδυνάμεις. </a:t>
            </a:r>
            <a:r>
              <a:rPr lang="en-US" sz="1600" dirty="0" err="1">
                <a:solidFill>
                  <a:schemeClr val="bg1"/>
                </a:solidFill>
              </a:rPr>
              <a:t>Τις</a:t>
            </a:r>
            <a:r>
              <a:rPr lang="en-US" sz="1600" dirty="0">
                <a:solidFill>
                  <a:schemeClr val="bg1"/>
                </a:solidFill>
              </a:rPr>
              <a:t> επ</a:t>
            </a:r>
            <a:r>
              <a:rPr lang="en-US" sz="1600" dirty="0" err="1">
                <a:solidFill>
                  <a:schemeClr val="bg1"/>
                </a:solidFill>
              </a:rPr>
              <a:t>όμενες</a:t>
            </a:r>
            <a:r>
              <a:rPr lang="en-US" sz="1600" dirty="0">
                <a:solidFill>
                  <a:schemeClr val="bg1"/>
                </a:solidFill>
              </a:rPr>
              <a:t> </a:t>
            </a:r>
            <a:r>
              <a:rPr lang="en-US" sz="1600" dirty="0" err="1">
                <a:solidFill>
                  <a:schemeClr val="bg1"/>
                </a:solidFill>
              </a:rPr>
              <a:t>δύο</a:t>
            </a:r>
            <a:r>
              <a:rPr lang="en-US" sz="1600" dirty="0">
                <a:solidFill>
                  <a:schemeClr val="bg1"/>
                </a:solidFill>
              </a:rPr>
              <a:t> </a:t>
            </a:r>
            <a:r>
              <a:rPr lang="en-US" sz="1600" dirty="0" err="1">
                <a:solidFill>
                  <a:schemeClr val="bg1"/>
                </a:solidFill>
              </a:rPr>
              <a:t>δεκ</a:t>
            </a:r>
            <a:r>
              <a:rPr lang="en-US" sz="1600" dirty="0">
                <a:solidFill>
                  <a:schemeClr val="bg1"/>
                </a:solidFill>
              </a:rPr>
              <a:t>αετίες η αστροναυτική γνώρισε αλματώδη υλικοτεχνική και επιστημονική πρόοδο: το 1961 ταξίδεψε στο διάστημα ο πρώτος άνθρωπος (ο Σοβιετικός Γιούρι Γκαγκάριν), πραγματοποιήθηκε ο πρώτος διαστημικός περίπατος (από τον Σοβιετικό Αλεξέι Λεόνοφ), έφτασαν οι πρώτοι άνθρωποι στην επιφάνεια της Σελήνης (με το αμερικανικό πρόγραμμα Απόλλων), κατασκευάστηκαν οι πρώτοι διαστημικοί σταθμοί και τέθηκαν οι βάσεις για την εξερεύνηση του ηλιακού συστήματος με μη επανδρωμένα διαπλανητικά διαστημόπλοια. </a:t>
            </a:r>
            <a:r>
              <a:rPr lang="en-US" sz="1600" dirty="0" err="1">
                <a:solidFill>
                  <a:schemeClr val="bg1"/>
                </a:solidFill>
              </a:rPr>
              <a:t>Την</a:t>
            </a:r>
            <a:r>
              <a:rPr lang="en-US" sz="1600" dirty="0">
                <a:solidFill>
                  <a:schemeClr val="bg1"/>
                </a:solidFill>
              </a:rPr>
              <a:t> </a:t>
            </a:r>
            <a:r>
              <a:rPr lang="en-US" sz="1600" dirty="0" err="1">
                <a:solidFill>
                  <a:schemeClr val="bg1"/>
                </a:solidFill>
              </a:rPr>
              <a:t>ίδι</a:t>
            </a:r>
            <a:r>
              <a:rPr lang="en-US" sz="1600" dirty="0">
                <a:solidFill>
                  <a:schemeClr val="bg1"/>
                </a:solidFill>
              </a:rPr>
              <a:t>α περίοδο θεμελιώθηκαν νέοι κλάδοι και δραστηριότητες, όπως η πρόγνωση του καιρού με την χρήση δορυφόρων, τα συστήματα δορυφορικής πλοήγησης, οι δορυφορικές τηλεπικοινωνίες και οι κατασκοπευτικές δραστηριότητες μέσω εξειδικευμένων τροχιακών συστημάτων. </a:t>
            </a:r>
          </a:p>
        </p:txBody>
      </p: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in uniform&#10;&#10;Description automatically generated">
            <a:extLst>
              <a:ext uri="{FF2B5EF4-FFF2-40B4-BE49-F238E27FC236}">
                <a16:creationId xmlns:a16="http://schemas.microsoft.com/office/drawing/2014/main" id="{D1DA48E7-49A1-4B0C-BE5E-248AA94B8339}"/>
              </a:ext>
            </a:extLst>
          </p:cNvPr>
          <p:cNvPicPr>
            <a:picLocks noChangeAspect="1"/>
          </p:cNvPicPr>
          <p:nvPr/>
        </p:nvPicPr>
        <p:blipFill rotWithShape="1">
          <a:blip r:embed="rId2">
            <a:extLst>
              <a:ext uri="{28A0092B-C50C-407E-A947-70E740481C1C}">
                <a14:useLocalDpi xmlns:a14="http://schemas.microsoft.com/office/drawing/2010/main" val="0"/>
              </a:ext>
            </a:extLst>
          </a:blip>
          <a:srcRect r="1" b="28595"/>
          <a:stretch/>
        </p:blipFill>
        <p:spPr>
          <a:xfrm>
            <a:off x="6525453" y="10"/>
            <a:ext cx="5666547" cy="6857990"/>
          </a:xfrm>
          <a:prstGeom prst="rect">
            <a:avLst/>
          </a:prstGeom>
        </p:spPr>
      </p:pic>
    </p:spTree>
    <p:extLst>
      <p:ext uri="{BB962C8B-B14F-4D97-AF65-F5344CB8AC3E}">
        <p14:creationId xmlns:p14="http://schemas.microsoft.com/office/powerpoint/2010/main" val="792298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844E643-F54A-4057-B1B6-5BDCC55A7023}"/>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a:solidFill>
                  <a:srgbClr val="FFFFFF"/>
                </a:solidFill>
                <a:latin typeface="+mj-lt"/>
                <a:ea typeface="+mj-ea"/>
                <a:cs typeface="+mj-cs"/>
              </a:rPr>
              <a:t>Η Κουβανική Επανάσταση</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group of people around each other&#10;&#10;Description automatically generated">
            <a:extLst>
              <a:ext uri="{FF2B5EF4-FFF2-40B4-BE49-F238E27FC236}">
                <a16:creationId xmlns:a16="http://schemas.microsoft.com/office/drawing/2014/main" id="{DF58ACE0-0373-46C2-BE47-BB02085CC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409" y="2426818"/>
            <a:ext cx="2988233" cy="3997637"/>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1F91669-C063-48CA-B2DD-0654489D1B04}"/>
              </a:ext>
            </a:extLst>
          </p:cNvPr>
          <p:cNvPicPr>
            <a:picLocks noChangeAspect="1"/>
          </p:cNvPicPr>
          <p:nvPr/>
        </p:nvPicPr>
        <p:blipFill>
          <a:blip r:embed="rId3"/>
          <a:stretch>
            <a:fillRect/>
          </a:stretch>
        </p:blipFill>
        <p:spPr>
          <a:xfrm>
            <a:off x="7000882" y="2426818"/>
            <a:ext cx="4124038" cy="4223196"/>
          </a:xfrm>
          <a:prstGeom prst="rect">
            <a:avLst/>
          </a:prstGeom>
        </p:spPr>
      </p:pic>
    </p:spTree>
    <p:extLst>
      <p:ext uri="{BB962C8B-B14F-4D97-AF65-F5344CB8AC3E}">
        <p14:creationId xmlns:p14="http://schemas.microsoft.com/office/powerpoint/2010/main" val="252499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photo, sitting, building&#10;&#10;Description automatically generated">
            <a:extLst>
              <a:ext uri="{FF2B5EF4-FFF2-40B4-BE49-F238E27FC236}">
                <a16:creationId xmlns:a16="http://schemas.microsoft.com/office/drawing/2014/main" id="{4E58FB60-03A2-49DA-BB6A-B819417EC08E}"/>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0138"/>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4CB1089-8E1A-443D-BABD-5F339190A9ED}"/>
              </a:ext>
            </a:extLst>
          </p:cNvPr>
          <p:cNvSpPr txBox="1"/>
          <p:nvPr/>
        </p:nvSpPr>
        <p:spPr>
          <a:xfrm>
            <a:off x="342623" y="625683"/>
            <a:ext cx="4023360" cy="21788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err="1">
                <a:latin typeface="+mj-lt"/>
                <a:ea typeface="+mj-ea"/>
                <a:cs typeface="+mj-cs"/>
              </a:rPr>
              <a:t>Κρίση</a:t>
            </a:r>
            <a:r>
              <a:rPr lang="en-US" sz="4800" b="1" dirty="0">
                <a:latin typeface="+mj-lt"/>
                <a:ea typeface="+mj-ea"/>
                <a:cs typeface="+mj-cs"/>
              </a:rPr>
              <a:t> </a:t>
            </a:r>
            <a:r>
              <a:rPr lang="en-US" sz="4800" b="1" dirty="0" err="1">
                <a:latin typeface="+mj-lt"/>
                <a:ea typeface="+mj-ea"/>
                <a:cs typeface="+mj-cs"/>
              </a:rPr>
              <a:t>στο</a:t>
            </a:r>
            <a:r>
              <a:rPr lang="en-US" sz="4800" b="1" dirty="0">
                <a:latin typeface="+mj-lt"/>
                <a:ea typeface="+mj-ea"/>
                <a:cs typeface="+mj-cs"/>
              </a:rPr>
              <a:t> </a:t>
            </a:r>
            <a:r>
              <a:rPr lang="en-US" sz="4800" b="1" dirty="0" err="1">
                <a:latin typeface="+mj-lt"/>
                <a:ea typeface="+mj-ea"/>
                <a:cs typeface="+mj-cs"/>
              </a:rPr>
              <a:t>Βερολίνο</a:t>
            </a:r>
            <a:r>
              <a:rPr lang="en-US" sz="4800" b="1" dirty="0">
                <a:latin typeface="+mj-lt"/>
                <a:ea typeface="+mj-ea"/>
                <a:cs typeface="+mj-cs"/>
              </a:rPr>
              <a:t> (1961)</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51C5047-CB32-4D18-A95B-C9AB06656EA9}"/>
              </a:ext>
            </a:extLst>
          </p:cNvPr>
          <p:cNvSpPr txBox="1"/>
          <p:nvPr/>
        </p:nvSpPr>
        <p:spPr>
          <a:xfrm>
            <a:off x="342623" y="2804571"/>
            <a:ext cx="6857167" cy="3970318"/>
          </a:xfrm>
          <a:prstGeom prst="rect">
            <a:avLst/>
          </a:prstGeom>
          <a:noFill/>
        </p:spPr>
        <p:txBody>
          <a:bodyPr wrap="square">
            <a:spAutoFit/>
          </a:bodyPr>
          <a:lstStyle/>
          <a:p>
            <a:pPr algn="just"/>
            <a:r>
              <a:rPr lang="el-GR" dirty="0"/>
              <a:t>Το 1961 έλαβε χώρα στο Βερολίνο το τελευταίο μεγάλο επεισόδιο που σχετίζονταν με το γερμανικό ζήτημα: ήδη από τις αρχές της δεκαετίας του 1950 οι Σοβιετικοί είχαν επιβάλει περιορισμούς στην μετανάστευση στο εξωτερικό. Παρόμοιους περιορισμούς είχαν επιβάλει και οι άλλες ανατολικές χώρες. Παρόλα αυτά μεγάλος αριθμός </a:t>
            </a:r>
            <a:r>
              <a:rPr lang="el-GR" dirty="0" err="1"/>
              <a:t>Ανατολικογερμανών</a:t>
            </a:r>
            <a:r>
              <a:rPr lang="el-GR" dirty="0"/>
              <a:t> έφθανε στη Δύση μέσω του δυτικού Βερολίνου, όπου ο έλεγχος των μετακινήσεων γίνονταν από τις τέσσερις νικήτριες δυνάμεις.</a:t>
            </a:r>
            <a:r>
              <a:rPr lang="el-GR" baseline="30000" dirty="0"/>
              <a:t> </a:t>
            </a:r>
            <a:r>
              <a:rPr lang="el-GR" dirty="0"/>
              <a:t>Η κατάσταση είχε σοβαρές επιπτώσεις για την Ανατολική Γερμανία, διότι μετανάστευαν στη Δυτική Γερμανία πολλοί νέοι και καταρτισμένοι πολίτες. Τον Ιούνιο του 1961 η Σοβιετική Ένωση απαίτησε την αποχώρηση των δυτικών δυνάμεων από το δυτικό Βερολίνο.</a:t>
            </a:r>
            <a:r>
              <a:rPr lang="el-GR" baseline="30000" dirty="0"/>
              <a:t> </a:t>
            </a:r>
            <a:r>
              <a:rPr lang="el-GR" dirty="0"/>
              <a:t>Το αίτημά τους απορρίφθηκε με συνέπεια στις 13 Αυγούστου η κυβέρνηση της Ανατολικής Γερμανίας να ξεκινήσει την σταδιακή οικοδόμηση του περίφημου τείχους του Βερολίνου.</a:t>
            </a:r>
          </a:p>
        </p:txBody>
      </p:sp>
    </p:spTree>
    <p:extLst>
      <p:ext uri="{BB962C8B-B14F-4D97-AF65-F5344CB8AC3E}">
        <p14:creationId xmlns:p14="http://schemas.microsoft.com/office/powerpoint/2010/main" val="217236950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vintage photo of a tree&#10;&#10;Description automatically generated">
            <a:extLst>
              <a:ext uri="{FF2B5EF4-FFF2-40B4-BE49-F238E27FC236}">
                <a16:creationId xmlns:a16="http://schemas.microsoft.com/office/drawing/2014/main" id="{8C5B461A-A499-44FD-AD0F-7FD78164BD09}"/>
              </a:ext>
            </a:extLst>
          </p:cNvPr>
          <p:cNvPicPr>
            <a:picLocks noChangeAspect="1"/>
          </p:cNvPicPr>
          <p:nvPr/>
        </p:nvPicPr>
        <p:blipFill rotWithShape="1">
          <a:blip r:embed="rId2">
            <a:extLst>
              <a:ext uri="{28A0092B-C50C-407E-A947-70E740481C1C}">
                <a14:useLocalDpi xmlns:a14="http://schemas.microsoft.com/office/drawing/2010/main" val="0"/>
              </a:ext>
            </a:extLst>
          </a:blip>
          <a:srcRect t="240" r="9089" b="900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3ECA812-512C-4437-86E2-AD3886322302}"/>
              </a:ext>
            </a:extLst>
          </p:cNvPr>
          <p:cNvSpPr txBox="1"/>
          <p:nvPr/>
        </p:nvSpPr>
        <p:spPr>
          <a:xfrm>
            <a:off x="258905" y="771988"/>
            <a:ext cx="5732319" cy="194435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latin typeface="+mj-lt"/>
                <a:ea typeface="+mj-ea"/>
                <a:cs typeface="+mj-cs"/>
              </a:rPr>
              <a:t>Η </a:t>
            </a:r>
            <a:r>
              <a:rPr lang="en-US" sz="4400" b="1" dirty="0" err="1">
                <a:latin typeface="+mj-lt"/>
                <a:ea typeface="+mj-ea"/>
                <a:cs typeface="+mj-cs"/>
              </a:rPr>
              <a:t>κρίση</a:t>
            </a:r>
            <a:r>
              <a:rPr lang="en-US" sz="4400" b="1" dirty="0">
                <a:latin typeface="+mj-lt"/>
                <a:ea typeface="+mj-ea"/>
                <a:cs typeface="+mj-cs"/>
              </a:rPr>
              <a:t> </a:t>
            </a:r>
            <a:r>
              <a:rPr lang="en-US" sz="4400" b="1" dirty="0" err="1">
                <a:latin typeface="+mj-lt"/>
                <a:ea typeface="+mj-ea"/>
                <a:cs typeface="+mj-cs"/>
              </a:rPr>
              <a:t>των</a:t>
            </a:r>
            <a:r>
              <a:rPr lang="en-US" sz="4400" b="1" dirty="0">
                <a:latin typeface="+mj-lt"/>
                <a:ea typeface="+mj-ea"/>
                <a:cs typeface="+mj-cs"/>
              </a:rPr>
              <a:t> </a:t>
            </a:r>
            <a:r>
              <a:rPr lang="en-US" sz="4400" b="1" dirty="0" err="1">
                <a:latin typeface="+mj-lt"/>
                <a:ea typeface="+mj-ea"/>
                <a:cs typeface="+mj-cs"/>
              </a:rPr>
              <a:t>Πυρ</a:t>
            </a:r>
            <a:r>
              <a:rPr lang="en-US" sz="4400" b="1" dirty="0">
                <a:latin typeface="+mj-lt"/>
                <a:ea typeface="+mj-ea"/>
                <a:cs typeface="+mj-cs"/>
              </a:rPr>
              <a:t>αύλων της Κούβας και η πτώση του Χρουστσόφ</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B658993-466B-4EAB-A58D-AB6A1B147941}"/>
              </a:ext>
            </a:extLst>
          </p:cNvPr>
          <p:cNvSpPr txBox="1"/>
          <p:nvPr/>
        </p:nvSpPr>
        <p:spPr>
          <a:xfrm>
            <a:off x="258905" y="2823317"/>
            <a:ext cx="6390470" cy="3970318"/>
          </a:xfrm>
          <a:prstGeom prst="rect">
            <a:avLst/>
          </a:prstGeom>
          <a:noFill/>
        </p:spPr>
        <p:txBody>
          <a:bodyPr wrap="square">
            <a:spAutoFit/>
          </a:bodyPr>
          <a:lstStyle/>
          <a:p>
            <a:pPr algn="just"/>
            <a:r>
              <a:rPr lang="el-GR" dirty="0"/>
              <a:t>Το ζήτημα της Κούβας συνέχισε να απασχολεί την ηγεσία των ΗΠΑ μετά την καταστροφή στον κόλπο των χοίρων. Η κυβέρνηση </a:t>
            </a:r>
            <a:r>
              <a:rPr lang="el-GR" dirty="0" err="1"/>
              <a:t>Κένεντι</a:t>
            </a:r>
            <a:r>
              <a:rPr lang="el-GR" dirty="0"/>
              <a:t> επεξεργάστηκε διάφορα σχέδια ανατροπής του καθεστώτος Κάστρο. Τον Φεβρουάριο του 1962 η σοβιετική ηγεσία πληροφορήθηκε για τα σχέδια δολοφονίας του Κάστρο και ανατροπής του καθεστώτος του,</a:t>
            </a:r>
            <a:r>
              <a:rPr lang="el-GR" baseline="30000" dirty="0"/>
              <a:t> </a:t>
            </a:r>
            <a:r>
              <a:rPr lang="el-GR" dirty="0"/>
              <a:t>με αποτέλεσμα να ξεκινήσουν άμεσα οι προετοιμασίες για την εγκατάσταση πυραύλων ικανών να μεταφέρουν πυρηνικές κεφαλές στο κουβανικό έδαφος. Η κυβέρνηση </a:t>
            </a:r>
            <a:r>
              <a:rPr lang="el-GR" dirty="0" err="1"/>
              <a:t>Κένεντι</a:t>
            </a:r>
            <a:r>
              <a:rPr lang="el-GR" dirty="0"/>
              <a:t> επέβαλλε τελικά ναυτικό αποκλεισμό στο νησί, φέρνοντας τις δύο πλευρές πολύ κοντά στο ενδεχόμενο γενικευμένου πολέμου. Τελικά ο Χρουστσόφ υποχώρησε και η ΕΣΣΔ απέσυρε τους πυραύλους από την Κούβα, αφού πρώτα εξασφάλισε τη δέσμευση των Αμερικανών ότι δεν θα επιχειρούσαν να εισβάλουν ξανά στο νησί.</a:t>
            </a:r>
          </a:p>
        </p:txBody>
      </p:sp>
    </p:spTree>
    <p:extLst>
      <p:ext uri="{BB962C8B-B14F-4D97-AF65-F5344CB8AC3E}">
        <p14:creationId xmlns:p14="http://schemas.microsoft.com/office/powerpoint/2010/main" val="2267209240"/>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30EF48B-CC8A-4F99-8EC0-611252EA47EC}"/>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a:solidFill>
                  <a:srgbClr val="FFFFFF"/>
                </a:solidFill>
                <a:latin typeface="+mj-lt"/>
                <a:ea typeface="+mj-ea"/>
                <a:cs typeface="+mj-cs"/>
              </a:rPr>
              <a:t>Η «Άνοιξη της Πράγας»</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201D501-5D6E-485C-B6FD-D5C60ED0628E}"/>
              </a:ext>
            </a:extLst>
          </p:cNvPr>
          <p:cNvPicPr>
            <a:picLocks noChangeAspect="1"/>
          </p:cNvPicPr>
          <p:nvPr/>
        </p:nvPicPr>
        <p:blipFill>
          <a:blip r:embed="rId2"/>
          <a:stretch>
            <a:fillRect/>
          </a:stretch>
        </p:blipFill>
        <p:spPr>
          <a:xfrm>
            <a:off x="1070448" y="2426818"/>
            <a:ext cx="3978155" cy="3997637"/>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descr="A vintage photo of a group of people in a room&#10;&#10;Description automatically generated">
            <a:extLst>
              <a:ext uri="{FF2B5EF4-FFF2-40B4-BE49-F238E27FC236}">
                <a16:creationId xmlns:a16="http://schemas.microsoft.com/office/drawing/2014/main" id="{F1736510-2822-47DE-A45A-92315EC11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073" y="2734302"/>
            <a:ext cx="5455917" cy="3382668"/>
          </a:xfrm>
          <a:prstGeom prst="rect">
            <a:avLst/>
          </a:prstGeom>
        </p:spPr>
      </p:pic>
    </p:spTree>
    <p:extLst>
      <p:ext uri="{BB962C8B-B14F-4D97-AF65-F5344CB8AC3E}">
        <p14:creationId xmlns:p14="http://schemas.microsoft.com/office/powerpoint/2010/main" val="662984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FA275E7-0548-42BE-84D6-CF71A6404658}"/>
              </a:ext>
            </a:extLst>
          </p:cNvPr>
          <p:cNvPicPr>
            <a:picLocks noChangeAspect="1"/>
          </p:cNvPicPr>
          <p:nvPr/>
        </p:nvPicPr>
        <p:blipFill>
          <a:blip r:embed="rId2"/>
          <a:stretch>
            <a:fillRect/>
          </a:stretch>
        </p:blipFill>
        <p:spPr>
          <a:xfrm>
            <a:off x="6176433" y="954242"/>
            <a:ext cx="5372100" cy="4949516"/>
          </a:xfrm>
          <a:prstGeom prst="rect">
            <a:avLst/>
          </a:prstGeom>
        </p:spPr>
      </p:pic>
      <p:sp>
        <p:nvSpPr>
          <p:cNvPr id="16" name="Rectangle 15">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holding a guitar&#10;&#10;Description automatically generated">
            <a:extLst>
              <a:ext uri="{FF2B5EF4-FFF2-40B4-BE49-F238E27FC236}">
                <a16:creationId xmlns:a16="http://schemas.microsoft.com/office/drawing/2014/main" id="{5C5B14B9-4BC9-461E-9452-3B40AD836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30" y="643467"/>
            <a:ext cx="4164371" cy="5571066"/>
          </a:xfrm>
          <a:prstGeom prst="rect">
            <a:avLst/>
          </a:prstGeom>
        </p:spPr>
      </p:pic>
      <p:sp>
        <p:nvSpPr>
          <p:cNvPr id="13" name="TextBox 12">
            <a:extLst>
              <a:ext uri="{FF2B5EF4-FFF2-40B4-BE49-F238E27FC236}">
                <a16:creationId xmlns:a16="http://schemas.microsoft.com/office/drawing/2014/main" id="{5E631461-4F5A-4AFA-9FA6-AA165FACBF33}"/>
              </a:ext>
            </a:extLst>
          </p:cNvPr>
          <p:cNvSpPr txBox="1"/>
          <p:nvPr/>
        </p:nvSpPr>
        <p:spPr>
          <a:xfrm>
            <a:off x="80433" y="25522"/>
            <a:ext cx="6096000" cy="369332"/>
          </a:xfrm>
          <a:prstGeom prst="rect">
            <a:avLst/>
          </a:prstGeom>
          <a:noFill/>
        </p:spPr>
        <p:txBody>
          <a:bodyPr wrap="square">
            <a:spAutoFit/>
          </a:bodyPr>
          <a:lstStyle/>
          <a:p>
            <a:r>
              <a:rPr lang="el-GR" b="1" dirty="0"/>
              <a:t>Πορτογαλία</a:t>
            </a:r>
          </a:p>
        </p:txBody>
      </p:sp>
    </p:spTree>
    <p:extLst>
      <p:ext uri="{BB962C8B-B14F-4D97-AF65-F5344CB8AC3E}">
        <p14:creationId xmlns:p14="http://schemas.microsoft.com/office/powerpoint/2010/main" val="369862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175806-7108-4E4D-8162-B29D7073BDF9}"/>
              </a:ext>
            </a:extLst>
          </p:cNvPr>
          <p:cNvSpPr txBox="1"/>
          <p:nvPr/>
        </p:nvSpPr>
        <p:spPr>
          <a:xfrm>
            <a:off x="838200" y="365126"/>
            <a:ext cx="5340605" cy="11461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chemeClr val="tx1"/>
                </a:solidFill>
                <a:latin typeface="+mj-lt"/>
                <a:ea typeface="+mj-ea"/>
                <a:cs typeface="+mj-cs"/>
              </a:rPr>
              <a:t>Πορτογαλία</a:t>
            </a:r>
          </a:p>
        </p:txBody>
      </p:sp>
      <p:sp>
        <p:nvSpPr>
          <p:cNvPr id="18" name="Freeform: Shape 17">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9708D2C9-47EF-465E-83D2-00DBAD44DAC7}"/>
              </a:ext>
            </a:extLst>
          </p:cNvPr>
          <p:cNvSpPr txBox="1"/>
          <p:nvPr/>
        </p:nvSpPr>
        <p:spPr>
          <a:xfrm>
            <a:off x="838200" y="2173288"/>
            <a:ext cx="3603171" cy="363968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300">
                <a:solidFill>
                  <a:srgbClr val="FFFFFF"/>
                </a:solidFill>
              </a:rPr>
              <a:t>Το 1963, στη Λισαβόνα, 1.000 φοιτητές αψήφησαν την απαγόρευση του καθεστώτος Σαλαζάρ και συγκεντρώθηκαν έξω από το κτίριο του Πανεπιστημίου, διεκδικώντας το αυτονόητο σε άλλες ευρωπαϊκές χώρες δικαίωμα να συστήνουν φοιτητικούς συλλόγους. "Κάτω το 044032" έγραφε ένα από τα πανό. Ο αριθμός ανταποκρινόταν στο διάταγμα που απαγόρευε τους συλλόγους και τις φοιτητικές εκδηλώσεις, ακόμη και τον εορτασμό της Διεθνούς Ημέρας των Φοιτητών, ένα ακόμη αίτημα των Πορτογάλων φοιτητών. Όλα αυτά δεν φάνηκαν να συγκινούν τους δύο γηραιούς, σκληρούς και επί δεκαετίες δικτάτορες της Ιβηρικής Χερσονήσου, τον Φρανθίσκο Φράνκο της Ισπανίας και τον Σαλαζάρ της Πορτογαλίας, οι οποίοι συναντήθηκαν στις 15 Μαΐου του 1963 για να συζητήσουν "διεθνή και εσωτερικά προβλήματα". Η ώρα της αποχώρησής τους απείχε ακόμη αρκετά</a:t>
            </a:r>
            <a:r>
              <a:rPr lang="en-US" sz="1300" baseline="30000">
                <a:solidFill>
                  <a:srgbClr val="FFFFFF"/>
                </a:solidFill>
                <a:hlinkClick r:id="rId2"/>
              </a:rPr>
              <a:t>[</a:t>
            </a:r>
            <a:endParaRPr lang="en-US" sz="1300">
              <a:solidFill>
                <a:srgbClr val="FFFFFF"/>
              </a:solidFill>
            </a:endParaRPr>
          </a:p>
        </p:txBody>
      </p:sp>
      <p:pic>
        <p:nvPicPr>
          <p:cNvPr id="13" name="Picture 12">
            <a:extLst>
              <a:ext uri="{FF2B5EF4-FFF2-40B4-BE49-F238E27FC236}">
                <a16:creationId xmlns:a16="http://schemas.microsoft.com/office/drawing/2014/main" id="{321A60C9-39F3-488F-9126-5CE42E272048}"/>
              </a:ext>
            </a:extLst>
          </p:cNvPr>
          <p:cNvPicPr>
            <a:picLocks noChangeAspect="1"/>
          </p:cNvPicPr>
          <p:nvPr/>
        </p:nvPicPr>
        <p:blipFill>
          <a:blip r:embed="rId3"/>
          <a:stretch>
            <a:fillRect/>
          </a:stretch>
        </p:blipFill>
        <p:spPr>
          <a:xfrm>
            <a:off x="6183088" y="2302777"/>
            <a:ext cx="5170711" cy="3744694"/>
          </a:xfrm>
          <a:custGeom>
            <a:avLst/>
            <a:gdLst/>
            <a:ahLst/>
            <a:cxnLst/>
            <a:rect l="l" t="t" r="r" b="b"/>
            <a:pathLst>
              <a:path w="4636009" h="5032375">
                <a:moveTo>
                  <a:pt x="0" y="0"/>
                </a:moveTo>
                <a:lnTo>
                  <a:pt x="4636009" y="0"/>
                </a:lnTo>
                <a:lnTo>
                  <a:pt x="4636009" y="5032375"/>
                </a:lnTo>
                <a:lnTo>
                  <a:pt x="0" y="5032375"/>
                </a:lnTo>
                <a:close/>
              </a:path>
            </a:pathLst>
          </a:custGeom>
        </p:spPr>
      </p:pic>
    </p:spTree>
    <p:extLst>
      <p:ext uri="{BB962C8B-B14F-4D97-AF65-F5344CB8AC3E}">
        <p14:creationId xmlns:p14="http://schemas.microsoft.com/office/powerpoint/2010/main" val="611238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vintage photo of an old building&#10;&#10;Description automatically generated">
            <a:extLst>
              <a:ext uri="{FF2B5EF4-FFF2-40B4-BE49-F238E27FC236}">
                <a16:creationId xmlns:a16="http://schemas.microsoft.com/office/drawing/2014/main" id="{1B40178E-22EB-4BFB-803B-013B4B559BDC}"/>
              </a:ext>
            </a:extLst>
          </p:cNvPr>
          <p:cNvPicPr>
            <a:picLocks noChangeAspect="1"/>
          </p:cNvPicPr>
          <p:nvPr/>
        </p:nvPicPr>
        <p:blipFill>
          <a:blip r:embed="rId2"/>
          <a:stretch>
            <a:fillRect/>
          </a:stretch>
        </p:blipFill>
        <p:spPr>
          <a:xfrm>
            <a:off x="6176433" y="1461468"/>
            <a:ext cx="5372100" cy="3935063"/>
          </a:xfrm>
          <a:prstGeom prst="rect">
            <a:avLst/>
          </a:prstGeom>
        </p:spPr>
      </p:pic>
      <p:sp>
        <p:nvSpPr>
          <p:cNvPr id="15" name="Rectangle 14">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B42EDA8-0933-46AE-9B17-6D3A3B6E6600}"/>
              </a:ext>
            </a:extLst>
          </p:cNvPr>
          <p:cNvPicPr>
            <a:picLocks noChangeAspect="1"/>
          </p:cNvPicPr>
          <p:nvPr/>
        </p:nvPicPr>
        <p:blipFill>
          <a:blip r:embed="rId3"/>
          <a:stretch>
            <a:fillRect/>
          </a:stretch>
        </p:blipFill>
        <p:spPr>
          <a:xfrm>
            <a:off x="643466" y="1075735"/>
            <a:ext cx="5372099" cy="4706529"/>
          </a:xfrm>
          <a:prstGeom prst="rect">
            <a:avLst/>
          </a:prstGeom>
        </p:spPr>
      </p:pic>
      <p:sp>
        <p:nvSpPr>
          <p:cNvPr id="16" name="TextBox 15">
            <a:extLst>
              <a:ext uri="{FF2B5EF4-FFF2-40B4-BE49-F238E27FC236}">
                <a16:creationId xmlns:a16="http://schemas.microsoft.com/office/drawing/2014/main" id="{3F83D9EF-F60B-4DC7-A439-16D78E46337F}"/>
              </a:ext>
            </a:extLst>
          </p:cNvPr>
          <p:cNvSpPr txBox="1"/>
          <p:nvPr/>
        </p:nvSpPr>
        <p:spPr>
          <a:xfrm>
            <a:off x="27165" y="32180"/>
            <a:ext cx="6096000" cy="369332"/>
          </a:xfrm>
          <a:prstGeom prst="rect">
            <a:avLst/>
          </a:prstGeom>
          <a:noFill/>
        </p:spPr>
        <p:txBody>
          <a:bodyPr wrap="square">
            <a:spAutoFit/>
          </a:bodyPr>
          <a:lstStyle/>
          <a:p>
            <a:r>
              <a:rPr lang="el-GR" b="1" dirty="0"/>
              <a:t>Ισπανικός εμφύλιος πόλεμος</a:t>
            </a:r>
          </a:p>
        </p:txBody>
      </p:sp>
    </p:spTree>
    <p:extLst>
      <p:ext uri="{BB962C8B-B14F-4D97-AF65-F5344CB8AC3E}">
        <p14:creationId xmlns:p14="http://schemas.microsoft.com/office/powerpoint/2010/main" val="786174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88A6FBEC-1DE3-4390-A320-948FB147CDA3}"/>
              </a:ext>
            </a:extLst>
          </p:cNvPr>
          <p:cNvSpPr txBox="1"/>
          <p:nvPr/>
        </p:nvSpPr>
        <p:spPr>
          <a:xfrm>
            <a:off x="838199" y="365125"/>
            <a:ext cx="5529943"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latin typeface="+mj-lt"/>
                <a:ea typeface="+mj-ea"/>
                <a:cs typeface="+mj-cs"/>
              </a:rPr>
              <a:t>Ισπανικός εμφύλιος πόλεμος</a:t>
            </a:r>
          </a:p>
        </p:txBody>
      </p:sp>
      <p:sp>
        <p:nvSpPr>
          <p:cNvPr id="9" name="TextBox 8">
            <a:extLst>
              <a:ext uri="{FF2B5EF4-FFF2-40B4-BE49-F238E27FC236}">
                <a16:creationId xmlns:a16="http://schemas.microsoft.com/office/drawing/2014/main" id="{59FBBCFA-B0F7-4B1A-9C16-26C318006639}"/>
              </a:ext>
            </a:extLst>
          </p:cNvPr>
          <p:cNvSpPr txBox="1"/>
          <p:nvPr/>
        </p:nvSpPr>
        <p:spPr>
          <a:xfrm>
            <a:off x="838199" y="1825625"/>
            <a:ext cx="4142091" cy="339951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Κατά τη διάρκεια του εμφυλίου πολέμου η Γερμανική αεροπορία (Luftwaffe) και η αντίστοιχη Ιταλική βομβάρδισαν πολλές πόλεις και χωριά. Ανάμεσα τους και τη βασκική πόλη Γκερνίκα (Guernica/Gernika), την οποία ισοπέδωσαν στις 26 Απριλίου 1937 σκοτώνοντας μόνο αμάχους. Ο Πάμπλο Πικάσο, συγκλονισμένος από τη φρίκη της καταστροφής, ζωγράφισε τον ομώνυμο διάσημο πίνακά του. </a:t>
            </a:r>
          </a:p>
        </p:txBody>
      </p:sp>
      <p:pic>
        <p:nvPicPr>
          <p:cNvPr id="15" name="Picture 14">
            <a:extLst>
              <a:ext uri="{FF2B5EF4-FFF2-40B4-BE49-F238E27FC236}">
                <a16:creationId xmlns:a16="http://schemas.microsoft.com/office/drawing/2014/main" id="{65A55748-E8F3-4F87-B864-787C4C890DEF}"/>
              </a:ext>
            </a:extLst>
          </p:cNvPr>
          <p:cNvPicPr>
            <a:picLocks noChangeAspect="1"/>
          </p:cNvPicPr>
          <p:nvPr/>
        </p:nvPicPr>
        <p:blipFill>
          <a:blip r:embed="rId2"/>
          <a:stretch>
            <a:fillRect/>
          </a:stretch>
        </p:blipFill>
        <p:spPr>
          <a:xfrm>
            <a:off x="7583141" y="804228"/>
            <a:ext cx="3936488" cy="1533646"/>
          </a:xfrm>
          <a:prstGeom prst="rect">
            <a:avLst/>
          </a:prstGeom>
        </p:spPr>
      </p:pic>
      <p:pic>
        <p:nvPicPr>
          <p:cNvPr id="19" name="Picture 18">
            <a:extLst>
              <a:ext uri="{FF2B5EF4-FFF2-40B4-BE49-F238E27FC236}">
                <a16:creationId xmlns:a16="http://schemas.microsoft.com/office/drawing/2014/main" id="{0941A0EE-1406-436E-AE54-443CBC5CCC5F}"/>
              </a:ext>
            </a:extLst>
          </p:cNvPr>
          <p:cNvPicPr>
            <a:picLocks noChangeAspect="1"/>
          </p:cNvPicPr>
          <p:nvPr/>
        </p:nvPicPr>
        <p:blipFill>
          <a:blip r:embed="rId3"/>
          <a:stretch>
            <a:fillRect/>
          </a:stretch>
        </p:blipFill>
        <p:spPr>
          <a:xfrm>
            <a:off x="6409307" y="3435988"/>
            <a:ext cx="5110322" cy="2286869"/>
          </a:xfrm>
          <a:prstGeom prst="rect">
            <a:avLst/>
          </a:prstGeom>
        </p:spPr>
      </p:pic>
    </p:spTree>
    <p:extLst>
      <p:ext uri="{BB962C8B-B14F-4D97-AF65-F5344CB8AC3E}">
        <p14:creationId xmlns:p14="http://schemas.microsoft.com/office/powerpoint/2010/main" val="2984383267"/>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3">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B525F36B-5D10-4F71-B251-B3C252273F59}"/>
              </a:ext>
            </a:extLst>
          </p:cNvPr>
          <p:cNvPicPr>
            <a:picLocks noChangeAspect="1"/>
          </p:cNvPicPr>
          <p:nvPr/>
        </p:nvPicPr>
        <p:blipFill>
          <a:blip r:embed="rId2"/>
          <a:stretch>
            <a:fillRect/>
          </a:stretch>
        </p:blipFill>
        <p:spPr>
          <a:xfrm>
            <a:off x="1073783" y="918546"/>
            <a:ext cx="6022762" cy="4979334"/>
          </a:xfrm>
          <a:prstGeom prst="rect">
            <a:avLst/>
          </a:prstGeom>
        </p:spPr>
      </p:pic>
      <p:sp>
        <p:nvSpPr>
          <p:cNvPr id="20" name="Right Triangle 15">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outdoor, building, person, street&#10;&#10;Description automatically generated">
            <a:extLst>
              <a:ext uri="{FF2B5EF4-FFF2-40B4-BE49-F238E27FC236}">
                <a16:creationId xmlns:a16="http://schemas.microsoft.com/office/drawing/2014/main" id="{33E39E3D-C544-454B-B915-5F6771812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606" y="947540"/>
            <a:ext cx="3217333" cy="3233500"/>
          </a:xfrm>
          <a:prstGeom prst="rect">
            <a:avLst/>
          </a:prstGeom>
        </p:spPr>
      </p:pic>
    </p:spTree>
    <p:extLst>
      <p:ext uri="{BB962C8B-B14F-4D97-AF65-F5344CB8AC3E}">
        <p14:creationId xmlns:p14="http://schemas.microsoft.com/office/powerpoint/2010/main" val="2721305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A8093E0-F780-46E1-973D-1D422C8B9AA3}"/>
              </a:ext>
            </a:extLst>
          </p:cNvPr>
          <p:cNvPicPr>
            <a:picLocks noChangeAspect="1"/>
          </p:cNvPicPr>
          <p:nvPr/>
        </p:nvPicPr>
        <p:blipFill>
          <a:blip r:embed="rId2"/>
          <a:stretch>
            <a:fillRect/>
          </a:stretch>
        </p:blipFill>
        <p:spPr>
          <a:xfrm>
            <a:off x="643467" y="823364"/>
            <a:ext cx="10905066" cy="5211271"/>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601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5D47832-EC40-44CD-9A8B-E9102746F74A}"/>
              </a:ext>
            </a:extLst>
          </p:cNvPr>
          <p:cNvPicPr>
            <a:picLocks noChangeAspect="1"/>
          </p:cNvPicPr>
          <p:nvPr/>
        </p:nvPicPr>
        <p:blipFill>
          <a:blip r:embed="rId2"/>
          <a:stretch>
            <a:fillRect/>
          </a:stretch>
        </p:blipFill>
        <p:spPr>
          <a:xfrm>
            <a:off x="6421035" y="1522355"/>
            <a:ext cx="5129784" cy="3813290"/>
          </a:xfrm>
          <a:prstGeom prst="rect">
            <a:avLst/>
          </a:prstGeom>
        </p:spPr>
      </p:pic>
      <p:sp>
        <p:nvSpPr>
          <p:cNvPr id="18" name="Rectangle 17">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tanding in front of a building&#10;&#10;Description automatically generated">
            <a:extLst>
              <a:ext uri="{FF2B5EF4-FFF2-40B4-BE49-F238E27FC236}">
                <a16:creationId xmlns:a16="http://schemas.microsoft.com/office/drawing/2014/main" id="{ED9D2B49-8376-4F5E-BB01-F0F106035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80" y="1646400"/>
            <a:ext cx="5129784" cy="3565199"/>
          </a:xfrm>
          <a:prstGeom prst="rect">
            <a:avLst/>
          </a:prstGeom>
        </p:spPr>
      </p:pic>
    </p:spTree>
    <p:extLst>
      <p:ext uri="{BB962C8B-B14F-4D97-AF65-F5344CB8AC3E}">
        <p14:creationId xmlns:p14="http://schemas.microsoft.com/office/powerpoint/2010/main" val="1190985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newspaper&#10;&#10;Description automatically generated">
            <a:extLst>
              <a:ext uri="{FF2B5EF4-FFF2-40B4-BE49-F238E27FC236}">
                <a16:creationId xmlns:a16="http://schemas.microsoft.com/office/drawing/2014/main" id="{56F61BE7-FB62-44AC-903F-4A46CF5D6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300" y="321733"/>
            <a:ext cx="3312505" cy="2269066"/>
          </a:xfrm>
          <a:prstGeom prst="rect">
            <a:avLst/>
          </a:prstGeom>
        </p:spPr>
      </p:pic>
      <p:sp>
        <p:nvSpPr>
          <p:cNvPr id="26" name="Rectangle 25">
            <a:extLst>
              <a:ext uri="{FF2B5EF4-FFF2-40B4-BE49-F238E27FC236}">
                <a16:creationId xmlns:a16="http://schemas.microsoft.com/office/drawing/2014/main" id="{94E1CBB2-207D-4AB2-9FE1-BB3DFB5F5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8347" y="-1"/>
            <a:ext cx="2981737" cy="2590799"/>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153BC7E-87FE-4C41-94D1-58FFF8066CC0}"/>
              </a:ext>
            </a:extLst>
          </p:cNvPr>
          <p:cNvPicPr>
            <a:picLocks noChangeAspect="1"/>
          </p:cNvPicPr>
          <p:nvPr/>
        </p:nvPicPr>
        <p:blipFill>
          <a:blip r:embed="rId3"/>
          <a:stretch>
            <a:fillRect/>
          </a:stretch>
        </p:blipFill>
        <p:spPr>
          <a:xfrm>
            <a:off x="3380433" y="3111271"/>
            <a:ext cx="4333967" cy="3337154"/>
          </a:xfrm>
          <a:prstGeom prst="rect">
            <a:avLst/>
          </a:prstGeom>
        </p:spPr>
      </p:pic>
      <p:pic>
        <p:nvPicPr>
          <p:cNvPr id="8" name="Picture 7">
            <a:extLst>
              <a:ext uri="{FF2B5EF4-FFF2-40B4-BE49-F238E27FC236}">
                <a16:creationId xmlns:a16="http://schemas.microsoft.com/office/drawing/2014/main" id="{D0D1641D-970E-4C1D-AC78-5B4C8266B10B}"/>
              </a:ext>
            </a:extLst>
          </p:cNvPr>
          <p:cNvPicPr>
            <a:picLocks noChangeAspect="1"/>
          </p:cNvPicPr>
          <p:nvPr/>
        </p:nvPicPr>
        <p:blipFill>
          <a:blip r:embed="rId4"/>
          <a:stretch>
            <a:fillRect/>
          </a:stretch>
        </p:blipFill>
        <p:spPr>
          <a:xfrm>
            <a:off x="8313639" y="321734"/>
            <a:ext cx="2969037" cy="3958717"/>
          </a:xfrm>
          <a:prstGeom prst="rect">
            <a:avLst/>
          </a:prstGeom>
        </p:spPr>
      </p:pic>
      <p:sp>
        <p:nvSpPr>
          <p:cNvPr id="28" name="Rectangle 27">
            <a:extLst>
              <a:ext uri="{FF2B5EF4-FFF2-40B4-BE49-F238E27FC236}">
                <a16:creationId xmlns:a16="http://schemas.microsoft.com/office/drawing/2014/main" id="{7B7C8768-C0E6-4BF8-9262-74D645629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97165"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063FAF9-ACC5-4257-A431-AB2FCFD5CE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2928"/>
            <a:ext cx="79552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3842A57-5543-489A-8D76-ECB59F25A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06496"/>
            <a:ext cx="3380433" cy="385150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B5AB787-5A1E-418D-8980-5F3361C65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5760" y="4508919"/>
            <a:ext cx="420624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189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1C598A69-FFFE-4C09-8FE9-D660337B0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5804"/>
            <a:ext cx="5533524" cy="3510776"/>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808FD1C-8568-4449-A320-52CA3E264F2B}"/>
              </a:ext>
            </a:extLst>
          </p:cNvPr>
          <p:cNvPicPr>
            <a:picLocks noChangeAspect="1"/>
          </p:cNvPicPr>
          <p:nvPr/>
        </p:nvPicPr>
        <p:blipFill>
          <a:blip r:embed="rId2"/>
          <a:stretch>
            <a:fillRect/>
          </a:stretch>
        </p:blipFill>
        <p:spPr>
          <a:xfrm>
            <a:off x="655286" y="1457510"/>
            <a:ext cx="5192217" cy="1567365"/>
          </a:xfrm>
          <a:prstGeom prst="rect">
            <a:avLst/>
          </a:prstGeom>
        </p:spPr>
      </p:pic>
      <p:sp>
        <p:nvSpPr>
          <p:cNvPr id="21" name="Rectangle 13">
            <a:extLst>
              <a:ext uri="{FF2B5EF4-FFF2-40B4-BE49-F238E27FC236}">
                <a16:creationId xmlns:a16="http://schemas.microsoft.com/office/drawing/2014/main" id="{2B6121AA-FB9C-49D8-9295-014C895AF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157449"/>
            <a:ext cx="3122867"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72E0D67-C5BC-4FCA-A3F3-617CD242A2AD}"/>
              </a:ext>
            </a:extLst>
          </p:cNvPr>
          <p:cNvPicPr>
            <a:picLocks noChangeAspect="1"/>
          </p:cNvPicPr>
          <p:nvPr/>
        </p:nvPicPr>
        <p:blipFill>
          <a:blip r:embed="rId3"/>
          <a:stretch>
            <a:fillRect/>
          </a:stretch>
        </p:blipFill>
        <p:spPr>
          <a:xfrm>
            <a:off x="1002073" y="4328887"/>
            <a:ext cx="2087983" cy="1873965"/>
          </a:xfrm>
          <a:prstGeom prst="rect">
            <a:avLst/>
          </a:prstGeom>
        </p:spPr>
      </p:pic>
      <p:sp>
        <p:nvSpPr>
          <p:cNvPr id="22" name="Rectangle 15">
            <a:extLst>
              <a:ext uri="{FF2B5EF4-FFF2-40B4-BE49-F238E27FC236}">
                <a16:creationId xmlns:a16="http://schemas.microsoft.com/office/drawing/2014/main" id="{2C188CD4-9C38-4BEB-8E94-633B1B48B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60883" y="4132885"/>
            <a:ext cx="2288736" cy="2274541"/>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7">
            <a:extLst>
              <a:ext uri="{FF2B5EF4-FFF2-40B4-BE49-F238E27FC236}">
                <a16:creationId xmlns:a16="http://schemas.microsoft.com/office/drawing/2014/main" id="{2E8BD155-F3B5-4CE9-AB1C-08C964CDC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6188" y="485805"/>
            <a:ext cx="5511179"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0BC42DC-7047-4540-991B-36E262D14DCD}"/>
              </a:ext>
            </a:extLst>
          </p:cNvPr>
          <p:cNvPicPr>
            <a:picLocks noChangeAspect="1"/>
          </p:cNvPicPr>
          <p:nvPr/>
        </p:nvPicPr>
        <p:blipFill>
          <a:blip r:embed="rId4"/>
          <a:stretch>
            <a:fillRect/>
          </a:stretch>
        </p:blipFill>
        <p:spPr>
          <a:xfrm>
            <a:off x="6744436" y="635943"/>
            <a:ext cx="4414683" cy="5588208"/>
          </a:xfrm>
          <a:prstGeom prst="rect">
            <a:avLst/>
          </a:prstGeom>
        </p:spPr>
      </p:pic>
    </p:spTree>
    <p:extLst>
      <p:ext uri="{BB962C8B-B14F-4D97-AF65-F5344CB8AC3E}">
        <p14:creationId xmlns:p14="http://schemas.microsoft.com/office/powerpoint/2010/main" val="777398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in a dark room&#10;&#10;Description automatically generated">
            <a:extLst>
              <a:ext uri="{FF2B5EF4-FFF2-40B4-BE49-F238E27FC236}">
                <a16:creationId xmlns:a16="http://schemas.microsoft.com/office/drawing/2014/main" id="{5C1B5D48-B101-4554-81A8-E290A8B0F52A}"/>
              </a:ext>
            </a:extLst>
          </p:cNvPr>
          <p:cNvPicPr>
            <a:picLocks noChangeAspect="1"/>
          </p:cNvPicPr>
          <p:nvPr/>
        </p:nvPicPr>
        <p:blipFill rotWithShape="1">
          <a:blip r:embed="rId2">
            <a:extLst>
              <a:ext uri="{28A0092B-C50C-407E-A947-70E740481C1C}">
                <a14:useLocalDpi xmlns:a14="http://schemas.microsoft.com/office/drawing/2010/main" val="0"/>
              </a:ext>
            </a:extLst>
          </a:blip>
          <a:srcRect r="15359" b="-3"/>
          <a:stretch/>
        </p:blipFill>
        <p:spPr>
          <a:xfrm>
            <a:off x="641276" y="643467"/>
            <a:ext cx="4013020" cy="2702558"/>
          </a:xfrm>
          <a:prstGeom prst="rect">
            <a:avLst/>
          </a:prstGeom>
        </p:spPr>
      </p:pic>
      <p:pic>
        <p:nvPicPr>
          <p:cNvPr id="5" name="Picture 4">
            <a:extLst>
              <a:ext uri="{FF2B5EF4-FFF2-40B4-BE49-F238E27FC236}">
                <a16:creationId xmlns:a16="http://schemas.microsoft.com/office/drawing/2014/main" id="{C934E266-5B00-465C-9CB2-5D0311A8DB43}"/>
              </a:ext>
            </a:extLst>
          </p:cNvPr>
          <p:cNvPicPr>
            <a:picLocks noChangeAspect="1"/>
          </p:cNvPicPr>
          <p:nvPr/>
        </p:nvPicPr>
        <p:blipFill rotWithShape="1">
          <a:blip r:embed="rId3"/>
          <a:srcRect l="6832" r="9768" b="3"/>
          <a:stretch/>
        </p:blipFill>
        <p:spPr>
          <a:xfrm>
            <a:off x="643467" y="3509433"/>
            <a:ext cx="4010830" cy="2705099"/>
          </a:xfrm>
          <a:prstGeom prst="rect">
            <a:avLst/>
          </a:prstGeom>
        </p:spPr>
      </p:pic>
      <p:pic>
        <p:nvPicPr>
          <p:cNvPr id="4" name="Picture 3">
            <a:extLst>
              <a:ext uri="{FF2B5EF4-FFF2-40B4-BE49-F238E27FC236}">
                <a16:creationId xmlns:a16="http://schemas.microsoft.com/office/drawing/2014/main" id="{05DD5D9A-A208-4FDD-B429-5CBD002B1951}"/>
              </a:ext>
            </a:extLst>
          </p:cNvPr>
          <p:cNvPicPr>
            <a:picLocks noChangeAspect="1"/>
          </p:cNvPicPr>
          <p:nvPr/>
        </p:nvPicPr>
        <p:blipFill rotWithShape="1">
          <a:blip r:embed="rId4"/>
          <a:srcRect r="6295" b="-1"/>
          <a:stretch/>
        </p:blipFill>
        <p:spPr>
          <a:xfrm>
            <a:off x="4812633" y="643467"/>
            <a:ext cx="6735900" cy="5571066"/>
          </a:xfrm>
          <a:prstGeom prst="rect">
            <a:avLst/>
          </a:prstGeom>
        </p:spPr>
      </p:pic>
    </p:spTree>
    <p:extLst>
      <p:ext uri="{BB962C8B-B14F-4D97-AF65-F5344CB8AC3E}">
        <p14:creationId xmlns:p14="http://schemas.microsoft.com/office/powerpoint/2010/main" val="2160861555"/>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B0BECBC-8B8C-470F-BEC8-3BC138743244}"/>
              </a:ext>
            </a:extLst>
          </p:cNvPr>
          <p:cNvPicPr>
            <a:picLocks noChangeAspect="1"/>
          </p:cNvPicPr>
          <p:nvPr/>
        </p:nvPicPr>
        <p:blipFill>
          <a:blip r:embed="rId2"/>
          <a:stretch>
            <a:fillRect/>
          </a:stretch>
        </p:blipFill>
        <p:spPr>
          <a:xfrm>
            <a:off x="6176433" y="881322"/>
            <a:ext cx="5372100" cy="5095355"/>
          </a:xfrm>
          <a:prstGeom prst="rect">
            <a:avLst/>
          </a:prstGeom>
        </p:spPr>
      </p:pic>
      <p:sp>
        <p:nvSpPr>
          <p:cNvPr id="15" name="Rectangle 14">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39BD4C2-2FEE-45EC-8491-C3AD4FF62C37}"/>
              </a:ext>
            </a:extLst>
          </p:cNvPr>
          <p:cNvPicPr>
            <a:picLocks noChangeAspect="1"/>
          </p:cNvPicPr>
          <p:nvPr/>
        </p:nvPicPr>
        <p:blipFill>
          <a:blip r:embed="rId3"/>
          <a:stretch>
            <a:fillRect/>
          </a:stretch>
        </p:blipFill>
        <p:spPr>
          <a:xfrm>
            <a:off x="686897" y="643467"/>
            <a:ext cx="5285237" cy="5571066"/>
          </a:xfrm>
          <a:prstGeom prst="rect">
            <a:avLst/>
          </a:prstGeom>
        </p:spPr>
      </p:pic>
    </p:spTree>
    <p:extLst>
      <p:ext uri="{BB962C8B-B14F-4D97-AF65-F5344CB8AC3E}">
        <p14:creationId xmlns:p14="http://schemas.microsoft.com/office/powerpoint/2010/main" val="138925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62DD7B-02AF-417E-BBD2-05A42DF8D6DD}"/>
              </a:ext>
            </a:extLst>
          </p:cNvPr>
          <p:cNvPicPr>
            <a:picLocks noChangeAspect="1"/>
          </p:cNvPicPr>
          <p:nvPr/>
        </p:nvPicPr>
        <p:blipFill>
          <a:blip r:embed="rId2"/>
          <a:stretch>
            <a:fillRect/>
          </a:stretch>
        </p:blipFill>
        <p:spPr>
          <a:xfrm>
            <a:off x="906345" y="650497"/>
            <a:ext cx="5879753" cy="5571066"/>
          </a:xfrm>
          <a:prstGeom prst="rect">
            <a:avLst/>
          </a:prstGeom>
        </p:spPr>
      </p:pic>
      <p:sp>
        <p:nvSpPr>
          <p:cNvPr id="23" name="Rectangle 22">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1CFC35B-DF80-4C8A-BF29-FEABE113B663}"/>
              </a:ext>
            </a:extLst>
          </p:cNvPr>
          <p:cNvPicPr>
            <a:picLocks noChangeAspect="1"/>
          </p:cNvPicPr>
          <p:nvPr/>
        </p:nvPicPr>
        <p:blipFill>
          <a:blip r:embed="rId3"/>
          <a:stretch>
            <a:fillRect/>
          </a:stretch>
        </p:blipFill>
        <p:spPr>
          <a:xfrm>
            <a:off x="7695873" y="702446"/>
            <a:ext cx="3854945" cy="2357695"/>
          </a:xfrm>
          <a:prstGeom prst="rect">
            <a:avLst/>
          </a:prstGeom>
        </p:spPr>
      </p:pic>
      <p:sp>
        <p:nvSpPr>
          <p:cNvPr id="25" name="Rectangle 24">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7AB1AAE-7385-43F7-9E66-45E5F4948A16}"/>
              </a:ext>
            </a:extLst>
          </p:cNvPr>
          <p:cNvPicPr>
            <a:picLocks noChangeAspect="1"/>
          </p:cNvPicPr>
          <p:nvPr/>
        </p:nvPicPr>
        <p:blipFill>
          <a:blip r:embed="rId4"/>
          <a:stretch>
            <a:fillRect/>
          </a:stretch>
        </p:blipFill>
        <p:spPr>
          <a:xfrm>
            <a:off x="7695873" y="4404062"/>
            <a:ext cx="3854945" cy="1159895"/>
          </a:xfrm>
          <a:prstGeom prst="rect">
            <a:avLst/>
          </a:prstGeom>
        </p:spPr>
      </p:pic>
    </p:spTree>
    <p:extLst>
      <p:ext uri="{BB962C8B-B14F-4D97-AF65-F5344CB8AC3E}">
        <p14:creationId xmlns:p14="http://schemas.microsoft.com/office/powerpoint/2010/main" val="1600302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B005D0-A4AA-42FD-8403-5DD132B60B1F}"/>
              </a:ext>
            </a:extLst>
          </p:cNvPr>
          <p:cNvPicPr>
            <a:picLocks noChangeAspect="1"/>
          </p:cNvPicPr>
          <p:nvPr/>
        </p:nvPicPr>
        <p:blipFill>
          <a:blip r:embed="rId2"/>
          <a:stretch>
            <a:fillRect/>
          </a:stretch>
        </p:blipFill>
        <p:spPr>
          <a:xfrm>
            <a:off x="779460" y="643467"/>
            <a:ext cx="3541123" cy="2475653"/>
          </a:xfrm>
          <a:prstGeom prst="rect">
            <a:avLst/>
          </a:prstGeom>
        </p:spPr>
      </p:pic>
      <p:sp>
        <p:nvSpPr>
          <p:cNvPr id="19" name="Rectangle 18">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3C12E93-A5F4-48D9-85E7-4CD0AFB53184}"/>
              </a:ext>
            </a:extLst>
          </p:cNvPr>
          <p:cNvPicPr>
            <a:picLocks noChangeAspect="1"/>
          </p:cNvPicPr>
          <p:nvPr/>
        </p:nvPicPr>
        <p:blipFill>
          <a:blip r:embed="rId3"/>
          <a:stretch>
            <a:fillRect/>
          </a:stretch>
        </p:blipFill>
        <p:spPr>
          <a:xfrm>
            <a:off x="622549" y="3760064"/>
            <a:ext cx="3854945" cy="2447890"/>
          </a:xfrm>
          <a:prstGeom prst="rect">
            <a:avLst/>
          </a:prstGeom>
        </p:spPr>
      </p:pic>
      <p:sp>
        <p:nvSpPr>
          <p:cNvPr id="21" name="Rectangle 20">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3C390C5-2A69-4F2D-A532-15EAEA0C7600}"/>
              </a:ext>
            </a:extLst>
          </p:cNvPr>
          <p:cNvPicPr>
            <a:picLocks noChangeAspect="1"/>
          </p:cNvPicPr>
          <p:nvPr/>
        </p:nvPicPr>
        <p:blipFill>
          <a:blip r:embed="rId4"/>
          <a:stretch>
            <a:fillRect/>
          </a:stretch>
        </p:blipFill>
        <p:spPr>
          <a:xfrm>
            <a:off x="5144764" y="1078733"/>
            <a:ext cx="6410084" cy="4714594"/>
          </a:xfrm>
          <a:prstGeom prst="rect">
            <a:avLst/>
          </a:prstGeom>
        </p:spPr>
      </p:pic>
    </p:spTree>
    <p:extLst>
      <p:ext uri="{BB962C8B-B14F-4D97-AF65-F5344CB8AC3E}">
        <p14:creationId xmlns:p14="http://schemas.microsoft.com/office/powerpoint/2010/main" val="2298956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CD9ADB3-D4DE-44DA-AA93-3A0B2BD1C8F8}"/>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500">
                <a:solidFill>
                  <a:srgbClr val="000000"/>
                </a:solidFill>
              </a:rPr>
              <a:t>Το πραξικόπημα διατάχθηκε από την Χούντα των Αθηνών και πραγματοποιήθηκε από την κυπριακή Εθνική Φρουρά σε συνεργασία με την οργάνωση ΕΟΚΑ Β΄. Το πραξικόπημα ανέτρεψε τον πρόεδρο Αρχιεπίσκοπο Μακάριο και στόχος του ήταν η ένωση του νησιού με την Ελλάδα. Ο τοποθετημένος από τους πραξικοπηματίες νέος Πρόεδρος, Νίκος Σαμψών, ανακήρυξε την Ελληνική Δημοκρατία της Κύπρου.</a:t>
            </a:r>
          </a:p>
          <a:p>
            <a:pPr indent="-228600">
              <a:lnSpc>
                <a:spcPct val="90000"/>
              </a:lnSpc>
              <a:spcAft>
                <a:spcPts val="600"/>
              </a:spcAft>
              <a:buFont typeface="Arial" panose="020B0604020202020204" pitchFamily="34" charset="0"/>
              <a:buChar char="•"/>
            </a:pPr>
            <a:endParaRPr lang="en-US" sz="1500">
              <a:solidFill>
                <a:srgbClr val="000000"/>
              </a:solidFill>
            </a:endParaRPr>
          </a:p>
          <a:p>
            <a:pPr indent="-228600">
              <a:lnSpc>
                <a:spcPct val="90000"/>
              </a:lnSpc>
              <a:spcAft>
                <a:spcPts val="600"/>
              </a:spcAft>
              <a:buFont typeface="Arial" panose="020B0604020202020204" pitchFamily="34" charset="0"/>
              <a:buChar char="•"/>
            </a:pPr>
            <a:r>
              <a:rPr lang="en-US" sz="1500">
                <a:solidFill>
                  <a:srgbClr val="000000"/>
                </a:solidFill>
              </a:rPr>
              <a:t>Στις 20 Ιουλίου, η Τουρκία εισέβαλε στο νησί, προφασιζόμενη το άρθρο 4 της Συνθήκης Εγγυήσεων. Οι τούρκικες δυνάμεις εντός τριών ημερών κατέλαβαν την Κερύνεια και την περιοχή γύρω από την πόλη. Στις 23 Ιουλίου κηρύχθηκε εκεχειρία και τόσο η Χούντα των Αθηνών όσο και η πραξικοπηματική κυβέρνηση της Κύπρου κατέρρευσαν. Ακολούθησαν δύο γύροι διαβουλεύσεων στη Γενεύη μεταξύ των εμπλεκόμενων χωρών, στις οποίες η Τουρκία ζητούσε ομοσπονδιακή λύση, ανταλλαγή πληθυσμού και το 34% των εδαφών της Κύπρου να ελέγχεται από τους Τουρκοκύπριους. Στις 14 Αυγούστου, οι συνομιλίες της Γενεύης κατέρρευσαν και η Τουρκία ξεκίνησε δεύτερη επιχείρηση («Αττίλας ΙΙ») κατά την οποία κατέλαβε το 36,2% του νησιού και εκτόπισε 120 χιλιάδες Κύπριους (άλλες 20 χιλιάδες παρέμειναν εγκλωβισμένοι), ενώ συνολικά σκοτώθηκαν περίπου 3 χιλιάδες Ελληνοκύπριοι.</a:t>
            </a:r>
          </a:p>
        </p:txBody>
      </p:sp>
    </p:spTree>
    <p:extLst>
      <p:ext uri="{BB962C8B-B14F-4D97-AF65-F5344CB8AC3E}">
        <p14:creationId xmlns:p14="http://schemas.microsoft.com/office/powerpoint/2010/main" val="888428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149B21A-7BF6-43FE-9EA2-14A785C7A627}"/>
              </a:ext>
            </a:extLst>
          </p:cNvPr>
          <p:cNvPicPr>
            <a:picLocks noChangeAspect="1"/>
          </p:cNvPicPr>
          <p:nvPr/>
        </p:nvPicPr>
        <p:blipFill>
          <a:blip r:embed="rId2"/>
          <a:stretch>
            <a:fillRect/>
          </a:stretch>
        </p:blipFill>
        <p:spPr>
          <a:xfrm>
            <a:off x="1879453" y="965200"/>
            <a:ext cx="2891646" cy="2060298"/>
          </a:xfrm>
          <a:prstGeom prst="rect">
            <a:avLst/>
          </a:prstGeom>
        </p:spPr>
      </p:pic>
      <p:sp>
        <p:nvSpPr>
          <p:cNvPr id="25" name="Rectangle 24">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E434D06-6592-4AD2-AEC9-DDE459A8C425}"/>
              </a:ext>
            </a:extLst>
          </p:cNvPr>
          <p:cNvPicPr>
            <a:picLocks noChangeAspect="1"/>
          </p:cNvPicPr>
          <p:nvPr/>
        </p:nvPicPr>
        <p:blipFill>
          <a:blip r:embed="rId3"/>
          <a:stretch>
            <a:fillRect/>
          </a:stretch>
        </p:blipFill>
        <p:spPr>
          <a:xfrm>
            <a:off x="6489680" y="1073689"/>
            <a:ext cx="4733982" cy="1843320"/>
          </a:xfrm>
          <a:prstGeom prst="rect">
            <a:avLst/>
          </a:prstGeom>
        </p:spPr>
      </p:pic>
      <p:sp>
        <p:nvSpPr>
          <p:cNvPr id="46" name="Rectangle 26">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FBEDE2F-9C30-4B62-8C41-52BBB45774DA}"/>
              </a:ext>
            </a:extLst>
          </p:cNvPr>
          <p:cNvPicPr>
            <a:picLocks noChangeAspect="1"/>
          </p:cNvPicPr>
          <p:nvPr/>
        </p:nvPicPr>
        <p:blipFill>
          <a:blip r:embed="rId4"/>
          <a:stretch>
            <a:fillRect/>
          </a:stretch>
        </p:blipFill>
        <p:spPr>
          <a:xfrm>
            <a:off x="965201" y="4145497"/>
            <a:ext cx="4733982" cy="1441797"/>
          </a:xfrm>
          <a:prstGeom prst="rect">
            <a:avLst/>
          </a:prstGeom>
        </p:spPr>
      </p:pic>
      <p:sp>
        <p:nvSpPr>
          <p:cNvPr id="47" name="Rectangle 28">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EDE595-9029-4BB4-81B1-1D3CED1DB2F0}"/>
              </a:ext>
            </a:extLst>
          </p:cNvPr>
          <p:cNvPicPr>
            <a:picLocks noChangeAspect="1"/>
          </p:cNvPicPr>
          <p:nvPr/>
        </p:nvPicPr>
        <p:blipFill>
          <a:blip r:embed="rId5"/>
          <a:stretch>
            <a:fillRect/>
          </a:stretch>
        </p:blipFill>
        <p:spPr>
          <a:xfrm>
            <a:off x="6489680" y="4291522"/>
            <a:ext cx="4733982" cy="1149748"/>
          </a:xfrm>
          <a:prstGeom prst="rect">
            <a:avLst/>
          </a:prstGeom>
        </p:spPr>
      </p:pic>
    </p:spTree>
    <p:extLst>
      <p:ext uri="{BB962C8B-B14F-4D97-AF65-F5344CB8AC3E}">
        <p14:creationId xmlns:p14="http://schemas.microsoft.com/office/powerpoint/2010/main" val="1905724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Shape 16">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455A7311-D3CC-4695-BCC2-90EBC3E34B42}"/>
              </a:ext>
            </a:extLst>
          </p:cNvPr>
          <p:cNvPicPr>
            <a:picLocks noChangeAspect="1"/>
          </p:cNvPicPr>
          <p:nvPr/>
        </p:nvPicPr>
        <p:blipFill>
          <a:blip r:embed="rId2"/>
          <a:stretch>
            <a:fillRect/>
          </a:stretch>
        </p:blipFill>
        <p:spPr>
          <a:xfrm>
            <a:off x="637376" y="2076013"/>
            <a:ext cx="3343202" cy="1808882"/>
          </a:xfrm>
          <a:prstGeom prst="rect">
            <a:avLst/>
          </a:prstGeom>
        </p:spPr>
      </p:pic>
      <p:sp>
        <p:nvSpPr>
          <p:cNvPr id="19" name="Freeform: Shape 18">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A38BEC42-96B1-4C70-ACA9-D59CB15628F5}"/>
              </a:ext>
            </a:extLst>
          </p:cNvPr>
          <p:cNvPicPr>
            <a:picLocks noChangeAspect="1"/>
          </p:cNvPicPr>
          <p:nvPr/>
        </p:nvPicPr>
        <p:blipFill>
          <a:blip r:embed="rId3"/>
          <a:stretch>
            <a:fillRect/>
          </a:stretch>
        </p:blipFill>
        <p:spPr>
          <a:xfrm>
            <a:off x="5545244" y="2125255"/>
            <a:ext cx="6020730" cy="3146661"/>
          </a:xfrm>
          <a:prstGeom prst="rect">
            <a:avLst/>
          </a:prstGeom>
        </p:spPr>
      </p:pic>
    </p:spTree>
    <p:extLst>
      <p:ext uri="{BB962C8B-B14F-4D97-AF65-F5344CB8AC3E}">
        <p14:creationId xmlns:p14="http://schemas.microsoft.com/office/powerpoint/2010/main" val="3833138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6B19BAB-EDFD-47D8-B2FE-0375C9BC1082}"/>
              </a:ext>
            </a:extLst>
          </p:cNvPr>
          <p:cNvPicPr>
            <a:picLocks noChangeAspect="1"/>
          </p:cNvPicPr>
          <p:nvPr/>
        </p:nvPicPr>
        <p:blipFill>
          <a:blip r:embed="rId2"/>
          <a:stretch>
            <a:fillRect/>
          </a:stretch>
        </p:blipFill>
        <p:spPr>
          <a:xfrm>
            <a:off x="643467" y="815434"/>
            <a:ext cx="10905066" cy="5227132"/>
          </a:xfrm>
          <a:prstGeom prst="rect">
            <a:avLst/>
          </a:prstGeom>
        </p:spPr>
      </p:pic>
    </p:spTree>
    <p:extLst>
      <p:ext uri="{BB962C8B-B14F-4D97-AF65-F5344CB8AC3E}">
        <p14:creationId xmlns:p14="http://schemas.microsoft.com/office/powerpoint/2010/main" val="827595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D3F0C3-7C1E-4571-9D0B-8D3D6D489605}"/>
              </a:ext>
            </a:extLst>
          </p:cNvPr>
          <p:cNvPicPr>
            <a:picLocks noChangeAspect="1"/>
          </p:cNvPicPr>
          <p:nvPr/>
        </p:nvPicPr>
        <p:blipFill>
          <a:blip r:embed="rId2"/>
          <a:stretch>
            <a:fillRect/>
          </a:stretch>
        </p:blipFill>
        <p:spPr>
          <a:xfrm>
            <a:off x="174415" y="1123527"/>
            <a:ext cx="3027656" cy="4604800"/>
          </a:xfrm>
          <a:prstGeom prst="rect">
            <a:avLst/>
          </a:prstGeom>
        </p:spPr>
      </p:pic>
      <p:cxnSp>
        <p:nvCxnSpPr>
          <p:cNvPr id="12" name="Straight Connector 11">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7F11C62-A0A6-4359-A8B4-3B17AC2833CC}"/>
              </a:ext>
            </a:extLst>
          </p:cNvPr>
          <p:cNvPicPr>
            <a:picLocks noChangeAspect="1"/>
          </p:cNvPicPr>
          <p:nvPr/>
        </p:nvPicPr>
        <p:blipFill>
          <a:blip r:embed="rId3"/>
          <a:stretch>
            <a:fillRect/>
          </a:stretch>
        </p:blipFill>
        <p:spPr>
          <a:xfrm>
            <a:off x="3320612" y="1244637"/>
            <a:ext cx="5047674" cy="4203663"/>
          </a:xfrm>
          <a:prstGeom prst="rect">
            <a:avLst/>
          </a:prstGeom>
        </p:spPr>
      </p:pic>
      <p:cxnSp>
        <p:nvCxnSpPr>
          <p:cNvPr id="14" name="Straight Connector 13">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08AB1E8-C78B-4A65-B09A-DA139966FF21}"/>
              </a:ext>
            </a:extLst>
          </p:cNvPr>
          <p:cNvPicPr>
            <a:picLocks noChangeAspect="1"/>
          </p:cNvPicPr>
          <p:nvPr/>
        </p:nvPicPr>
        <p:blipFill>
          <a:blip r:embed="rId4"/>
          <a:stretch>
            <a:fillRect/>
          </a:stretch>
        </p:blipFill>
        <p:spPr>
          <a:xfrm>
            <a:off x="8402232" y="1244637"/>
            <a:ext cx="3517120" cy="4362581"/>
          </a:xfrm>
          <a:prstGeom prst="rect">
            <a:avLst/>
          </a:prstGeom>
        </p:spPr>
      </p:pic>
    </p:spTree>
    <p:extLst>
      <p:ext uri="{BB962C8B-B14F-4D97-AF65-F5344CB8AC3E}">
        <p14:creationId xmlns:p14="http://schemas.microsoft.com/office/powerpoint/2010/main" val="1986381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5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2368F7A-1D95-4CDA-AB02-7DB2CED82B8B}"/>
              </a:ext>
            </a:extLst>
          </p:cNvPr>
          <p:cNvPicPr>
            <a:picLocks noChangeAspect="1"/>
          </p:cNvPicPr>
          <p:nvPr/>
        </p:nvPicPr>
        <p:blipFill>
          <a:blip r:embed="rId2"/>
          <a:stretch>
            <a:fillRect/>
          </a:stretch>
        </p:blipFill>
        <p:spPr>
          <a:xfrm>
            <a:off x="6421035" y="1492414"/>
            <a:ext cx="5129784" cy="3873172"/>
          </a:xfrm>
          <a:prstGeom prst="rect">
            <a:avLst/>
          </a:prstGeom>
        </p:spPr>
      </p:pic>
      <p:sp>
        <p:nvSpPr>
          <p:cNvPr id="15" name="Rectangle 14">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8124981-49CE-4A43-BD1F-7CBECF1C9383}"/>
              </a:ext>
            </a:extLst>
          </p:cNvPr>
          <p:cNvPicPr>
            <a:picLocks noChangeAspect="1"/>
          </p:cNvPicPr>
          <p:nvPr/>
        </p:nvPicPr>
        <p:blipFill>
          <a:blip r:embed="rId3"/>
          <a:stretch>
            <a:fillRect/>
          </a:stretch>
        </p:blipFill>
        <p:spPr>
          <a:xfrm>
            <a:off x="641180" y="1505331"/>
            <a:ext cx="5129784" cy="3847338"/>
          </a:xfrm>
          <a:prstGeom prst="rect">
            <a:avLst/>
          </a:prstGeom>
        </p:spPr>
      </p:pic>
    </p:spTree>
    <p:extLst>
      <p:ext uri="{BB962C8B-B14F-4D97-AF65-F5344CB8AC3E}">
        <p14:creationId xmlns:p14="http://schemas.microsoft.com/office/powerpoint/2010/main" val="2923207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3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4AF179A-8192-40C2-A33B-0752A17C9942}"/>
              </a:ext>
            </a:extLst>
          </p:cNvPr>
          <p:cNvPicPr>
            <a:picLocks noChangeAspect="1"/>
          </p:cNvPicPr>
          <p:nvPr/>
        </p:nvPicPr>
        <p:blipFill>
          <a:blip r:embed="rId2"/>
          <a:stretch>
            <a:fillRect/>
          </a:stretch>
        </p:blipFill>
        <p:spPr>
          <a:xfrm>
            <a:off x="6421035" y="727919"/>
            <a:ext cx="5129784" cy="5402162"/>
          </a:xfrm>
          <a:prstGeom prst="rect">
            <a:avLst/>
          </a:prstGeom>
        </p:spPr>
      </p:pic>
      <p:sp>
        <p:nvSpPr>
          <p:cNvPr id="15" name="Rectangle 14">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734707F-7695-4F67-8B5A-F4E452EB02F3}"/>
              </a:ext>
            </a:extLst>
          </p:cNvPr>
          <p:cNvPicPr>
            <a:picLocks noChangeAspect="1"/>
          </p:cNvPicPr>
          <p:nvPr/>
        </p:nvPicPr>
        <p:blipFill>
          <a:blip r:embed="rId3"/>
          <a:stretch>
            <a:fillRect/>
          </a:stretch>
        </p:blipFill>
        <p:spPr>
          <a:xfrm>
            <a:off x="641180" y="1742584"/>
            <a:ext cx="5129784" cy="3372832"/>
          </a:xfrm>
          <a:prstGeom prst="rect">
            <a:avLst/>
          </a:prstGeom>
        </p:spPr>
      </p:pic>
    </p:spTree>
    <p:extLst>
      <p:ext uri="{BB962C8B-B14F-4D97-AF65-F5344CB8AC3E}">
        <p14:creationId xmlns:p14="http://schemas.microsoft.com/office/powerpoint/2010/main" val="1758431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0E0B16-9CA8-48FF-91BB-FA84ED193F46}"/>
              </a:ext>
            </a:extLst>
          </p:cNvPr>
          <p:cNvPicPr>
            <a:picLocks noChangeAspect="1"/>
          </p:cNvPicPr>
          <p:nvPr/>
        </p:nvPicPr>
        <p:blipFill rotWithShape="1">
          <a:blip r:embed="rId2"/>
          <a:srcRect t="28088" r="-1" b="399"/>
          <a:stretch/>
        </p:blipFill>
        <p:spPr>
          <a:xfrm>
            <a:off x="321733" y="321733"/>
            <a:ext cx="11548534" cy="6214534"/>
          </a:xfrm>
          <a:prstGeom prst="rect">
            <a:avLst/>
          </a:prstGeom>
        </p:spPr>
      </p:pic>
    </p:spTree>
    <p:extLst>
      <p:ext uri="{BB962C8B-B14F-4D97-AF65-F5344CB8AC3E}">
        <p14:creationId xmlns:p14="http://schemas.microsoft.com/office/powerpoint/2010/main" val="161305261"/>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in a suit sitting at a table&#10;&#10;Description automatically generated">
            <a:extLst>
              <a:ext uri="{FF2B5EF4-FFF2-40B4-BE49-F238E27FC236}">
                <a16:creationId xmlns:a16="http://schemas.microsoft.com/office/drawing/2014/main" id="{3AEB81E2-1F52-4B19-BA0C-DAAD7A06A351}"/>
              </a:ext>
            </a:extLst>
          </p:cNvPr>
          <p:cNvPicPr>
            <a:picLocks noChangeAspect="1"/>
          </p:cNvPicPr>
          <p:nvPr/>
        </p:nvPicPr>
        <p:blipFill rotWithShape="1">
          <a:blip r:embed="rId2">
            <a:extLst>
              <a:ext uri="{28A0092B-C50C-407E-A947-70E740481C1C}">
                <a14:useLocalDpi xmlns:a14="http://schemas.microsoft.com/office/drawing/2010/main" val="0"/>
              </a:ext>
            </a:extLst>
          </a:blip>
          <a:srcRect t="4162" r="1" b="1"/>
          <a:stretch/>
        </p:blipFill>
        <p:spPr>
          <a:xfrm>
            <a:off x="603671" y="-1"/>
            <a:ext cx="11588329" cy="6857999"/>
          </a:xfrm>
          <a:prstGeom prst="rect">
            <a:avLst/>
          </a:prstGeom>
        </p:spPr>
      </p:pic>
      <p:sp>
        <p:nvSpPr>
          <p:cNvPr id="14" name="Rectangle 13">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C187235-DC19-4933-8A6C-CFAAB568B52E}"/>
              </a:ext>
            </a:extLst>
          </p:cNvPr>
          <p:cNvSpPr txBox="1"/>
          <p:nvPr/>
        </p:nvSpPr>
        <p:spPr>
          <a:xfrm>
            <a:off x="1166649" y="721805"/>
            <a:ext cx="3874686" cy="21475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b="1">
                <a:solidFill>
                  <a:schemeClr val="bg1"/>
                </a:solidFill>
                <a:latin typeface="+mj-lt"/>
                <a:ea typeface="+mj-ea"/>
                <a:cs typeface="+mj-cs"/>
              </a:rPr>
              <a:t>Κατάρρευση των σοσιαλιστικών καθεστώτων στην Ανατολική Ευρώπη</a:t>
            </a:r>
          </a:p>
        </p:txBody>
      </p:sp>
      <p:sp>
        <p:nvSpPr>
          <p:cNvPr id="16" name="Rectangle 1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9"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5F13C4A-9692-4A24-B399-87F5D05E0E13}"/>
              </a:ext>
            </a:extLst>
          </p:cNvPr>
          <p:cNvSpPr txBox="1"/>
          <p:nvPr/>
        </p:nvSpPr>
        <p:spPr>
          <a:xfrm>
            <a:off x="1166649" y="3379979"/>
            <a:ext cx="3874685" cy="318635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000">
                <a:solidFill>
                  <a:schemeClr val="bg1"/>
                </a:solidFill>
              </a:rPr>
              <a:t>Στα 1989 το σύστημα συμμαχιών που είχαν εγκαθιδρύσει οι Σοβιετικοί ήδη από τα τέλη του Δευτέρου Παγκοσμίου Πολέμου κατέρρεε. Τα σοσιαλιστικά καθεστώτα έχαναν τη δύναμη και την επιρροή τους, ενώ ήταν πλέον απίθανη η άμεση επέμβαση της ΕΣΣΔ προς υποστήριξή τους. </a:t>
            </a:r>
          </a:p>
          <a:p>
            <a:pPr indent="-228600">
              <a:lnSpc>
                <a:spcPct val="90000"/>
              </a:lnSpc>
              <a:spcAft>
                <a:spcPts val="600"/>
              </a:spcAft>
              <a:buFont typeface="Arial" panose="020B0604020202020204" pitchFamily="34" charset="0"/>
              <a:buChar char="•"/>
            </a:pPr>
            <a:r>
              <a:rPr lang="en-US" sz="1000">
                <a:solidFill>
                  <a:schemeClr val="bg1"/>
                </a:solidFill>
              </a:rPr>
              <a:t>Οργανώσεις όπως η «Αλληλεγγύη» στην Πολωνία σύντομα κέρδισαν σημαντική λαϊκή υποστήριξη. Το 1989 οι κομμουνιστικές κυβερνήσεις της Ουγγαρίας και της Πολωνίας συζήτησαν για πρώτη φορά το ενδεχόμενο διεξαγωγής ελεύθερων εκλογών. </a:t>
            </a:r>
          </a:p>
          <a:p>
            <a:pPr indent="-228600">
              <a:lnSpc>
                <a:spcPct val="90000"/>
              </a:lnSpc>
              <a:spcAft>
                <a:spcPts val="600"/>
              </a:spcAft>
              <a:buFont typeface="Arial" panose="020B0604020202020204" pitchFamily="34" charset="0"/>
              <a:buChar char="•"/>
            </a:pPr>
            <a:r>
              <a:rPr lang="en-US" sz="1000">
                <a:solidFill>
                  <a:schemeClr val="bg1"/>
                </a:solidFill>
              </a:rPr>
              <a:t>Στην Τσεχοσλοβακία και την Ανατολική Γερμανία πραγματοποιήθηκαν την ίδια περίοδο μεγάλες διαδηλώσεις ενώ σε Ρουμανία και Βουλγαρία κατέρρεαν ήδη τα σοσιαλιστικά καθεστώτα, στην Ρουμανία εν μέσω βίαιων συγκρούσεων. </a:t>
            </a:r>
          </a:p>
          <a:p>
            <a:pPr indent="-228600">
              <a:lnSpc>
                <a:spcPct val="90000"/>
              </a:lnSpc>
              <a:spcAft>
                <a:spcPts val="600"/>
              </a:spcAft>
              <a:buFont typeface="Arial" panose="020B0604020202020204" pitchFamily="34" charset="0"/>
              <a:buChar char="•"/>
            </a:pPr>
            <a:r>
              <a:rPr lang="en-US" sz="1000">
                <a:solidFill>
                  <a:schemeClr val="bg1"/>
                </a:solidFill>
              </a:rPr>
              <a:t>Κολοφώνας των σαρωτικών αλλαγών που έλαβαν χώρα σε ολόκληρη την ανατολική Ευρώπη στα 1989 ήταν η πτώση του Τείχους του Βερολίνου, που χώριζε επί μισό αιώνα περίπου το Βερολίνο σε δυτικό και ανατολικό μέρος. Εξαιρουμένης της Ρουμανίας, ο σοσιαλισμός ανετράπη με ειρηνικά μέσα το 1989 σε ολόκληρη την ανατολική Ευρώπη. </a:t>
            </a:r>
          </a:p>
        </p:txBody>
      </p:sp>
    </p:spTree>
    <p:extLst>
      <p:ext uri="{BB962C8B-B14F-4D97-AF65-F5344CB8AC3E}">
        <p14:creationId xmlns:p14="http://schemas.microsoft.com/office/powerpoint/2010/main" val="2745836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F47963-9C5F-403F-BF67-442FB0FF744E}"/>
              </a:ext>
            </a:extLst>
          </p:cNvPr>
          <p:cNvSpPr txBox="1"/>
          <p:nvPr/>
        </p:nvSpPr>
        <p:spPr>
          <a:xfrm>
            <a:off x="481013" y="3752849"/>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a:latin typeface="+mj-lt"/>
                <a:ea typeface="+mj-ea"/>
                <a:cs typeface="+mj-cs"/>
              </a:rPr>
              <a:t>Διάλυση της ΕΣΣΔ</a:t>
            </a:r>
          </a:p>
        </p:txBody>
      </p:sp>
      <p:pic>
        <p:nvPicPr>
          <p:cNvPr id="10" name="Picture 9">
            <a:extLst>
              <a:ext uri="{FF2B5EF4-FFF2-40B4-BE49-F238E27FC236}">
                <a16:creationId xmlns:a16="http://schemas.microsoft.com/office/drawing/2014/main" id="{271E32DA-6308-4124-99F7-A1CF797309AE}"/>
              </a:ext>
            </a:extLst>
          </p:cNvPr>
          <p:cNvPicPr>
            <a:picLocks noChangeAspect="1"/>
          </p:cNvPicPr>
          <p:nvPr/>
        </p:nvPicPr>
        <p:blipFill rotWithShape="1">
          <a:blip r:embed="rId2"/>
          <a:srcRect t="37734" b="1701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TextBox 8">
            <a:extLst>
              <a:ext uri="{FF2B5EF4-FFF2-40B4-BE49-F238E27FC236}">
                <a16:creationId xmlns:a16="http://schemas.microsoft.com/office/drawing/2014/main" id="{F009C5F4-2045-42D8-97A5-8313D1086B13}"/>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100"/>
              <a:t>Στην ίδια την ΕΣΣΔ η γκλασνόστ αποδυνάμωσε τους δεσμούς που κρατούσαν την Σοβιετική Ένωση. </a:t>
            </a:r>
          </a:p>
          <a:p>
            <a:pPr indent="-228600">
              <a:lnSpc>
                <a:spcPct val="90000"/>
              </a:lnSpc>
              <a:spcAft>
                <a:spcPts val="600"/>
              </a:spcAft>
              <a:buFont typeface="Arial" panose="020B0604020202020204" pitchFamily="34" charset="0"/>
              <a:buChar char="•"/>
            </a:pPr>
            <a:r>
              <a:rPr lang="en-US" sz="1100"/>
              <a:t>Τον Φεβρουάριο του 1990, με τον διαφαινόμενο κίνδυνο διάλυσης της, το ΚΚΣΕ αναγκάστηκε να απωλέσει το μονοπώλιο της εξουσίας που κατείχε από τον καιρό της Οκτωβριανής Επανάστασης. </a:t>
            </a:r>
          </a:p>
          <a:p>
            <a:pPr indent="-228600">
              <a:lnSpc>
                <a:spcPct val="90000"/>
              </a:lnSpc>
              <a:spcAft>
                <a:spcPts val="600"/>
              </a:spcAft>
              <a:buFont typeface="Arial" panose="020B0604020202020204" pitchFamily="34" charset="0"/>
              <a:buChar char="•"/>
            </a:pPr>
            <a:r>
              <a:rPr lang="en-US" sz="1100"/>
              <a:t>Την ίδια περίοδο η μεγαλύτερη ελευθερία στον τύπο επέτρεψε την εκδήλωση της υποβόσκουσας δυσαρέσκειας καθώς και των εθνικισμών, οδηγώντας αυτονόμηση κάποιων Σοσιαλιστικών Δημοκρατιών από την Μόσχα καθώς και την απόσχιση των τριών Δημοκρατιών της Βαλτικής (Εσθονία, Λιθουανία, Λετονία) από την Ένωση. </a:t>
            </a:r>
          </a:p>
          <a:p>
            <a:pPr indent="-228600">
              <a:lnSpc>
                <a:spcPct val="90000"/>
              </a:lnSpc>
              <a:spcAft>
                <a:spcPts val="600"/>
              </a:spcAft>
              <a:buFont typeface="Arial" panose="020B0604020202020204" pitchFamily="34" charset="0"/>
              <a:buChar char="•"/>
            </a:pPr>
            <a:r>
              <a:rPr lang="en-US" sz="1100"/>
              <a:t>Η αυξανόμενη δυσαρέσκεια, η αποδυνάμωση του ΚΚΣΕ και η φωνές για απόσχιση Σοσιαλιστικών Δημοκρατιών, συμπεριλαμβανομένης της ίδιας της Ρωσίας, οδήγησαν στην κατάρρευση της ΕΣΣΔ. </a:t>
            </a:r>
          </a:p>
          <a:p>
            <a:pPr indent="-228600">
              <a:lnSpc>
                <a:spcPct val="90000"/>
              </a:lnSpc>
              <a:spcAft>
                <a:spcPts val="600"/>
              </a:spcAft>
              <a:buFont typeface="Arial" panose="020B0604020202020204" pitchFamily="34" charset="0"/>
              <a:buChar char="•"/>
            </a:pPr>
            <a:r>
              <a:rPr lang="en-US" sz="1100"/>
              <a:t>Αποτυχημένο πραξικόπημα, που αποσκοπούσε την επιστροφή στην πρότερη κατάσταση, σηματοδότησε την αρχή του τέλους. Η Κοινοπολιτεία Ανεξαρτήτων Κρατών, που διαδέχθηκε επισήμως την ΕΣΣΔ την 21η Δεκεμβρίου 1991, ενώ η επίσημη διακήρυξη της διάλυσης της ΕΣΣΔ έγινε στις 25 Δεκεμβρίου.</a:t>
            </a:r>
          </a:p>
        </p:txBody>
      </p:sp>
    </p:spTree>
    <p:extLst>
      <p:ext uri="{BB962C8B-B14F-4D97-AF65-F5344CB8AC3E}">
        <p14:creationId xmlns:p14="http://schemas.microsoft.com/office/powerpoint/2010/main" val="3298008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B32FF35D-1956-4854-8875-41E56FACBEE0}"/>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500"/>
              <a:t>Ο κόσμος θεωρείται πλέον μονοπολικός, με τις ΗΠΑ να αποτελούν την μοναδική παγκόσμια υπερδύναμη. Η αντιπαράθεση με την ΕΣΣΔ διαμόρφωσε τον ρόλο που διαδραμάτισαν οι ΗΠΑ μεταπολεμικά: το 1989 είχαν συνάψει συμμαχίες με 50 χώρες και διατηρούσαν μισό εκατομμύριο στρατιώτες στο εξωτερικό (περ. 300.000 στην Ευρώπη και άλλες 130.000 στην Ασία). Ο Ψυχρός Πόλεμος σήμανε επίσης το ζενίθ της ανάπτυξης του στρατιωτικού-βιομηχανικού συμπλέγματος, ιδίως στις ΗΠΑ, καθώς και την συστηματική χρηματοδότηση μεγάλης κλίμακας επιστημονικών και τεχνολογικών προγραμμάτων από τις ένοπλες δυνάμεις.</a:t>
            </a:r>
          </a:p>
          <a:p>
            <a:pPr indent="-228600">
              <a:lnSpc>
                <a:spcPct val="90000"/>
              </a:lnSpc>
              <a:spcAft>
                <a:spcPts val="600"/>
              </a:spcAft>
              <a:buFont typeface="Arial" panose="020B0604020202020204" pitchFamily="34" charset="0"/>
              <a:buChar char="•"/>
            </a:pPr>
            <a:endParaRPr lang="en-US" sz="1500"/>
          </a:p>
          <a:p>
            <a:pPr indent="-228600">
              <a:lnSpc>
                <a:spcPct val="90000"/>
              </a:lnSpc>
              <a:spcAft>
                <a:spcPts val="600"/>
              </a:spcAft>
              <a:buFont typeface="Arial" panose="020B0604020202020204" pitchFamily="34" charset="0"/>
              <a:buChar char="•"/>
            </a:pPr>
            <a:r>
              <a:rPr lang="en-US" sz="1500"/>
              <a:t>Οι ολικές αμυντικές δαπάνες των ΗΠΑ κατά τη διάρκεια της περιόδου εκτιμώνται στα οκτώ τρισεκατομμύρια δολάρια. Υπολογίζεται ότι σκοτώθηκαν 100.000 Αμερικανοί στους πολέμους της Κορέας και του Βιετνάμ. Παρόλο που είναι δύσκολο να εκτιμηθεί, το κόστος της κούρσας των εξοπλισμών ήταν πολύ υψηλότερο (ως ποσοστό του ΑΕΠ) για την σοβιετική οικονομία συγκριτικά με τις ΗΠΑ.</a:t>
            </a:r>
          </a:p>
          <a:p>
            <a:pPr indent="-228600">
              <a:lnSpc>
                <a:spcPct val="90000"/>
              </a:lnSpc>
              <a:spcAft>
                <a:spcPts val="600"/>
              </a:spcAft>
              <a:buFont typeface="Arial" panose="020B0604020202020204" pitchFamily="34" charset="0"/>
              <a:buChar char="•"/>
            </a:pPr>
            <a:endParaRPr lang="en-US" sz="1500"/>
          </a:p>
          <a:p>
            <a:pPr indent="-228600">
              <a:lnSpc>
                <a:spcPct val="90000"/>
              </a:lnSpc>
              <a:spcAft>
                <a:spcPts val="600"/>
              </a:spcAft>
              <a:buFont typeface="Arial" panose="020B0604020202020204" pitchFamily="34" charset="0"/>
              <a:buChar char="•"/>
            </a:pPr>
            <a:r>
              <a:rPr lang="en-US" sz="1500"/>
              <a:t>Πολλές από τις εντάσεις και τις συγκρούσεις στις χώρες του Τρίτου Κόσμου παρέμειναν μετά το οριστικό τέλος του Ψυχρού Πολέμου. Η κατάσταση στις χώρες της πρώην Σοβιετικής Ένωσης και της ανατολικής Ευρώπης ήταν ανομοιόμορφη: ενώ οι περισσότερες χώρες της ανατολικής Ευρώπης μπήκαν σταδιακά σε φάση σχετικής ομαλότητας, η Γιουγκοσλαβία διαμελίστηκε και στην συνέχεια ακολούθησε πολυετής πόλεμος. Ένοπλες συρράξεις συνέβησαν σε διάφορες περιοχές της πρώην ΕΣΣΔ. </a:t>
            </a:r>
          </a:p>
        </p:txBody>
      </p:sp>
    </p:spTree>
    <p:extLst>
      <p:ext uri="{BB962C8B-B14F-4D97-AF65-F5344CB8AC3E}">
        <p14:creationId xmlns:p14="http://schemas.microsoft.com/office/powerpoint/2010/main" val="2366151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6F4195-B137-4BF5-9527-3451600FE8F7}"/>
              </a:ext>
            </a:extLst>
          </p:cNvPr>
          <p:cNvSpPr txBox="1"/>
          <p:nvPr/>
        </p:nvSpPr>
        <p:spPr>
          <a:xfrm>
            <a:off x="5812240" y="3756719"/>
            <a:ext cx="6096000" cy="3139321"/>
          </a:xfrm>
          <a:prstGeom prst="rect">
            <a:avLst/>
          </a:prstGeom>
          <a:noFill/>
        </p:spPr>
        <p:txBody>
          <a:bodyPr wrap="square">
            <a:spAutoFit/>
          </a:bodyPr>
          <a:lstStyle/>
          <a:p>
            <a:pPr algn="just"/>
            <a:r>
              <a:rPr lang="el-GR" dirty="0"/>
              <a:t>Ο </a:t>
            </a:r>
            <a:r>
              <a:rPr lang="el-GR" b="1" dirty="0"/>
              <a:t>ελληνικός εμφύλιος πόλεμος</a:t>
            </a:r>
            <a:r>
              <a:rPr lang="el-GR" dirty="0"/>
              <a:t> ήταν ένας εμφύλιος πόλεμος που διεξήχθη στην Ελλάδα ανάμεσα στον κυβερνητικό Ελληνικό Στρατό και τις αντάρτικες δυνάμεις του Δημοκρατικού Στρατού Ελλάδας του Κομμουνιστικού Κόμματος Ελλάδας. Διήρκεσε από τον Μάρτιο του 1946 έως τον Αύγουστο του 1949 και είχε ως αποτέλεσμα την ήττα του Δημοκρατικού Στρατού Ελλάδας (ΔΣΕ). Ο Ελληνικός Εμφύλιος θεωρείται διεθνώς ως η πρώτη πράξη του ψυχρού πόλεμου στη μεταπολεμική ιστορία και ήταν η πολεμική σύγκρουση με τις μεγαλύτερες απώλειες που γνώρισε η χώρα από το 1830 έως σήμερα.</a:t>
            </a:r>
            <a:r>
              <a:rPr lang="el-GR" baseline="30000" dirty="0">
                <a:hlinkClick r:id="rId2"/>
              </a:rPr>
              <a:t>[</a:t>
            </a:r>
            <a:endParaRPr lang="el-GR" dirty="0"/>
          </a:p>
        </p:txBody>
      </p:sp>
      <p:sp>
        <p:nvSpPr>
          <p:cNvPr id="5" name="TextBox 4">
            <a:extLst>
              <a:ext uri="{FF2B5EF4-FFF2-40B4-BE49-F238E27FC236}">
                <a16:creationId xmlns:a16="http://schemas.microsoft.com/office/drawing/2014/main" id="{25578E72-A3CE-49FE-899F-599FF8C41BFB}"/>
              </a:ext>
            </a:extLst>
          </p:cNvPr>
          <p:cNvSpPr txBox="1"/>
          <p:nvPr/>
        </p:nvSpPr>
        <p:spPr>
          <a:xfrm>
            <a:off x="215282" y="71775"/>
            <a:ext cx="7703599" cy="3693319"/>
          </a:xfrm>
          <a:prstGeom prst="rect">
            <a:avLst/>
          </a:prstGeom>
          <a:noFill/>
        </p:spPr>
        <p:txBody>
          <a:bodyPr wrap="square">
            <a:spAutoFit/>
          </a:bodyPr>
          <a:lstStyle/>
          <a:p>
            <a:pPr algn="just"/>
            <a:r>
              <a:rPr lang="el-GR" dirty="0"/>
              <a:t>Στα 1947 οι σύμβουλοι του προέδρου </a:t>
            </a:r>
            <a:r>
              <a:rPr lang="el-GR" dirty="0" err="1"/>
              <a:t>Τρούμαν</a:t>
            </a:r>
            <a:r>
              <a:rPr lang="el-GR" dirty="0"/>
              <a:t> τον παρακίνησαν να λάβει άμεσα μέτρα προκειμένου να περιορισθεί η επιρροή των Σοβιετικών που εκτιμούσαν ότι επιχειρούσαν να δημιουργήσουν και να εκμεταλλευτούν ρήγματα ανάμεσα στις καπιταλιστικές χώρες και ότι αυτό ίσως ήταν το προοίμιο νέου πολέμου. Τον Φεβρουάριο του 1947 η Βρετανική κυβέρνηση, που μέχρι τότε υποστήριζε το μοναρχικό καθεστώς στον πόλεμο που διεξήγαγε ενάντια στους Έλληνες κομμουνιστές, ανακοίνωσε ότι δεν θα μπορούσε πλέον να ανταποκριθεί οικονομικά. Η αντίδραση των Αμερικανών ήταν άμεση: θα ακολουθούνταν πολιτική του περιορισμού του κομμουνισμού. Ο </a:t>
            </a:r>
            <a:r>
              <a:rPr lang="el-GR" dirty="0" err="1"/>
              <a:t>Τρούμαν</a:t>
            </a:r>
            <a:r>
              <a:rPr lang="el-GR" dirty="0"/>
              <a:t> σε ομιλία του ζήτησε την άμεση διάθεση 400 εκατομμυρίων δολαρίων για επέμβαση στον πόλεμο ενώ παράλληλα παρουσίασε το δόγμα </a:t>
            </a:r>
            <a:r>
              <a:rPr lang="el-GR" dirty="0" err="1"/>
              <a:t>Τρούμαν</a:t>
            </a:r>
            <a:r>
              <a:rPr lang="el-GR" dirty="0"/>
              <a:t>, σύμφωνα με το οποίο η σύγκρουση ήταν πάλη ανάμεσα στους ελεύθερους λαούς και τα ολοκληρωτικά καθεστώτα</a:t>
            </a:r>
          </a:p>
        </p:txBody>
      </p:sp>
      <p:pic>
        <p:nvPicPr>
          <p:cNvPr id="7" name="Picture 6" descr="A group of people on a beach&#10;&#10;Description automatically generated">
            <a:extLst>
              <a:ext uri="{FF2B5EF4-FFF2-40B4-BE49-F238E27FC236}">
                <a16:creationId xmlns:a16="http://schemas.microsoft.com/office/drawing/2014/main" id="{6E9BCAF2-72AB-4463-92B1-B12EBF0C2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0"/>
            <a:ext cx="5599176" cy="3063240"/>
          </a:xfrm>
          <a:prstGeom prst="rect">
            <a:avLst/>
          </a:prstGeom>
        </p:spPr>
      </p:pic>
    </p:spTree>
    <p:extLst>
      <p:ext uri="{BB962C8B-B14F-4D97-AF65-F5344CB8AC3E}">
        <p14:creationId xmlns:p14="http://schemas.microsoft.com/office/powerpoint/2010/main" val="3640890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ap&#10;&#10;Description automatically generated">
            <a:extLst>
              <a:ext uri="{FF2B5EF4-FFF2-40B4-BE49-F238E27FC236}">
                <a16:creationId xmlns:a16="http://schemas.microsoft.com/office/drawing/2014/main" id="{466842E0-3EB9-4203-BB6C-49E4C4BBF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8363" y="0"/>
            <a:ext cx="6003637" cy="5943600"/>
          </a:xfrm>
          <a:prstGeom prst="rect">
            <a:avLst/>
          </a:prstGeom>
        </p:spPr>
      </p:pic>
      <p:sp>
        <p:nvSpPr>
          <p:cNvPr id="9" name="TextBox 8">
            <a:extLst>
              <a:ext uri="{FF2B5EF4-FFF2-40B4-BE49-F238E27FC236}">
                <a16:creationId xmlns:a16="http://schemas.microsoft.com/office/drawing/2014/main" id="{69B2CC09-833F-4CEB-AB14-37F96B7757FF}"/>
              </a:ext>
            </a:extLst>
          </p:cNvPr>
          <p:cNvSpPr txBox="1"/>
          <p:nvPr/>
        </p:nvSpPr>
        <p:spPr>
          <a:xfrm>
            <a:off x="242656" y="214277"/>
            <a:ext cx="6096000" cy="6463308"/>
          </a:xfrm>
          <a:prstGeom prst="rect">
            <a:avLst/>
          </a:prstGeom>
          <a:noFill/>
        </p:spPr>
        <p:txBody>
          <a:bodyPr wrap="square">
            <a:spAutoFit/>
          </a:bodyPr>
          <a:lstStyle/>
          <a:p>
            <a:pPr algn="just"/>
            <a:r>
              <a:rPr lang="el-GR" dirty="0">
                <a:solidFill>
                  <a:schemeClr val="bg1"/>
                </a:solidFill>
              </a:rPr>
              <a:t>Τον Ιούνιο του 1947, ακολουθώντας τη γραμμή του δόγματος </a:t>
            </a:r>
            <a:r>
              <a:rPr lang="el-GR" dirty="0" err="1">
                <a:solidFill>
                  <a:schemeClr val="bg1"/>
                </a:solidFill>
              </a:rPr>
              <a:t>Τρούμαν</a:t>
            </a:r>
            <a:r>
              <a:rPr lang="el-GR" dirty="0">
                <a:solidFill>
                  <a:schemeClr val="bg1"/>
                </a:solidFill>
              </a:rPr>
              <a:t>, οι ΗΠΑ θέσπισαν το σχέδιο Μάρσαλ, ένα πρόγραμμα οικονομικής βοήθειας για όλες τις ευρωπαϊκές χώρες που θα ήθελαν να συμμετάσχουν, συμπεριλαμβανομένης της Σοβιετικής Ένωσης</a:t>
            </a:r>
            <a:endParaRPr lang="en-US" dirty="0">
              <a:solidFill>
                <a:schemeClr val="bg1"/>
              </a:solidFill>
            </a:endParaRPr>
          </a:p>
          <a:p>
            <a:pPr algn="just"/>
            <a:endParaRPr lang="en-US" dirty="0">
              <a:solidFill>
                <a:schemeClr val="bg1"/>
              </a:solidFill>
            </a:endParaRPr>
          </a:p>
          <a:p>
            <a:pPr algn="just"/>
            <a:r>
              <a:rPr lang="el-GR" dirty="0">
                <a:solidFill>
                  <a:schemeClr val="bg1"/>
                </a:solidFill>
              </a:rPr>
              <a:t>Οι μπλε στήλες που υποδεικνύουν τη βοήθεια που έλαβαν αναλογικά οι αντίστοιχες χώρες στα πλαίσια του σχεδίου Μάρσαλ</a:t>
            </a:r>
          </a:p>
          <a:p>
            <a:pPr algn="just"/>
            <a:endParaRPr lang="el-GR" dirty="0">
              <a:solidFill>
                <a:schemeClr val="bg1"/>
              </a:solidFill>
            </a:endParaRPr>
          </a:p>
          <a:p>
            <a:pPr algn="just"/>
            <a:r>
              <a:rPr lang="el-GR" dirty="0">
                <a:solidFill>
                  <a:schemeClr val="bg1"/>
                </a:solidFill>
              </a:rPr>
              <a:t>Η ηγεσία της ΕΣΣΔ έκρινε ότι ενδεχόμενη οικονομική ενοποίηση με τη Δύση θα επέτρεπε σε χώρες του Ανατολικού Μπλοκ να φύγουν από τον σοβιετικό έλεγχο και ότι οι ΗΠΑ επιχειρούσαν μέσω της οικονομικής βοήθειας να μεταστρέψουν προς όφελός τους τον συσχετισμό δυνάμεων στην Ευρώπη.</a:t>
            </a:r>
            <a:r>
              <a:rPr lang="el-GR" baseline="30000" dirty="0">
                <a:solidFill>
                  <a:schemeClr val="bg1"/>
                </a:solidFill>
              </a:rPr>
              <a:t> </a:t>
            </a:r>
            <a:r>
              <a:rPr lang="el-GR" dirty="0">
                <a:solidFill>
                  <a:schemeClr val="bg1"/>
                </a:solidFill>
              </a:rPr>
              <a:t>Συνέπεια αυτών ήταν η ΕΣΣΔ να απαγορεύσει στις χώρες του Ανατολικού Μπλοκ να λάβουν βοήθεια μέσω του σχεδίου Μάρσαλ. </a:t>
            </a:r>
          </a:p>
          <a:p>
            <a:pPr algn="just"/>
            <a:endParaRPr lang="el-GR" dirty="0">
              <a:solidFill>
                <a:schemeClr val="bg1"/>
              </a:solidFill>
            </a:endParaRPr>
          </a:p>
          <a:p>
            <a:pPr algn="just"/>
            <a:r>
              <a:rPr lang="el-GR" dirty="0">
                <a:solidFill>
                  <a:schemeClr val="bg1"/>
                </a:solidFill>
              </a:rPr>
              <a:t>Η εναλλακτική που προσέφεραν οι Σοβιετικοί για να ενισχύσουν τις οικονομίες των χωρών αυτών ήταν το λεγόμενο «σχέδιο Μολότοφ» (το οποίο αργότερα απετέλεσε τη βάση για την </a:t>
            </a:r>
            <a:r>
              <a:rPr lang="el-GR" dirty="0" err="1">
                <a:solidFill>
                  <a:schemeClr val="bg1"/>
                </a:solidFill>
              </a:rPr>
              <a:t>Κομεκόν</a:t>
            </a:r>
            <a:r>
              <a:rPr lang="el-GR" dirty="0">
                <a:solidFill>
                  <a:schemeClr val="bg1"/>
                </a:solidFill>
              </a:rPr>
              <a:t>)</a:t>
            </a:r>
          </a:p>
        </p:txBody>
      </p:sp>
    </p:spTree>
    <p:extLst>
      <p:ext uri="{BB962C8B-B14F-4D97-AF65-F5344CB8AC3E}">
        <p14:creationId xmlns:p14="http://schemas.microsoft.com/office/powerpoint/2010/main" val="2635458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0" name="Freeform: Shape 9">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 name="Picture 2" descr="Map&#10;&#10;Description automatically generated">
            <a:extLst>
              <a:ext uri="{FF2B5EF4-FFF2-40B4-BE49-F238E27FC236}">
                <a16:creationId xmlns:a16="http://schemas.microsoft.com/office/drawing/2014/main" id="{DAE38376-FC0A-4514-9426-4A1D680BDD02}"/>
              </a:ext>
            </a:extLst>
          </p:cNvPr>
          <p:cNvPicPr>
            <a:picLocks noChangeAspect="1"/>
          </p:cNvPicPr>
          <p:nvPr/>
        </p:nvPicPr>
        <p:blipFill rotWithShape="1">
          <a:blip r:embed="rId2">
            <a:extLst>
              <a:ext uri="{28A0092B-C50C-407E-A947-70E740481C1C}">
                <a14:useLocalDpi xmlns:a14="http://schemas.microsoft.com/office/drawing/2010/main" val="0"/>
              </a:ext>
            </a:extLst>
          </a:blip>
          <a:srcRect t="12407" r="1" b="28720"/>
          <a:stretch/>
        </p:blipFill>
        <p:spPr>
          <a:xfrm>
            <a:off x="2478403" y="277597"/>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7" name="TextBox 6">
            <a:extLst>
              <a:ext uri="{FF2B5EF4-FFF2-40B4-BE49-F238E27FC236}">
                <a16:creationId xmlns:a16="http://schemas.microsoft.com/office/drawing/2014/main" id="{DB49BBE0-E26A-4665-9898-516EF2F7359D}"/>
              </a:ext>
            </a:extLst>
          </p:cNvPr>
          <p:cNvSpPr txBox="1"/>
          <p:nvPr/>
        </p:nvSpPr>
        <p:spPr>
          <a:xfrm>
            <a:off x="0" y="0"/>
            <a:ext cx="6096000" cy="1477328"/>
          </a:xfrm>
          <a:prstGeom prst="rect">
            <a:avLst/>
          </a:prstGeom>
          <a:noFill/>
        </p:spPr>
        <p:txBody>
          <a:bodyPr wrap="square">
            <a:spAutoFit/>
          </a:bodyPr>
          <a:lstStyle/>
          <a:p>
            <a:pPr algn="just"/>
            <a:r>
              <a:rPr lang="el-GR" dirty="0"/>
              <a:t>Στις αρχές του 1948, έπειτα από συνεχείς αναφορές για την εμφάνιση και ενίσχυση αντιδραστικών στοιχείων, έγινε στην Τσεχοσλοβακία πραξικόπημα -με τον έλεγχο των Σοβιετικών- ώστε να ανατραπεί η κυβέρνηση (η μόνη με δημοκρατικές δομές σε χώρα του Ανατολικού Μπλοκ). </a:t>
            </a:r>
          </a:p>
        </p:txBody>
      </p:sp>
      <p:sp>
        <p:nvSpPr>
          <p:cNvPr id="9" name="TextBox 8">
            <a:extLst>
              <a:ext uri="{FF2B5EF4-FFF2-40B4-BE49-F238E27FC236}">
                <a16:creationId xmlns:a16="http://schemas.microsoft.com/office/drawing/2014/main" id="{B684BC28-754E-49C5-9625-8AB22FDF0B93}"/>
              </a:ext>
            </a:extLst>
          </p:cNvPr>
          <p:cNvSpPr txBox="1"/>
          <p:nvPr/>
        </p:nvSpPr>
        <p:spPr>
          <a:xfrm>
            <a:off x="5832629" y="5979328"/>
            <a:ext cx="6447407" cy="923330"/>
          </a:xfrm>
          <a:prstGeom prst="rect">
            <a:avLst/>
          </a:prstGeom>
          <a:noFill/>
        </p:spPr>
        <p:txBody>
          <a:bodyPr wrap="square">
            <a:spAutoFit/>
          </a:bodyPr>
          <a:lstStyle/>
          <a:p>
            <a:pPr algn="just"/>
            <a:r>
              <a:rPr lang="el-GR" dirty="0"/>
              <a:t>Η απροκάλυπτη βιαιότητα του πραξικοπήματος προκάλεσε αίσθηση στη Δύση και είχε ως αποτέλεσμα να σιωπήσουν οι λίγοι διαφωνούντες με το σχέδιο Μάρσαλ στο Κογκρέσο των ΗΠΑ.</a:t>
            </a:r>
          </a:p>
        </p:txBody>
      </p:sp>
    </p:spTree>
    <p:extLst>
      <p:ext uri="{BB962C8B-B14F-4D97-AF65-F5344CB8AC3E}">
        <p14:creationId xmlns:p14="http://schemas.microsoft.com/office/powerpoint/2010/main" val="3803687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E5CF6-B2AF-4EFD-BDB2-33794A5B9807}"/>
              </a:ext>
            </a:extLst>
          </p:cNvPr>
          <p:cNvSpPr txBox="1"/>
          <p:nvPr/>
        </p:nvSpPr>
        <p:spPr>
          <a:xfrm>
            <a:off x="1480" y="0"/>
            <a:ext cx="6094520" cy="1754326"/>
          </a:xfrm>
          <a:prstGeom prst="rect">
            <a:avLst/>
          </a:prstGeom>
          <a:noFill/>
        </p:spPr>
        <p:txBody>
          <a:bodyPr wrap="square">
            <a:spAutoFit/>
          </a:bodyPr>
          <a:lstStyle/>
          <a:p>
            <a:pPr algn="just"/>
            <a:r>
              <a:rPr lang="el-GR" dirty="0"/>
              <a:t>Χάρη στο θεμελιώδες δίδυμο της εξωτερικής πολιτικής των ΗΠΑ (Δόγμα </a:t>
            </a:r>
            <a:r>
              <a:rPr lang="el-GR" dirty="0" err="1"/>
              <a:t>Τρούμαν</a:t>
            </a:r>
            <a:r>
              <a:rPr lang="el-GR" dirty="0"/>
              <a:t> και Σχέδιο Μάρσαλ) δόθηκε στις χώρες της δυτικής Ευρώπης, στην Ελλάδα και την Τουρκία οικονομική και στρατιωτική βοήθεια αξίας πολλών εκατομμυρίων δολαρίων. Χάρη στην αμερικανική βοήθεια, η φιλομοναρχική παράταξη κέρδισε τον εμφύλιο στην Ελλάδα</a:t>
            </a:r>
          </a:p>
        </p:txBody>
      </p:sp>
      <p:pic>
        <p:nvPicPr>
          <p:cNvPr id="5" name="Picture 4" descr="A picture containing outdoor, road, photo, sitting&#10;&#10;Description automatically generated">
            <a:extLst>
              <a:ext uri="{FF2B5EF4-FFF2-40B4-BE49-F238E27FC236}">
                <a16:creationId xmlns:a16="http://schemas.microsoft.com/office/drawing/2014/main" id="{EAEBD1E4-0EE5-4BCA-B17E-8E582BE65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111" y="1458899"/>
            <a:ext cx="6755473" cy="5399101"/>
          </a:xfrm>
          <a:prstGeom prst="rect">
            <a:avLst/>
          </a:prstGeom>
        </p:spPr>
      </p:pic>
      <p:sp>
        <p:nvSpPr>
          <p:cNvPr id="7" name="TextBox 6">
            <a:extLst>
              <a:ext uri="{FF2B5EF4-FFF2-40B4-BE49-F238E27FC236}">
                <a16:creationId xmlns:a16="http://schemas.microsoft.com/office/drawing/2014/main" id="{7A3131B5-8CE4-482C-89B8-554CD9442DC5}"/>
              </a:ext>
            </a:extLst>
          </p:cNvPr>
          <p:cNvSpPr txBox="1"/>
          <p:nvPr/>
        </p:nvSpPr>
        <p:spPr>
          <a:xfrm>
            <a:off x="885548" y="2141283"/>
            <a:ext cx="6121152" cy="369332"/>
          </a:xfrm>
          <a:prstGeom prst="rect">
            <a:avLst/>
          </a:prstGeom>
          <a:noFill/>
        </p:spPr>
        <p:txBody>
          <a:bodyPr wrap="square">
            <a:spAutoFit/>
          </a:bodyPr>
          <a:lstStyle/>
          <a:p>
            <a:r>
              <a:rPr lang="el-GR" b="1" dirty="0"/>
              <a:t>Αποκλεισμός του Βερολίνου</a:t>
            </a:r>
          </a:p>
        </p:txBody>
      </p:sp>
      <p:sp>
        <p:nvSpPr>
          <p:cNvPr id="9" name="TextBox 8">
            <a:extLst>
              <a:ext uri="{FF2B5EF4-FFF2-40B4-BE49-F238E27FC236}">
                <a16:creationId xmlns:a16="http://schemas.microsoft.com/office/drawing/2014/main" id="{01179849-85CA-4CDB-9EC0-DED605669218}"/>
              </a:ext>
            </a:extLst>
          </p:cNvPr>
          <p:cNvSpPr txBox="1"/>
          <p:nvPr/>
        </p:nvSpPr>
        <p:spPr>
          <a:xfrm>
            <a:off x="251227" y="2510615"/>
            <a:ext cx="4839656" cy="1477328"/>
          </a:xfrm>
          <a:prstGeom prst="rect">
            <a:avLst/>
          </a:prstGeom>
          <a:noFill/>
        </p:spPr>
        <p:txBody>
          <a:bodyPr wrap="square">
            <a:spAutoFit/>
          </a:bodyPr>
          <a:lstStyle/>
          <a:p>
            <a:pPr algn="just"/>
            <a:r>
              <a:rPr lang="el-GR" dirty="0"/>
              <a:t>Ήδη από τις αρχές του 1948 αντιπρόσωποι ευρωπαϊκών χωρών καθώς και των ΗΠΑ ανακοίνωσαν την ένωση των περιοχών της δυτικής Γερμανίας υπό τον έλεγχο ενός νέου ομοσπονδιακού συστήματος.</a:t>
            </a:r>
          </a:p>
        </p:txBody>
      </p:sp>
      <p:sp>
        <p:nvSpPr>
          <p:cNvPr id="11" name="TextBox 10">
            <a:extLst>
              <a:ext uri="{FF2B5EF4-FFF2-40B4-BE49-F238E27FC236}">
                <a16:creationId xmlns:a16="http://schemas.microsoft.com/office/drawing/2014/main" id="{40D107D3-8CEB-4C6D-9D7C-3BB9D34835FD}"/>
              </a:ext>
            </a:extLst>
          </p:cNvPr>
          <p:cNvSpPr txBox="1"/>
          <p:nvPr/>
        </p:nvSpPr>
        <p:spPr>
          <a:xfrm>
            <a:off x="126354" y="4371347"/>
            <a:ext cx="5110884" cy="2308324"/>
          </a:xfrm>
          <a:prstGeom prst="rect">
            <a:avLst/>
          </a:prstGeom>
          <a:noFill/>
        </p:spPr>
        <p:txBody>
          <a:bodyPr wrap="square">
            <a:spAutoFit/>
          </a:bodyPr>
          <a:lstStyle/>
          <a:p>
            <a:pPr algn="just"/>
            <a:r>
              <a:rPr lang="el-GR" dirty="0"/>
              <a:t>Αντιδρώντας σε αυτές τις εξελίξεις, ο Στάλιν επέβαλε από τις 24 Ιουνίου 1948 αποκλεισμό στο Βερολίνο, το οποίο βρίσκονταν στην σοβιετική ζώνη κατοχής αλλά ήταν υπό διαιρεμένο σε τέσσερις ζώνες ελέγχου από τις νικήτριες δυνάμεις. Ο αποκλεισμός, που διήρκησε μέχρι τις 12 Μαΐου 1949, ήταν η πρώτη μεγάλη κρίση του Ψυχρού Πολέμου.</a:t>
            </a:r>
          </a:p>
        </p:txBody>
      </p:sp>
    </p:spTree>
    <p:extLst>
      <p:ext uri="{BB962C8B-B14F-4D97-AF65-F5344CB8AC3E}">
        <p14:creationId xmlns:p14="http://schemas.microsoft.com/office/powerpoint/2010/main" val="2999707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A picture containing outdoor, water, background, clouds&#10;&#10;Description automatically generated">
            <a:extLst>
              <a:ext uri="{FF2B5EF4-FFF2-40B4-BE49-F238E27FC236}">
                <a16:creationId xmlns:a16="http://schemas.microsoft.com/office/drawing/2014/main" id="{DCDF6191-ECC3-4450-BFD2-852179188C22}"/>
              </a:ext>
            </a:extLst>
          </p:cNvPr>
          <p:cNvPicPr>
            <a:picLocks noChangeAspect="1"/>
          </p:cNvPicPr>
          <p:nvPr/>
        </p:nvPicPr>
        <p:blipFill rotWithShape="1">
          <a:blip r:embed="rId2">
            <a:extLst>
              <a:ext uri="{28A0092B-C50C-407E-A947-70E740481C1C}">
                <a14:useLocalDpi xmlns:a14="http://schemas.microsoft.com/office/drawing/2010/main" val="0"/>
              </a:ext>
            </a:extLst>
          </a:blip>
          <a:srcRect r="-1" b="15708"/>
          <a:stretch/>
        </p:blipFill>
        <p:spPr>
          <a:xfrm>
            <a:off x="20" y="10"/>
            <a:ext cx="12188932" cy="6857990"/>
          </a:xfrm>
          <a:prstGeom prst="rect">
            <a:avLst/>
          </a:prstGeom>
        </p:spPr>
      </p:pic>
      <p:sp>
        <p:nvSpPr>
          <p:cNvPr id="12" name="Freeform: Shape 11">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9BD2B212-0C4D-4F48-9FBA-980BB6BDEF3C}"/>
              </a:ext>
            </a:extLst>
          </p:cNvPr>
          <p:cNvSpPr txBox="1"/>
          <p:nvPr/>
        </p:nvSpPr>
        <p:spPr>
          <a:xfrm>
            <a:off x="618062" y="4185749"/>
            <a:ext cx="9265771" cy="6228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a:latin typeface="+mj-lt"/>
                <a:ea typeface="+mj-ea"/>
                <a:cs typeface="+mj-cs"/>
              </a:rPr>
              <a:t>Δημιουργία του ΝΑΤΟ και ιδεολογικοπολιτική αντιπαράθεση</a:t>
            </a:r>
          </a:p>
        </p:txBody>
      </p:sp>
      <p:sp>
        <p:nvSpPr>
          <p:cNvPr id="5" name="TextBox 4">
            <a:extLst>
              <a:ext uri="{FF2B5EF4-FFF2-40B4-BE49-F238E27FC236}">
                <a16:creationId xmlns:a16="http://schemas.microsoft.com/office/drawing/2014/main" id="{4B0DE42A-CE0C-4753-A2AE-AD59376833D0}"/>
              </a:ext>
            </a:extLst>
          </p:cNvPr>
          <p:cNvSpPr txBox="1"/>
          <p:nvPr/>
        </p:nvSpPr>
        <p:spPr>
          <a:xfrm>
            <a:off x="618063" y="4856921"/>
            <a:ext cx="9565028" cy="124924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dirty="0" err="1"/>
              <a:t>Τον</a:t>
            </a:r>
            <a:r>
              <a:rPr lang="en-US" sz="1400" dirty="0"/>
              <a:t> Απ</a:t>
            </a:r>
            <a:r>
              <a:rPr lang="en-US" sz="1400" dirty="0" err="1"/>
              <a:t>ρίλιο</a:t>
            </a:r>
            <a:r>
              <a:rPr lang="en-US" sz="1400" dirty="0"/>
              <a:t> </a:t>
            </a:r>
            <a:r>
              <a:rPr lang="en-US" sz="1400" dirty="0" err="1"/>
              <a:t>του</a:t>
            </a:r>
            <a:r>
              <a:rPr lang="en-US" sz="1400" dirty="0"/>
              <a:t> 1949 </a:t>
            </a:r>
            <a:r>
              <a:rPr lang="en-US" sz="1400" dirty="0" err="1"/>
              <a:t>Μεγάλη</a:t>
            </a:r>
            <a:r>
              <a:rPr lang="en-US" sz="1400" dirty="0"/>
              <a:t> </a:t>
            </a:r>
            <a:r>
              <a:rPr lang="en-US" sz="1400" dirty="0" err="1"/>
              <a:t>Βρετ</a:t>
            </a:r>
            <a:r>
              <a:rPr lang="en-US" sz="1400" dirty="0"/>
              <a:t>ανία, ΗΠΑ, Καναδάς και άλλες οκτώ χώρες υπέγραψαν την συνθήκη ιδρύσεως του ΝΑΤΟ. </a:t>
            </a:r>
            <a:r>
              <a:rPr lang="en-US" sz="1400" dirty="0" err="1"/>
              <a:t>Τον</a:t>
            </a:r>
            <a:r>
              <a:rPr lang="en-US" sz="1400" dirty="0"/>
              <a:t> </a:t>
            </a:r>
            <a:r>
              <a:rPr lang="en-US" sz="1400" dirty="0" err="1"/>
              <a:t>Αύγουστο</a:t>
            </a:r>
            <a:r>
              <a:rPr lang="en-US" sz="1400" dirty="0"/>
              <a:t> </a:t>
            </a:r>
            <a:r>
              <a:rPr lang="en-US" sz="1400" dirty="0" err="1"/>
              <a:t>του</a:t>
            </a:r>
            <a:r>
              <a:rPr lang="en-US" sz="1400" dirty="0"/>
              <a:t> </a:t>
            </a:r>
            <a:r>
              <a:rPr lang="en-US" sz="1400" dirty="0" err="1"/>
              <a:t>ίδιου</a:t>
            </a:r>
            <a:r>
              <a:rPr lang="en-US" sz="1400" dirty="0"/>
              <a:t> </a:t>
            </a:r>
            <a:r>
              <a:rPr lang="en-US" sz="1400" dirty="0" err="1"/>
              <a:t>έτους</a:t>
            </a:r>
            <a:r>
              <a:rPr lang="en-US" sz="1400" dirty="0"/>
              <a:t> </a:t>
            </a:r>
            <a:r>
              <a:rPr lang="en-US" sz="1400" dirty="0" err="1"/>
              <a:t>οι</a:t>
            </a:r>
            <a:r>
              <a:rPr lang="en-US" sz="1400" dirty="0"/>
              <a:t> </a:t>
            </a:r>
            <a:r>
              <a:rPr lang="en-US" sz="1400" dirty="0" err="1"/>
              <a:t>Σο</a:t>
            </a:r>
            <a:r>
              <a:rPr lang="en-US" sz="1400" dirty="0"/>
              <a:t>βιετικοί δοκίμασαν στο Σεμιπαλατίνσκ την πρώτη πυρηνική τους βόμβα. </a:t>
            </a:r>
            <a:r>
              <a:rPr lang="en-US" sz="1400" dirty="0" err="1"/>
              <a:t>Ύστερ</a:t>
            </a:r>
            <a:r>
              <a:rPr lang="en-US" sz="1400" dirty="0"/>
              <a:t>α από την άρνηση της ΕΣΣΔ να συμμετάσχει μαζί με τους δυτικούς στο πρόγραμμα ανοικοδόμησης της Γερμανίας, ΗΠΑ, Μεγάλη Βρετανία και Γαλλία έθεσαν τις βάσεις για την συγκρότηση της Δυτικής Γερμανίας, που θα αποτελούνταν από τις περιοχές του γερμανικού εδάφους που είχαν διαμεριστεί στις ζώνες κατοχής υπό τον έλεγχό τους.</a:t>
            </a:r>
            <a:r>
              <a:rPr lang="en-US" sz="1400" baseline="30000" dirty="0"/>
              <a:t> </a:t>
            </a:r>
            <a:r>
              <a:rPr lang="en-US" sz="1400" dirty="0"/>
              <a:t>Η ΕΣΣΔ ανα</a:t>
            </a:r>
            <a:r>
              <a:rPr lang="en-US" sz="1400" dirty="0" err="1"/>
              <a:t>κήρυξε</a:t>
            </a:r>
            <a:r>
              <a:rPr lang="en-US" sz="1400" dirty="0"/>
              <a:t> </a:t>
            </a:r>
            <a:r>
              <a:rPr lang="en-US" sz="1400" dirty="0" err="1"/>
              <a:t>την</a:t>
            </a:r>
            <a:r>
              <a:rPr lang="en-US" sz="1400" dirty="0"/>
              <a:t> </a:t>
            </a:r>
            <a:r>
              <a:rPr lang="en-US" sz="1400" dirty="0" err="1"/>
              <a:t>συγκρότηση</a:t>
            </a:r>
            <a:r>
              <a:rPr lang="en-US" sz="1400" dirty="0"/>
              <a:t> </a:t>
            </a:r>
            <a:r>
              <a:rPr lang="en-US" sz="1400" dirty="0" err="1"/>
              <a:t>του</a:t>
            </a:r>
            <a:r>
              <a:rPr lang="en-US" sz="1400" dirty="0"/>
              <a:t> α</a:t>
            </a:r>
            <a:r>
              <a:rPr lang="en-US" sz="1400" dirty="0" err="1"/>
              <a:t>νεξάρτητου</a:t>
            </a:r>
            <a:r>
              <a:rPr lang="en-US" sz="1400" dirty="0"/>
              <a:t> </a:t>
            </a:r>
            <a:r>
              <a:rPr lang="en-US" sz="1400" dirty="0" err="1"/>
              <a:t>κράτους</a:t>
            </a:r>
            <a:r>
              <a:rPr lang="en-US" sz="1400" dirty="0"/>
              <a:t> </a:t>
            </a:r>
            <a:r>
              <a:rPr lang="en-US" sz="1400" dirty="0" err="1"/>
              <a:t>της</a:t>
            </a:r>
            <a:r>
              <a:rPr lang="en-US" sz="1400" dirty="0"/>
              <a:t> Λα</a:t>
            </a:r>
            <a:r>
              <a:rPr lang="en-US" sz="1400" dirty="0" err="1"/>
              <a:t>ϊκής</a:t>
            </a:r>
            <a:r>
              <a:rPr lang="en-US" sz="1400" dirty="0"/>
              <a:t> </a:t>
            </a:r>
            <a:r>
              <a:rPr lang="en-US" sz="1400" dirty="0" err="1"/>
              <a:t>Δημοκρ</a:t>
            </a:r>
            <a:r>
              <a:rPr lang="en-US" sz="1400" dirty="0"/>
              <a:t>ατίας της Γερμανίας στη ζώνη κατοχής υπό τον έλεγχό της.</a:t>
            </a:r>
            <a:r>
              <a:rPr lang="en-US" sz="1400" baseline="30000" dirty="0">
                <a:hlinkClick r:id="rId3"/>
              </a:rPr>
              <a:t>[</a:t>
            </a:r>
            <a:endParaRPr lang="en-US" sz="1400" dirty="0"/>
          </a:p>
        </p:txBody>
      </p:sp>
    </p:spTree>
    <p:extLst>
      <p:ext uri="{BB962C8B-B14F-4D97-AF65-F5344CB8AC3E}">
        <p14:creationId xmlns:p14="http://schemas.microsoft.com/office/powerpoint/2010/main" val="98119812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2199</Words>
  <Application>Microsoft Office PowerPoint</Application>
  <PresentationFormat>Widescreen</PresentationFormat>
  <Paragraphs>58</Paragraphs>
  <Slides>46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Calibri Light</vt:lpstr>
      <vt:lpstr>Rockwell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Yiannis Chiotelis</dc:creator>
  <cp:lastModifiedBy>Yiannis Chiotelis</cp:lastModifiedBy>
  <cp:revision>2</cp:revision>
  <dcterms:created xsi:type="dcterms:W3CDTF">2020-11-17T07:00:42Z</dcterms:created>
  <dcterms:modified xsi:type="dcterms:W3CDTF">2020-11-17T10:16:25Z</dcterms:modified>
</cp:coreProperties>
</file>