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AC61A-D00C-4B97-9D9D-0A20125345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803DD3E4-AF99-4D26-92F0-F32B23DAB7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8992C803-CD44-4C5F-80F8-E4D491E6C1DA}"/>
              </a:ext>
            </a:extLst>
          </p:cNvPr>
          <p:cNvSpPr>
            <a:spLocks noGrp="1"/>
          </p:cNvSpPr>
          <p:nvPr>
            <p:ph type="dt" sz="half" idx="10"/>
          </p:nvPr>
        </p:nvSpPr>
        <p:spPr/>
        <p:txBody>
          <a:bodyPr/>
          <a:lstStyle/>
          <a:p>
            <a:fld id="{5F57E9E5-899A-467C-9029-D219DAD8670D}" type="datetimeFigureOut">
              <a:rPr lang="el-GR" smtClean="0"/>
              <a:t>25/10/2020</a:t>
            </a:fld>
            <a:endParaRPr lang="el-GR"/>
          </a:p>
        </p:txBody>
      </p:sp>
      <p:sp>
        <p:nvSpPr>
          <p:cNvPr id="5" name="Footer Placeholder 4">
            <a:extLst>
              <a:ext uri="{FF2B5EF4-FFF2-40B4-BE49-F238E27FC236}">
                <a16:creationId xmlns:a16="http://schemas.microsoft.com/office/drawing/2014/main" id="{6D656A0D-ED0F-486B-A408-3DC48C294F44}"/>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7E40F3D3-611C-44DA-83BF-1BEFF40A21DE}"/>
              </a:ext>
            </a:extLst>
          </p:cNvPr>
          <p:cNvSpPr>
            <a:spLocks noGrp="1"/>
          </p:cNvSpPr>
          <p:nvPr>
            <p:ph type="sldNum" sz="quarter" idx="12"/>
          </p:nvPr>
        </p:nvSpPr>
        <p:spPr/>
        <p:txBody>
          <a:bodyPr/>
          <a:lstStyle/>
          <a:p>
            <a:fld id="{8C3F8688-C7FD-4EBA-B398-6E9F0668A8A3}" type="slidenum">
              <a:rPr lang="el-GR" smtClean="0"/>
              <a:t>‹#›</a:t>
            </a:fld>
            <a:endParaRPr lang="el-GR"/>
          </a:p>
        </p:txBody>
      </p:sp>
    </p:spTree>
    <p:extLst>
      <p:ext uri="{BB962C8B-B14F-4D97-AF65-F5344CB8AC3E}">
        <p14:creationId xmlns:p14="http://schemas.microsoft.com/office/powerpoint/2010/main" val="2140776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41E4-28C2-4729-818F-F0104DA8C1E2}"/>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F1A40D2E-736F-4455-8948-0ACD67CD28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3DCDC5CB-E8E5-415A-B791-4BAAA84F9790}"/>
              </a:ext>
            </a:extLst>
          </p:cNvPr>
          <p:cNvSpPr>
            <a:spLocks noGrp="1"/>
          </p:cNvSpPr>
          <p:nvPr>
            <p:ph type="dt" sz="half" idx="10"/>
          </p:nvPr>
        </p:nvSpPr>
        <p:spPr/>
        <p:txBody>
          <a:bodyPr/>
          <a:lstStyle/>
          <a:p>
            <a:fld id="{5F57E9E5-899A-467C-9029-D219DAD8670D}" type="datetimeFigureOut">
              <a:rPr lang="el-GR" smtClean="0"/>
              <a:t>25/10/2020</a:t>
            </a:fld>
            <a:endParaRPr lang="el-GR"/>
          </a:p>
        </p:txBody>
      </p:sp>
      <p:sp>
        <p:nvSpPr>
          <p:cNvPr id="5" name="Footer Placeholder 4">
            <a:extLst>
              <a:ext uri="{FF2B5EF4-FFF2-40B4-BE49-F238E27FC236}">
                <a16:creationId xmlns:a16="http://schemas.microsoft.com/office/drawing/2014/main" id="{12586B68-C8DD-48DD-84DC-D84DA9C85D0D}"/>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DF220C16-EA7B-408B-9AD2-0E74615585C0}"/>
              </a:ext>
            </a:extLst>
          </p:cNvPr>
          <p:cNvSpPr>
            <a:spLocks noGrp="1"/>
          </p:cNvSpPr>
          <p:nvPr>
            <p:ph type="sldNum" sz="quarter" idx="12"/>
          </p:nvPr>
        </p:nvSpPr>
        <p:spPr/>
        <p:txBody>
          <a:bodyPr/>
          <a:lstStyle/>
          <a:p>
            <a:fld id="{8C3F8688-C7FD-4EBA-B398-6E9F0668A8A3}" type="slidenum">
              <a:rPr lang="el-GR" smtClean="0"/>
              <a:t>‹#›</a:t>
            </a:fld>
            <a:endParaRPr lang="el-GR"/>
          </a:p>
        </p:txBody>
      </p:sp>
    </p:spTree>
    <p:extLst>
      <p:ext uri="{BB962C8B-B14F-4D97-AF65-F5344CB8AC3E}">
        <p14:creationId xmlns:p14="http://schemas.microsoft.com/office/powerpoint/2010/main" val="1228913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E6361E-22C9-4029-9286-6D9064CF7D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81DA56AC-336C-45FD-841C-24BF9F6C81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CBEB1712-2A7F-4188-82A0-0C64682304D4}"/>
              </a:ext>
            </a:extLst>
          </p:cNvPr>
          <p:cNvSpPr>
            <a:spLocks noGrp="1"/>
          </p:cNvSpPr>
          <p:nvPr>
            <p:ph type="dt" sz="half" idx="10"/>
          </p:nvPr>
        </p:nvSpPr>
        <p:spPr/>
        <p:txBody>
          <a:bodyPr/>
          <a:lstStyle/>
          <a:p>
            <a:fld id="{5F57E9E5-899A-467C-9029-D219DAD8670D}" type="datetimeFigureOut">
              <a:rPr lang="el-GR" smtClean="0"/>
              <a:t>25/10/2020</a:t>
            </a:fld>
            <a:endParaRPr lang="el-GR"/>
          </a:p>
        </p:txBody>
      </p:sp>
      <p:sp>
        <p:nvSpPr>
          <p:cNvPr id="5" name="Footer Placeholder 4">
            <a:extLst>
              <a:ext uri="{FF2B5EF4-FFF2-40B4-BE49-F238E27FC236}">
                <a16:creationId xmlns:a16="http://schemas.microsoft.com/office/drawing/2014/main" id="{ACF80F6B-8790-423F-B56B-2D808F64F4CD}"/>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D82CC023-BB7E-4B12-87C1-16D153978536}"/>
              </a:ext>
            </a:extLst>
          </p:cNvPr>
          <p:cNvSpPr>
            <a:spLocks noGrp="1"/>
          </p:cNvSpPr>
          <p:nvPr>
            <p:ph type="sldNum" sz="quarter" idx="12"/>
          </p:nvPr>
        </p:nvSpPr>
        <p:spPr/>
        <p:txBody>
          <a:bodyPr/>
          <a:lstStyle/>
          <a:p>
            <a:fld id="{8C3F8688-C7FD-4EBA-B398-6E9F0668A8A3}" type="slidenum">
              <a:rPr lang="el-GR" smtClean="0"/>
              <a:t>‹#›</a:t>
            </a:fld>
            <a:endParaRPr lang="el-GR"/>
          </a:p>
        </p:txBody>
      </p:sp>
    </p:spTree>
    <p:extLst>
      <p:ext uri="{BB962C8B-B14F-4D97-AF65-F5344CB8AC3E}">
        <p14:creationId xmlns:p14="http://schemas.microsoft.com/office/powerpoint/2010/main" val="250384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6EB93-8F3E-4619-BDF9-AF69FF100C74}"/>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1C179B30-E9BD-4828-A635-1E0C97B614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A495BAE1-D9FF-4F4D-BDB5-2EB79CD38B73}"/>
              </a:ext>
            </a:extLst>
          </p:cNvPr>
          <p:cNvSpPr>
            <a:spLocks noGrp="1"/>
          </p:cNvSpPr>
          <p:nvPr>
            <p:ph type="dt" sz="half" idx="10"/>
          </p:nvPr>
        </p:nvSpPr>
        <p:spPr/>
        <p:txBody>
          <a:bodyPr/>
          <a:lstStyle/>
          <a:p>
            <a:fld id="{5F57E9E5-899A-467C-9029-D219DAD8670D}" type="datetimeFigureOut">
              <a:rPr lang="el-GR" smtClean="0"/>
              <a:t>25/10/2020</a:t>
            </a:fld>
            <a:endParaRPr lang="el-GR"/>
          </a:p>
        </p:txBody>
      </p:sp>
      <p:sp>
        <p:nvSpPr>
          <p:cNvPr id="5" name="Footer Placeholder 4">
            <a:extLst>
              <a:ext uri="{FF2B5EF4-FFF2-40B4-BE49-F238E27FC236}">
                <a16:creationId xmlns:a16="http://schemas.microsoft.com/office/drawing/2014/main" id="{2606BA03-0359-49B2-A7FE-26157B6D64CA}"/>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1FCD5552-D35D-4052-B681-EE25FBBF3A54}"/>
              </a:ext>
            </a:extLst>
          </p:cNvPr>
          <p:cNvSpPr>
            <a:spLocks noGrp="1"/>
          </p:cNvSpPr>
          <p:nvPr>
            <p:ph type="sldNum" sz="quarter" idx="12"/>
          </p:nvPr>
        </p:nvSpPr>
        <p:spPr/>
        <p:txBody>
          <a:bodyPr/>
          <a:lstStyle/>
          <a:p>
            <a:fld id="{8C3F8688-C7FD-4EBA-B398-6E9F0668A8A3}" type="slidenum">
              <a:rPr lang="el-GR" smtClean="0"/>
              <a:t>‹#›</a:t>
            </a:fld>
            <a:endParaRPr lang="el-GR"/>
          </a:p>
        </p:txBody>
      </p:sp>
    </p:spTree>
    <p:extLst>
      <p:ext uri="{BB962C8B-B14F-4D97-AF65-F5344CB8AC3E}">
        <p14:creationId xmlns:p14="http://schemas.microsoft.com/office/powerpoint/2010/main" val="3152420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405B3-1C52-4667-AC5F-391207787C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321696C7-DAC2-4DF9-8B7C-B375AE2939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D0EC1B-DA68-4A5A-AFDE-2D42A1BC32BD}"/>
              </a:ext>
            </a:extLst>
          </p:cNvPr>
          <p:cNvSpPr>
            <a:spLocks noGrp="1"/>
          </p:cNvSpPr>
          <p:nvPr>
            <p:ph type="dt" sz="half" idx="10"/>
          </p:nvPr>
        </p:nvSpPr>
        <p:spPr/>
        <p:txBody>
          <a:bodyPr/>
          <a:lstStyle/>
          <a:p>
            <a:fld id="{5F57E9E5-899A-467C-9029-D219DAD8670D}" type="datetimeFigureOut">
              <a:rPr lang="el-GR" smtClean="0"/>
              <a:t>25/10/2020</a:t>
            </a:fld>
            <a:endParaRPr lang="el-GR"/>
          </a:p>
        </p:txBody>
      </p:sp>
      <p:sp>
        <p:nvSpPr>
          <p:cNvPr id="5" name="Footer Placeholder 4">
            <a:extLst>
              <a:ext uri="{FF2B5EF4-FFF2-40B4-BE49-F238E27FC236}">
                <a16:creationId xmlns:a16="http://schemas.microsoft.com/office/drawing/2014/main" id="{F2DC4AC0-BCAD-41D3-86DB-23867C352756}"/>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CCF38FAC-2369-4493-925B-33DEE34A65A9}"/>
              </a:ext>
            </a:extLst>
          </p:cNvPr>
          <p:cNvSpPr>
            <a:spLocks noGrp="1"/>
          </p:cNvSpPr>
          <p:nvPr>
            <p:ph type="sldNum" sz="quarter" idx="12"/>
          </p:nvPr>
        </p:nvSpPr>
        <p:spPr/>
        <p:txBody>
          <a:bodyPr/>
          <a:lstStyle/>
          <a:p>
            <a:fld id="{8C3F8688-C7FD-4EBA-B398-6E9F0668A8A3}" type="slidenum">
              <a:rPr lang="el-GR" smtClean="0"/>
              <a:t>‹#›</a:t>
            </a:fld>
            <a:endParaRPr lang="el-GR"/>
          </a:p>
        </p:txBody>
      </p:sp>
    </p:spTree>
    <p:extLst>
      <p:ext uri="{BB962C8B-B14F-4D97-AF65-F5344CB8AC3E}">
        <p14:creationId xmlns:p14="http://schemas.microsoft.com/office/powerpoint/2010/main" val="1343981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A00B4-5A87-4EB5-8C0C-0FB30348357B}"/>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B94A862A-364D-4C05-BCBE-F18CAEF1D6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7495F6C5-823D-433D-966F-EEA0420845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EBA7CCEE-5884-4032-A08F-CF23BD91E0ED}"/>
              </a:ext>
            </a:extLst>
          </p:cNvPr>
          <p:cNvSpPr>
            <a:spLocks noGrp="1"/>
          </p:cNvSpPr>
          <p:nvPr>
            <p:ph type="dt" sz="half" idx="10"/>
          </p:nvPr>
        </p:nvSpPr>
        <p:spPr/>
        <p:txBody>
          <a:bodyPr/>
          <a:lstStyle/>
          <a:p>
            <a:fld id="{5F57E9E5-899A-467C-9029-D219DAD8670D}" type="datetimeFigureOut">
              <a:rPr lang="el-GR" smtClean="0"/>
              <a:t>25/10/2020</a:t>
            </a:fld>
            <a:endParaRPr lang="el-GR"/>
          </a:p>
        </p:txBody>
      </p:sp>
      <p:sp>
        <p:nvSpPr>
          <p:cNvPr id="6" name="Footer Placeholder 5">
            <a:extLst>
              <a:ext uri="{FF2B5EF4-FFF2-40B4-BE49-F238E27FC236}">
                <a16:creationId xmlns:a16="http://schemas.microsoft.com/office/drawing/2014/main" id="{E83C21FE-6FCA-4CD9-9189-244C4F6C199F}"/>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3FEF6E49-1F85-4B30-B23E-BD9AEFD06610}"/>
              </a:ext>
            </a:extLst>
          </p:cNvPr>
          <p:cNvSpPr>
            <a:spLocks noGrp="1"/>
          </p:cNvSpPr>
          <p:nvPr>
            <p:ph type="sldNum" sz="quarter" idx="12"/>
          </p:nvPr>
        </p:nvSpPr>
        <p:spPr/>
        <p:txBody>
          <a:bodyPr/>
          <a:lstStyle/>
          <a:p>
            <a:fld id="{8C3F8688-C7FD-4EBA-B398-6E9F0668A8A3}" type="slidenum">
              <a:rPr lang="el-GR" smtClean="0"/>
              <a:t>‹#›</a:t>
            </a:fld>
            <a:endParaRPr lang="el-GR"/>
          </a:p>
        </p:txBody>
      </p:sp>
    </p:spTree>
    <p:extLst>
      <p:ext uri="{BB962C8B-B14F-4D97-AF65-F5344CB8AC3E}">
        <p14:creationId xmlns:p14="http://schemas.microsoft.com/office/powerpoint/2010/main" val="3025552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A5A96-3787-4C1F-9356-BDC809DF3005}"/>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0930E8B9-1E1A-49A2-AE90-BB04010FAB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E916B7-327B-4C73-AF94-9F38E817F3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06102B0E-A357-4470-A14F-E9C2D0392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AB5354-E6AA-44CB-A9E3-21919879C2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3996B061-E92E-42FD-92AC-F9B3C5F61701}"/>
              </a:ext>
            </a:extLst>
          </p:cNvPr>
          <p:cNvSpPr>
            <a:spLocks noGrp="1"/>
          </p:cNvSpPr>
          <p:nvPr>
            <p:ph type="dt" sz="half" idx="10"/>
          </p:nvPr>
        </p:nvSpPr>
        <p:spPr/>
        <p:txBody>
          <a:bodyPr/>
          <a:lstStyle/>
          <a:p>
            <a:fld id="{5F57E9E5-899A-467C-9029-D219DAD8670D}" type="datetimeFigureOut">
              <a:rPr lang="el-GR" smtClean="0"/>
              <a:t>25/10/2020</a:t>
            </a:fld>
            <a:endParaRPr lang="el-GR"/>
          </a:p>
        </p:txBody>
      </p:sp>
      <p:sp>
        <p:nvSpPr>
          <p:cNvPr id="8" name="Footer Placeholder 7">
            <a:extLst>
              <a:ext uri="{FF2B5EF4-FFF2-40B4-BE49-F238E27FC236}">
                <a16:creationId xmlns:a16="http://schemas.microsoft.com/office/drawing/2014/main" id="{755C7334-C981-4570-85CA-376D0558A4E8}"/>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52159AAA-F861-4ADD-8254-9F06154F4D78}"/>
              </a:ext>
            </a:extLst>
          </p:cNvPr>
          <p:cNvSpPr>
            <a:spLocks noGrp="1"/>
          </p:cNvSpPr>
          <p:nvPr>
            <p:ph type="sldNum" sz="quarter" idx="12"/>
          </p:nvPr>
        </p:nvSpPr>
        <p:spPr/>
        <p:txBody>
          <a:bodyPr/>
          <a:lstStyle/>
          <a:p>
            <a:fld id="{8C3F8688-C7FD-4EBA-B398-6E9F0668A8A3}" type="slidenum">
              <a:rPr lang="el-GR" smtClean="0"/>
              <a:t>‹#›</a:t>
            </a:fld>
            <a:endParaRPr lang="el-GR"/>
          </a:p>
        </p:txBody>
      </p:sp>
    </p:spTree>
    <p:extLst>
      <p:ext uri="{BB962C8B-B14F-4D97-AF65-F5344CB8AC3E}">
        <p14:creationId xmlns:p14="http://schemas.microsoft.com/office/powerpoint/2010/main" val="3305637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3A3C8-1372-4476-9E71-13C4D58E2883}"/>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AF51BF16-DC60-4A8E-B9D6-B25D05E385BE}"/>
              </a:ext>
            </a:extLst>
          </p:cNvPr>
          <p:cNvSpPr>
            <a:spLocks noGrp="1"/>
          </p:cNvSpPr>
          <p:nvPr>
            <p:ph type="dt" sz="half" idx="10"/>
          </p:nvPr>
        </p:nvSpPr>
        <p:spPr/>
        <p:txBody>
          <a:bodyPr/>
          <a:lstStyle/>
          <a:p>
            <a:fld id="{5F57E9E5-899A-467C-9029-D219DAD8670D}" type="datetimeFigureOut">
              <a:rPr lang="el-GR" smtClean="0"/>
              <a:t>25/10/2020</a:t>
            </a:fld>
            <a:endParaRPr lang="el-GR"/>
          </a:p>
        </p:txBody>
      </p:sp>
      <p:sp>
        <p:nvSpPr>
          <p:cNvPr id="4" name="Footer Placeholder 3">
            <a:extLst>
              <a:ext uri="{FF2B5EF4-FFF2-40B4-BE49-F238E27FC236}">
                <a16:creationId xmlns:a16="http://schemas.microsoft.com/office/drawing/2014/main" id="{81F675F6-E278-40FF-A3E6-FED64C5E6D2D}"/>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74AC4093-25D6-4954-AAB5-2D5A6937A167}"/>
              </a:ext>
            </a:extLst>
          </p:cNvPr>
          <p:cNvSpPr>
            <a:spLocks noGrp="1"/>
          </p:cNvSpPr>
          <p:nvPr>
            <p:ph type="sldNum" sz="quarter" idx="12"/>
          </p:nvPr>
        </p:nvSpPr>
        <p:spPr/>
        <p:txBody>
          <a:bodyPr/>
          <a:lstStyle/>
          <a:p>
            <a:fld id="{8C3F8688-C7FD-4EBA-B398-6E9F0668A8A3}" type="slidenum">
              <a:rPr lang="el-GR" smtClean="0"/>
              <a:t>‹#›</a:t>
            </a:fld>
            <a:endParaRPr lang="el-GR"/>
          </a:p>
        </p:txBody>
      </p:sp>
    </p:spTree>
    <p:extLst>
      <p:ext uri="{BB962C8B-B14F-4D97-AF65-F5344CB8AC3E}">
        <p14:creationId xmlns:p14="http://schemas.microsoft.com/office/powerpoint/2010/main" val="2566112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790E7-4CD1-4E0A-962D-09890D80539A}"/>
              </a:ext>
            </a:extLst>
          </p:cNvPr>
          <p:cNvSpPr>
            <a:spLocks noGrp="1"/>
          </p:cNvSpPr>
          <p:nvPr>
            <p:ph type="dt" sz="half" idx="10"/>
          </p:nvPr>
        </p:nvSpPr>
        <p:spPr/>
        <p:txBody>
          <a:bodyPr/>
          <a:lstStyle/>
          <a:p>
            <a:fld id="{5F57E9E5-899A-467C-9029-D219DAD8670D}" type="datetimeFigureOut">
              <a:rPr lang="el-GR" smtClean="0"/>
              <a:t>25/10/2020</a:t>
            </a:fld>
            <a:endParaRPr lang="el-GR"/>
          </a:p>
        </p:txBody>
      </p:sp>
      <p:sp>
        <p:nvSpPr>
          <p:cNvPr id="3" name="Footer Placeholder 2">
            <a:extLst>
              <a:ext uri="{FF2B5EF4-FFF2-40B4-BE49-F238E27FC236}">
                <a16:creationId xmlns:a16="http://schemas.microsoft.com/office/drawing/2014/main" id="{19AB3F64-9820-4E22-ACCF-97D3ACEDCA1C}"/>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5528CABB-1FB4-4289-93FA-E10164128AF3}"/>
              </a:ext>
            </a:extLst>
          </p:cNvPr>
          <p:cNvSpPr>
            <a:spLocks noGrp="1"/>
          </p:cNvSpPr>
          <p:nvPr>
            <p:ph type="sldNum" sz="quarter" idx="12"/>
          </p:nvPr>
        </p:nvSpPr>
        <p:spPr/>
        <p:txBody>
          <a:bodyPr/>
          <a:lstStyle/>
          <a:p>
            <a:fld id="{8C3F8688-C7FD-4EBA-B398-6E9F0668A8A3}" type="slidenum">
              <a:rPr lang="el-GR" smtClean="0"/>
              <a:t>‹#›</a:t>
            </a:fld>
            <a:endParaRPr lang="el-GR"/>
          </a:p>
        </p:txBody>
      </p:sp>
    </p:spTree>
    <p:extLst>
      <p:ext uri="{BB962C8B-B14F-4D97-AF65-F5344CB8AC3E}">
        <p14:creationId xmlns:p14="http://schemas.microsoft.com/office/powerpoint/2010/main" val="3926635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BA73B-C5F0-4049-935B-ED75540D31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EF6C9142-BF31-434D-9DE4-ECD8D39CEE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00F7AAE3-819F-4AE7-926A-8C6A7BD765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628D42-220C-48B1-AF0A-9858E6D6176C}"/>
              </a:ext>
            </a:extLst>
          </p:cNvPr>
          <p:cNvSpPr>
            <a:spLocks noGrp="1"/>
          </p:cNvSpPr>
          <p:nvPr>
            <p:ph type="dt" sz="half" idx="10"/>
          </p:nvPr>
        </p:nvSpPr>
        <p:spPr/>
        <p:txBody>
          <a:bodyPr/>
          <a:lstStyle/>
          <a:p>
            <a:fld id="{5F57E9E5-899A-467C-9029-D219DAD8670D}" type="datetimeFigureOut">
              <a:rPr lang="el-GR" smtClean="0"/>
              <a:t>25/10/2020</a:t>
            </a:fld>
            <a:endParaRPr lang="el-GR"/>
          </a:p>
        </p:txBody>
      </p:sp>
      <p:sp>
        <p:nvSpPr>
          <p:cNvPr id="6" name="Footer Placeholder 5">
            <a:extLst>
              <a:ext uri="{FF2B5EF4-FFF2-40B4-BE49-F238E27FC236}">
                <a16:creationId xmlns:a16="http://schemas.microsoft.com/office/drawing/2014/main" id="{D80890EC-F218-44FB-B8FB-AC9C12754E91}"/>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5547E5A-62AD-4DE0-976E-AED854617C8A}"/>
              </a:ext>
            </a:extLst>
          </p:cNvPr>
          <p:cNvSpPr>
            <a:spLocks noGrp="1"/>
          </p:cNvSpPr>
          <p:nvPr>
            <p:ph type="sldNum" sz="quarter" idx="12"/>
          </p:nvPr>
        </p:nvSpPr>
        <p:spPr/>
        <p:txBody>
          <a:bodyPr/>
          <a:lstStyle/>
          <a:p>
            <a:fld id="{8C3F8688-C7FD-4EBA-B398-6E9F0668A8A3}" type="slidenum">
              <a:rPr lang="el-GR" smtClean="0"/>
              <a:t>‹#›</a:t>
            </a:fld>
            <a:endParaRPr lang="el-GR"/>
          </a:p>
        </p:txBody>
      </p:sp>
    </p:spTree>
    <p:extLst>
      <p:ext uri="{BB962C8B-B14F-4D97-AF65-F5344CB8AC3E}">
        <p14:creationId xmlns:p14="http://schemas.microsoft.com/office/powerpoint/2010/main" val="797457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7715C-4202-4712-96CC-6D0CAB7D32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9B0E9C62-834E-44F0-96CB-06D089E771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B12240D6-A0B3-4973-A7D7-C8306BE629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68A0A1-94E5-4100-AFA7-FF701CEA78DB}"/>
              </a:ext>
            </a:extLst>
          </p:cNvPr>
          <p:cNvSpPr>
            <a:spLocks noGrp="1"/>
          </p:cNvSpPr>
          <p:nvPr>
            <p:ph type="dt" sz="half" idx="10"/>
          </p:nvPr>
        </p:nvSpPr>
        <p:spPr/>
        <p:txBody>
          <a:bodyPr/>
          <a:lstStyle/>
          <a:p>
            <a:fld id="{5F57E9E5-899A-467C-9029-D219DAD8670D}" type="datetimeFigureOut">
              <a:rPr lang="el-GR" smtClean="0"/>
              <a:t>25/10/2020</a:t>
            </a:fld>
            <a:endParaRPr lang="el-GR"/>
          </a:p>
        </p:txBody>
      </p:sp>
      <p:sp>
        <p:nvSpPr>
          <p:cNvPr id="6" name="Footer Placeholder 5">
            <a:extLst>
              <a:ext uri="{FF2B5EF4-FFF2-40B4-BE49-F238E27FC236}">
                <a16:creationId xmlns:a16="http://schemas.microsoft.com/office/drawing/2014/main" id="{88349E65-7DCA-4771-9C07-8F94B5BC13B8}"/>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FED0B702-25CE-464D-BB34-9683D68641FA}"/>
              </a:ext>
            </a:extLst>
          </p:cNvPr>
          <p:cNvSpPr>
            <a:spLocks noGrp="1"/>
          </p:cNvSpPr>
          <p:nvPr>
            <p:ph type="sldNum" sz="quarter" idx="12"/>
          </p:nvPr>
        </p:nvSpPr>
        <p:spPr/>
        <p:txBody>
          <a:bodyPr/>
          <a:lstStyle/>
          <a:p>
            <a:fld id="{8C3F8688-C7FD-4EBA-B398-6E9F0668A8A3}" type="slidenum">
              <a:rPr lang="el-GR" smtClean="0"/>
              <a:t>‹#›</a:t>
            </a:fld>
            <a:endParaRPr lang="el-GR"/>
          </a:p>
        </p:txBody>
      </p:sp>
    </p:spTree>
    <p:extLst>
      <p:ext uri="{BB962C8B-B14F-4D97-AF65-F5344CB8AC3E}">
        <p14:creationId xmlns:p14="http://schemas.microsoft.com/office/powerpoint/2010/main" val="1295294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2AB65F-11D6-4201-A99C-4B77D02E00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55015A9E-9393-422C-B413-4DF28F011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A0F97F0E-B022-4A43-9716-C44D980479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57E9E5-899A-467C-9029-D219DAD8670D}" type="datetimeFigureOut">
              <a:rPr lang="el-GR" smtClean="0"/>
              <a:t>25/10/2020</a:t>
            </a:fld>
            <a:endParaRPr lang="el-GR"/>
          </a:p>
        </p:txBody>
      </p:sp>
      <p:sp>
        <p:nvSpPr>
          <p:cNvPr id="5" name="Footer Placeholder 4">
            <a:extLst>
              <a:ext uri="{FF2B5EF4-FFF2-40B4-BE49-F238E27FC236}">
                <a16:creationId xmlns:a16="http://schemas.microsoft.com/office/drawing/2014/main" id="{0972C9A4-925F-48C1-9FE5-31CFDAD23D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22662C05-32D2-486C-9A11-09B2BD1FB8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3F8688-C7FD-4EBA-B398-6E9F0668A8A3}" type="slidenum">
              <a:rPr lang="el-GR" smtClean="0"/>
              <a:t>‹#›</a:t>
            </a:fld>
            <a:endParaRPr lang="el-GR"/>
          </a:p>
        </p:txBody>
      </p:sp>
    </p:spTree>
    <p:extLst>
      <p:ext uri="{BB962C8B-B14F-4D97-AF65-F5344CB8AC3E}">
        <p14:creationId xmlns:p14="http://schemas.microsoft.com/office/powerpoint/2010/main" val="4000521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l.wikipedia.org/wiki/%CE%A6%CF%89%CF%83%CF%86%CE%BF%CF%81%CE%B9%CE%BA%CE%AC#cite_note-PhosphatePrimer-2" TargetMode="Externa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el.wikipedia.org/wiki/%CE%9A%CE%B1%CF%81%CE%BB_%CE%A6%CF%81%CE%AF%CE%BD%CF%84%CF%81%CE%B9%CF%87_%CF%86%CE%BF%CE%BD_%CE%92%CE%AC%CE%B9%CF%84%CF%83%CE%B5%CE%BA%CE%B5%CF%81#cite_note-12" TargetMode="External"/><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el.wikipedia.org/wiki/%CE%A6%CF%85%CF%83%CE%B9%CE%BA%CF%8C%CF%82" TargetMode="External"/><Relationship Id="rId4" Type="http://schemas.openxmlformats.org/officeDocument/2006/relationships/hyperlink" Target="https://el.wikipedia.org/wiki/%CE%93%CE%B1%CE%BB%CE%BB%CE%AF%CE%B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hyperlink" Target="https://el.wikipedia.org/wiki/%CE%99%CF%8C%CF%82#fn_1" TargetMode="Externa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el.wikipedia.org/wiki/%CE%9F%CF%83%CF%84%CE%B5%CE%BF%CF%80%CF%8C%CF%81%CF%89%CF%83%CE%B7" TargetMode="External"/><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hyperlink" Target="https://el.wikipedia.org/wiki/%CE%91%CE%B8%CE%B7%CF%81%CF%89%CE%BC%CE%AC%CF%84%CF%89%CF%83%CE%B7"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9181081"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EC20324-09AB-46BA-A755-005E58206A0B}"/>
              </a:ext>
            </a:extLst>
          </p:cNvPr>
          <p:cNvPicPr>
            <a:picLocks noChangeAspect="1"/>
          </p:cNvPicPr>
          <p:nvPr/>
        </p:nvPicPr>
        <p:blipFill rotWithShape="1">
          <a:blip r:embed="rId2"/>
          <a:srcRect t="6140" r="1" b="1"/>
          <a:stretch/>
        </p:blipFill>
        <p:spPr>
          <a:xfrm>
            <a:off x="741023" y="731673"/>
            <a:ext cx="8621342" cy="5394653"/>
          </a:xfrm>
          <a:prstGeom prst="rect">
            <a:avLst/>
          </a:prstGeom>
        </p:spPr>
      </p:pic>
      <p:sp>
        <p:nvSpPr>
          <p:cNvPr id="16" name="Rectangle 11">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38" y="448055"/>
            <a:ext cx="1920339"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40" y="4419227"/>
            <a:ext cx="1920338"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extBox 5">
            <a:extLst>
              <a:ext uri="{FF2B5EF4-FFF2-40B4-BE49-F238E27FC236}">
                <a16:creationId xmlns:a16="http://schemas.microsoft.com/office/drawing/2014/main" id="{58368CFA-1578-4036-980B-BC6B9911DA95}"/>
              </a:ext>
            </a:extLst>
          </p:cNvPr>
          <p:cNvSpPr txBox="1"/>
          <p:nvPr/>
        </p:nvSpPr>
        <p:spPr>
          <a:xfrm>
            <a:off x="741023" y="731673"/>
            <a:ext cx="5124450" cy="1384995"/>
          </a:xfrm>
          <a:prstGeom prst="rect">
            <a:avLst/>
          </a:prstGeom>
          <a:noFill/>
        </p:spPr>
        <p:txBody>
          <a:bodyPr wrap="square" rtlCol="0">
            <a:spAutoFit/>
          </a:bodyPr>
          <a:lstStyle/>
          <a:p>
            <a:pPr algn="ctr"/>
            <a:r>
              <a:rPr lang="el-GR" sz="2800" b="1" dirty="0">
                <a:solidFill>
                  <a:srgbClr val="C00000"/>
                </a:solidFill>
                <a:effectLst>
                  <a:outerShdw blurRad="38100" dist="38100" dir="2700000" algn="tl">
                    <a:srgbClr val="000000">
                      <a:alpha val="43137"/>
                    </a:srgbClr>
                  </a:outerShdw>
                </a:effectLst>
              </a:rPr>
              <a:t>Οι Φυσικές Επιστήμες</a:t>
            </a:r>
          </a:p>
          <a:p>
            <a:pPr algn="ctr"/>
            <a:r>
              <a:rPr lang="el-GR" sz="2800" b="1" dirty="0">
                <a:solidFill>
                  <a:srgbClr val="C00000"/>
                </a:solidFill>
                <a:effectLst>
                  <a:outerShdw blurRad="38100" dist="38100" dir="2700000" algn="tl">
                    <a:srgbClr val="000000">
                      <a:alpha val="43137"/>
                    </a:srgbClr>
                  </a:outerShdw>
                </a:effectLst>
              </a:rPr>
              <a:t> κατά τη διάρκεια του 2</a:t>
            </a:r>
            <a:r>
              <a:rPr lang="el-GR" sz="2800" b="1" baseline="30000" dirty="0">
                <a:solidFill>
                  <a:srgbClr val="C00000"/>
                </a:solidFill>
                <a:effectLst>
                  <a:outerShdw blurRad="38100" dist="38100" dir="2700000" algn="tl">
                    <a:srgbClr val="000000">
                      <a:alpha val="43137"/>
                    </a:srgbClr>
                  </a:outerShdw>
                </a:effectLst>
              </a:rPr>
              <a:t>ου</a:t>
            </a:r>
            <a:r>
              <a:rPr lang="el-GR" sz="2800" b="1" dirty="0">
                <a:solidFill>
                  <a:srgbClr val="C00000"/>
                </a:solidFill>
                <a:effectLst>
                  <a:outerShdw blurRad="38100" dist="38100" dir="2700000" algn="tl">
                    <a:srgbClr val="000000">
                      <a:alpha val="43137"/>
                    </a:srgbClr>
                  </a:outerShdw>
                </a:effectLst>
              </a:rPr>
              <a:t> Παγκοσμίου Πολέμου</a:t>
            </a:r>
          </a:p>
        </p:txBody>
      </p:sp>
      <p:sp>
        <p:nvSpPr>
          <p:cNvPr id="7" name="TextBox 6">
            <a:extLst>
              <a:ext uri="{FF2B5EF4-FFF2-40B4-BE49-F238E27FC236}">
                <a16:creationId xmlns:a16="http://schemas.microsoft.com/office/drawing/2014/main" id="{0A4C1116-6FC5-4FBA-BBA2-D975C3244881}"/>
              </a:ext>
            </a:extLst>
          </p:cNvPr>
          <p:cNvSpPr txBox="1"/>
          <p:nvPr/>
        </p:nvSpPr>
        <p:spPr>
          <a:xfrm>
            <a:off x="9812737" y="578968"/>
            <a:ext cx="1912919" cy="3662541"/>
          </a:xfrm>
          <a:prstGeom prst="rect">
            <a:avLst/>
          </a:prstGeom>
          <a:noFill/>
        </p:spPr>
        <p:txBody>
          <a:bodyPr wrap="square" rtlCol="0">
            <a:spAutoFit/>
          </a:bodyPr>
          <a:lstStyle/>
          <a:p>
            <a:pPr algn="ctr"/>
            <a:r>
              <a:rPr lang="el-GR" sz="2000" b="1" dirty="0">
                <a:solidFill>
                  <a:srgbClr val="C00000"/>
                </a:solidFill>
                <a:effectLst>
                  <a:outerShdw blurRad="38100" dist="38100" dir="2700000" algn="tl">
                    <a:srgbClr val="000000">
                      <a:alpha val="43137"/>
                    </a:srgbClr>
                  </a:outerShdw>
                </a:effectLst>
              </a:rPr>
              <a:t>Οι Φυσικές Επιστήμες</a:t>
            </a:r>
          </a:p>
          <a:p>
            <a:pPr algn="ctr"/>
            <a:r>
              <a:rPr lang="el-GR" sz="2000" b="1" dirty="0">
                <a:solidFill>
                  <a:srgbClr val="C00000"/>
                </a:solidFill>
                <a:effectLst>
                  <a:outerShdw blurRad="38100" dist="38100" dir="2700000" algn="tl">
                    <a:srgbClr val="000000">
                      <a:alpha val="43137"/>
                    </a:srgbClr>
                  </a:outerShdw>
                </a:effectLst>
              </a:rPr>
              <a:t> κατά τη διάρκεια του 2</a:t>
            </a:r>
            <a:r>
              <a:rPr lang="el-GR" sz="2000" b="1" baseline="30000" dirty="0">
                <a:solidFill>
                  <a:srgbClr val="C00000"/>
                </a:solidFill>
                <a:effectLst>
                  <a:outerShdw blurRad="38100" dist="38100" dir="2700000" algn="tl">
                    <a:srgbClr val="000000">
                      <a:alpha val="43137"/>
                    </a:srgbClr>
                  </a:outerShdw>
                </a:effectLst>
              </a:rPr>
              <a:t>ου</a:t>
            </a:r>
            <a:r>
              <a:rPr lang="el-GR" sz="2000" b="1" dirty="0">
                <a:solidFill>
                  <a:srgbClr val="C00000"/>
                </a:solidFill>
                <a:effectLst>
                  <a:outerShdw blurRad="38100" dist="38100" dir="2700000" algn="tl">
                    <a:srgbClr val="000000">
                      <a:alpha val="43137"/>
                    </a:srgbClr>
                  </a:outerShdw>
                </a:effectLst>
              </a:rPr>
              <a:t> Παγκοσμίου Πολέμου</a:t>
            </a:r>
          </a:p>
          <a:p>
            <a:pPr algn="ctr"/>
            <a:endParaRPr lang="el-GR" sz="2800" b="1" dirty="0">
              <a:solidFill>
                <a:srgbClr val="C00000"/>
              </a:solidFill>
              <a:effectLst>
                <a:outerShdw blurRad="38100" dist="38100" dir="2700000" algn="tl">
                  <a:srgbClr val="000000">
                    <a:alpha val="43137"/>
                  </a:srgbClr>
                </a:outerShdw>
              </a:effectLst>
            </a:endParaRPr>
          </a:p>
          <a:p>
            <a:pPr algn="ctr"/>
            <a:endParaRPr lang="el-GR" sz="2800" b="1" dirty="0">
              <a:solidFill>
                <a:srgbClr val="C00000"/>
              </a:solidFill>
              <a:effectLst>
                <a:outerShdw blurRad="38100" dist="38100" dir="2700000" algn="tl">
                  <a:srgbClr val="000000">
                    <a:alpha val="43137"/>
                  </a:srgbClr>
                </a:outerShdw>
              </a:effectLst>
            </a:endParaRPr>
          </a:p>
          <a:p>
            <a:pPr algn="ctr"/>
            <a:r>
              <a:rPr lang="el-GR" sz="2800" b="1" dirty="0" err="1">
                <a:solidFill>
                  <a:srgbClr val="C00000"/>
                </a:solidFill>
                <a:effectLst>
                  <a:outerShdw blurRad="38100" dist="38100" dir="2700000" algn="tl">
                    <a:srgbClr val="000000">
                      <a:alpha val="43137"/>
                    </a:srgbClr>
                  </a:outerShdw>
                </a:effectLst>
              </a:rPr>
              <a:t>Χιωτέλης</a:t>
            </a:r>
            <a:r>
              <a:rPr lang="el-GR" sz="2800" b="1" dirty="0">
                <a:solidFill>
                  <a:srgbClr val="C00000"/>
                </a:solidFill>
                <a:effectLst>
                  <a:outerShdw blurRad="38100" dist="38100" dir="2700000" algn="tl">
                    <a:srgbClr val="000000">
                      <a:alpha val="43137"/>
                    </a:srgbClr>
                  </a:outerShdw>
                </a:effectLst>
              </a:rPr>
              <a:t> Ιωάννης</a:t>
            </a:r>
          </a:p>
        </p:txBody>
      </p:sp>
      <p:sp>
        <p:nvSpPr>
          <p:cNvPr id="8" name="TextBox 7">
            <a:extLst>
              <a:ext uri="{FF2B5EF4-FFF2-40B4-BE49-F238E27FC236}">
                <a16:creationId xmlns:a16="http://schemas.microsoft.com/office/drawing/2014/main" id="{1A089449-0443-4D9B-8710-DA3C4C9C2823}"/>
              </a:ext>
            </a:extLst>
          </p:cNvPr>
          <p:cNvSpPr txBox="1"/>
          <p:nvPr/>
        </p:nvSpPr>
        <p:spPr>
          <a:xfrm>
            <a:off x="9812738" y="4419227"/>
            <a:ext cx="1845368" cy="2031325"/>
          </a:xfrm>
          <a:prstGeom prst="rect">
            <a:avLst/>
          </a:prstGeom>
          <a:noFill/>
        </p:spPr>
        <p:txBody>
          <a:bodyPr wrap="square" rtlCol="0">
            <a:spAutoFit/>
          </a:bodyPr>
          <a:lstStyle/>
          <a:p>
            <a:pPr algn="ctr"/>
            <a:r>
              <a:rPr lang="el-GR" b="1" dirty="0">
                <a:solidFill>
                  <a:srgbClr val="C00000"/>
                </a:solidFill>
                <a:effectLst>
                  <a:outerShdw blurRad="38100" dist="38100" dir="2700000" algn="tl">
                    <a:srgbClr val="000000">
                      <a:alpha val="43137"/>
                    </a:srgbClr>
                  </a:outerShdw>
                </a:effectLst>
              </a:rPr>
              <a:t>Πειραματικό Λύκειο Πανεπιστημίου Πατρών</a:t>
            </a:r>
          </a:p>
          <a:p>
            <a:pPr algn="ctr"/>
            <a:endParaRPr lang="el-GR" b="1" dirty="0">
              <a:solidFill>
                <a:srgbClr val="C00000"/>
              </a:solidFill>
              <a:effectLst>
                <a:outerShdw blurRad="38100" dist="38100" dir="2700000" algn="tl">
                  <a:srgbClr val="000000">
                    <a:alpha val="43137"/>
                  </a:srgbClr>
                </a:outerShdw>
              </a:effectLst>
            </a:endParaRPr>
          </a:p>
          <a:p>
            <a:pPr algn="ctr"/>
            <a:endParaRPr lang="el-GR" b="1" dirty="0">
              <a:solidFill>
                <a:srgbClr val="C00000"/>
              </a:solidFill>
              <a:effectLst>
                <a:outerShdw blurRad="38100" dist="38100" dir="2700000" algn="tl">
                  <a:srgbClr val="000000">
                    <a:alpha val="43137"/>
                  </a:srgbClr>
                </a:outerShdw>
              </a:effectLst>
            </a:endParaRPr>
          </a:p>
          <a:p>
            <a:pPr algn="ctr"/>
            <a:r>
              <a:rPr lang="el-GR" b="1" dirty="0">
                <a:solidFill>
                  <a:srgbClr val="C00000"/>
                </a:solidFill>
                <a:effectLst>
                  <a:outerShdw blurRad="38100" dist="38100" dir="2700000" algn="tl">
                    <a:srgbClr val="000000">
                      <a:alpha val="43137"/>
                    </a:srgbClr>
                  </a:outerShdw>
                </a:effectLst>
              </a:rPr>
              <a:t>2020</a:t>
            </a:r>
          </a:p>
        </p:txBody>
      </p:sp>
    </p:spTree>
    <p:extLst>
      <p:ext uri="{BB962C8B-B14F-4D97-AF65-F5344CB8AC3E}">
        <p14:creationId xmlns:p14="http://schemas.microsoft.com/office/powerpoint/2010/main" val="2350997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4FA811-1E2A-441E-A340-9BE8EE4C7EF0}"/>
              </a:ext>
            </a:extLst>
          </p:cNvPr>
          <p:cNvSpPr txBox="1"/>
          <p:nvPr/>
        </p:nvSpPr>
        <p:spPr>
          <a:xfrm>
            <a:off x="0" y="-17756"/>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1939</a:t>
            </a:r>
          </a:p>
        </p:txBody>
      </p:sp>
      <p:sp>
        <p:nvSpPr>
          <p:cNvPr id="5" name="TextBox 4">
            <a:extLst>
              <a:ext uri="{FF2B5EF4-FFF2-40B4-BE49-F238E27FC236}">
                <a16:creationId xmlns:a16="http://schemas.microsoft.com/office/drawing/2014/main" id="{6A3C550A-C4FF-4796-8BA8-E8A5246FFC29}"/>
              </a:ext>
            </a:extLst>
          </p:cNvPr>
          <p:cNvSpPr txBox="1"/>
          <p:nvPr/>
        </p:nvSpPr>
        <p:spPr>
          <a:xfrm>
            <a:off x="408372" y="443909"/>
            <a:ext cx="6196613" cy="830997"/>
          </a:xfrm>
          <a:prstGeom prst="rect">
            <a:avLst/>
          </a:prstGeom>
          <a:noFill/>
        </p:spPr>
        <p:txBody>
          <a:bodyPr wrap="square" rtlCol="0">
            <a:spAutoFit/>
          </a:bodyPr>
          <a:lstStyle/>
          <a:p>
            <a:r>
              <a:rPr lang="el-GR" sz="2400" b="1" dirty="0">
                <a:solidFill>
                  <a:srgbClr val="C00000"/>
                </a:solidFill>
              </a:rPr>
              <a:t>Απομονώνεται </a:t>
            </a:r>
            <a:r>
              <a:rPr lang="el-GR" sz="2400" b="1" dirty="0" err="1">
                <a:solidFill>
                  <a:srgbClr val="C00000"/>
                </a:solidFill>
              </a:rPr>
              <a:t>αντιβακτηριακή</a:t>
            </a:r>
            <a:r>
              <a:rPr lang="el-GR" sz="2400" b="1" dirty="0">
                <a:solidFill>
                  <a:srgbClr val="C00000"/>
                </a:solidFill>
              </a:rPr>
              <a:t> ουσία (</a:t>
            </a:r>
            <a:r>
              <a:rPr lang="el-GR" sz="2400" b="1" dirty="0" err="1">
                <a:solidFill>
                  <a:srgbClr val="C00000"/>
                </a:solidFill>
              </a:rPr>
              <a:t>τυροτριχίνη</a:t>
            </a:r>
            <a:r>
              <a:rPr lang="el-GR" sz="2400" b="1" dirty="0">
                <a:solidFill>
                  <a:srgbClr val="C00000"/>
                </a:solidFill>
              </a:rPr>
              <a:t>) από τον </a:t>
            </a:r>
            <a:r>
              <a:rPr lang="en-US" sz="2400" b="1" dirty="0" err="1">
                <a:solidFill>
                  <a:srgbClr val="C00000"/>
                </a:solidFill>
              </a:rPr>
              <a:t>Bacilus</a:t>
            </a:r>
            <a:r>
              <a:rPr lang="en-US" sz="2400" b="1" dirty="0">
                <a:solidFill>
                  <a:srgbClr val="C00000"/>
                </a:solidFill>
              </a:rPr>
              <a:t> brevis</a:t>
            </a:r>
            <a:endParaRPr lang="el-GR" sz="2400" b="1" dirty="0">
              <a:solidFill>
                <a:srgbClr val="C00000"/>
              </a:solidFill>
            </a:endParaRPr>
          </a:p>
        </p:txBody>
      </p:sp>
      <p:pic>
        <p:nvPicPr>
          <p:cNvPr id="7" name="Picture 6" descr="Diagram&#10;&#10;Description automatically generated">
            <a:extLst>
              <a:ext uri="{FF2B5EF4-FFF2-40B4-BE49-F238E27FC236}">
                <a16:creationId xmlns:a16="http://schemas.microsoft.com/office/drawing/2014/main" id="{DE7A0BB7-828A-45EC-A24D-6EC475ABA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510" y="1385132"/>
            <a:ext cx="7541777" cy="5170811"/>
          </a:xfrm>
          <a:prstGeom prst="rect">
            <a:avLst/>
          </a:prstGeom>
        </p:spPr>
      </p:pic>
    </p:spTree>
    <p:extLst>
      <p:ext uri="{BB962C8B-B14F-4D97-AF65-F5344CB8AC3E}">
        <p14:creationId xmlns:p14="http://schemas.microsoft.com/office/powerpoint/2010/main" val="3014538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016146-F270-4753-9FE8-6E793958A065}"/>
              </a:ext>
            </a:extLst>
          </p:cNvPr>
          <p:cNvSpPr txBox="1"/>
          <p:nvPr/>
        </p:nvSpPr>
        <p:spPr>
          <a:xfrm>
            <a:off x="0" y="-17756"/>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1939</a:t>
            </a:r>
          </a:p>
        </p:txBody>
      </p:sp>
      <p:sp>
        <p:nvSpPr>
          <p:cNvPr id="5" name="TextBox 4">
            <a:extLst>
              <a:ext uri="{FF2B5EF4-FFF2-40B4-BE49-F238E27FC236}">
                <a16:creationId xmlns:a16="http://schemas.microsoft.com/office/drawing/2014/main" id="{CE130DFC-132E-43F3-AA0E-7C8ABCC59B9F}"/>
              </a:ext>
            </a:extLst>
          </p:cNvPr>
          <p:cNvSpPr txBox="1"/>
          <p:nvPr/>
        </p:nvSpPr>
        <p:spPr>
          <a:xfrm>
            <a:off x="408372" y="443909"/>
            <a:ext cx="6196613" cy="830997"/>
          </a:xfrm>
          <a:prstGeom prst="rect">
            <a:avLst/>
          </a:prstGeom>
          <a:noFill/>
        </p:spPr>
        <p:txBody>
          <a:bodyPr wrap="square" rtlCol="0">
            <a:spAutoFit/>
          </a:bodyPr>
          <a:lstStyle/>
          <a:p>
            <a:r>
              <a:rPr lang="el-GR" sz="2400" b="1" dirty="0">
                <a:solidFill>
                  <a:srgbClr val="C00000"/>
                </a:solidFill>
              </a:rPr>
              <a:t>Αναγνωρίζεται το πρώτο ουσιώδες ιχνοστοιχείο, ο ψευδάργυρος</a:t>
            </a:r>
          </a:p>
        </p:txBody>
      </p:sp>
      <p:pic>
        <p:nvPicPr>
          <p:cNvPr id="7" name="Picture 6" descr="A picture containing text&#10;&#10;Description automatically generated">
            <a:extLst>
              <a:ext uri="{FF2B5EF4-FFF2-40B4-BE49-F238E27FC236}">
                <a16:creationId xmlns:a16="http://schemas.microsoft.com/office/drawing/2014/main" id="{CB189BC4-BA19-4CC3-810E-FC32C42CA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0" y="0"/>
            <a:ext cx="2857500" cy="2857500"/>
          </a:xfrm>
          <a:prstGeom prst="rect">
            <a:avLst/>
          </a:prstGeom>
        </p:spPr>
      </p:pic>
      <p:sp>
        <p:nvSpPr>
          <p:cNvPr id="9" name="TextBox 8">
            <a:extLst>
              <a:ext uri="{FF2B5EF4-FFF2-40B4-BE49-F238E27FC236}">
                <a16:creationId xmlns:a16="http://schemas.microsoft.com/office/drawing/2014/main" id="{B024E695-6503-4AB7-B1E4-6FAEB05DB3E2}"/>
              </a:ext>
            </a:extLst>
          </p:cNvPr>
          <p:cNvSpPr txBox="1"/>
          <p:nvPr/>
        </p:nvSpPr>
        <p:spPr>
          <a:xfrm>
            <a:off x="408372" y="1348185"/>
            <a:ext cx="7208670" cy="5355312"/>
          </a:xfrm>
          <a:prstGeom prst="rect">
            <a:avLst/>
          </a:prstGeom>
          <a:noFill/>
        </p:spPr>
        <p:txBody>
          <a:bodyPr wrap="square">
            <a:spAutoFit/>
          </a:bodyPr>
          <a:lstStyle/>
          <a:p>
            <a:pPr algn="ctr"/>
            <a:r>
              <a:rPr lang="el-GR" dirty="0">
                <a:effectLst/>
              </a:rPr>
              <a:t>Ο Ψευδάργυρος είναι ένα χημικό στοιχείο που ανήκει στα μέταλλα και αποτελεί ένα από τα πλέον σημαντικά ιχνοστοιχεία του οργανισμού. Το σύμβολό του είναι </a:t>
            </a:r>
            <a:r>
              <a:rPr lang="el-GR" dirty="0" err="1">
                <a:effectLst/>
              </a:rPr>
              <a:t>Zn</a:t>
            </a:r>
            <a:r>
              <a:rPr lang="el-GR" dirty="0">
                <a:effectLst/>
              </a:rPr>
              <a:t>.</a:t>
            </a:r>
          </a:p>
          <a:p>
            <a:pPr algn="ctr"/>
            <a:r>
              <a:rPr lang="el-GR" dirty="0">
                <a:effectLst/>
              </a:rPr>
              <a:t>Ο Ψευδάργυρος έχει σπουδαίο βιοχημικό ρόλο καθώς ενεργοποιεί και καταλύει  μία πληθώρα  βιοχημικών αντιδράσεων συμμετέχοντας στην ενεργοποίηση περίπου 100 ενζύμων, γεγονός που τον κατατάσσει ως δεύτερο σε αφθονία μέταλλο μετάπτωσης στον οργανισμό, μετά τον σίδηρο.</a:t>
            </a:r>
          </a:p>
          <a:p>
            <a:pPr algn="ctr"/>
            <a:r>
              <a:rPr lang="el-GR" dirty="0">
                <a:effectLst/>
              </a:rPr>
              <a:t>Μικρές καθημερινές δόσεις ψευδαργύρου έχουν πολλαπλά οφέλη για την υγεία καθώς το ιχνοστοιχείο συμβάλλει στην παραγωγή και την ωρίμανση των ορμονών ενισχύοντας την γονιμότητα, βελτιώνει το ανοσοποιητικό σύστημα, έχει ισχυρή αντιφλεγμονώδη δράση και βοηθά στην επούλωση πληγών, βοηθά την αποτελεσματική πέψη και απορρόφηση των θρεπτικών συστατικών από τον οργανισμό, ενισχύει την υγεία του συκωτιού, βοηθά την θεραπεία του διαβήτη καθώς η ινσουλίνη είναι ένα από τα πολλά </a:t>
            </a:r>
            <a:r>
              <a:rPr lang="el-GR" dirty="0" err="1">
                <a:effectLst/>
              </a:rPr>
              <a:t>βιομόρια</a:t>
            </a:r>
            <a:r>
              <a:rPr lang="el-GR" dirty="0">
                <a:effectLst/>
              </a:rPr>
              <a:t> στο οποίο δρα υποστηρικτικά, δρα ως ισχυρό αντιοξειδωτικό για την καταπολέμηση του καρκίνου, ενισχύει την κυτταρική διαίρεση και τον πολλαπλασιασμό τον κυττάρων επιβραδύνοντας την διαδικασία της γήρανσης.</a:t>
            </a:r>
          </a:p>
        </p:txBody>
      </p:sp>
      <p:pic>
        <p:nvPicPr>
          <p:cNvPr id="11" name="Picture 10" descr="A close up of food&#10;&#10;Description automatically generated">
            <a:extLst>
              <a:ext uri="{FF2B5EF4-FFF2-40B4-BE49-F238E27FC236}">
                <a16:creationId xmlns:a16="http://schemas.microsoft.com/office/drawing/2014/main" id="{AC1131BA-0289-45AB-9EB8-5317838F6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4065" y="3429000"/>
            <a:ext cx="4178200" cy="2611375"/>
          </a:xfrm>
          <a:prstGeom prst="rect">
            <a:avLst/>
          </a:prstGeom>
        </p:spPr>
      </p:pic>
    </p:spTree>
    <p:extLst>
      <p:ext uri="{BB962C8B-B14F-4D97-AF65-F5344CB8AC3E}">
        <p14:creationId xmlns:p14="http://schemas.microsoft.com/office/powerpoint/2010/main" val="2955657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20284D-0AA4-4B70-A3DF-36EC745FB3CC}"/>
              </a:ext>
            </a:extLst>
          </p:cNvPr>
          <p:cNvSpPr txBox="1"/>
          <p:nvPr/>
        </p:nvSpPr>
        <p:spPr>
          <a:xfrm>
            <a:off x="0" y="-17756"/>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1939</a:t>
            </a:r>
          </a:p>
        </p:txBody>
      </p:sp>
      <p:sp>
        <p:nvSpPr>
          <p:cNvPr id="5" name="TextBox 4">
            <a:extLst>
              <a:ext uri="{FF2B5EF4-FFF2-40B4-BE49-F238E27FC236}">
                <a16:creationId xmlns:a16="http://schemas.microsoft.com/office/drawing/2014/main" id="{10831DD5-CA21-44A0-A96D-19A3ED34043E}"/>
              </a:ext>
            </a:extLst>
          </p:cNvPr>
          <p:cNvSpPr txBox="1"/>
          <p:nvPr/>
        </p:nvSpPr>
        <p:spPr>
          <a:xfrm>
            <a:off x="408372" y="443909"/>
            <a:ext cx="6196613" cy="830997"/>
          </a:xfrm>
          <a:prstGeom prst="rect">
            <a:avLst/>
          </a:prstGeom>
          <a:noFill/>
        </p:spPr>
        <p:txBody>
          <a:bodyPr wrap="square" rtlCol="0">
            <a:spAutoFit/>
          </a:bodyPr>
          <a:lstStyle/>
          <a:p>
            <a:r>
              <a:rPr lang="el-GR" sz="2400" b="1" dirty="0">
                <a:solidFill>
                  <a:srgbClr val="C00000"/>
                </a:solidFill>
              </a:rPr>
              <a:t>Αρχίζει η χρησιμοποίηση του </a:t>
            </a:r>
            <a:r>
              <a:rPr lang="en-US" sz="2400" b="1" dirty="0">
                <a:solidFill>
                  <a:srgbClr val="C00000"/>
                </a:solidFill>
              </a:rPr>
              <a:t>DDT </a:t>
            </a:r>
            <a:r>
              <a:rPr lang="el-GR" sz="2400" b="1" dirty="0">
                <a:solidFill>
                  <a:srgbClr val="C00000"/>
                </a:solidFill>
              </a:rPr>
              <a:t>ως εντομοκτόνου</a:t>
            </a:r>
          </a:p>
        </p:txBody>
      </p:sp>
      <p:pic>
        <p:nvPicPr>
          <p:cNvPr id="7" name="Picture 6" descr="Shape&#10;&#10;Description automatically generated">
            <a:extLst>
              <a:ext uri="{FF2B5EF4-FFF2-40B4-BE49-F238E27FC236}">
                <a16:creationId xmlns:a16="http://schemas.microsoft.com/office/drawing/2014/main" id="{DF3CD41F-2D53-4184-8387-ED355B664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8185" y="0"/>
            <a:ext cx="4265132" cy="2459115"/>
          </a:xfrm>
          <a:prstGeom prst="rect">
            <a:avLst/>
          </a:prstGeom>
        </p:spPr>
      </p:pic>
      <p:pic>
        <p:nvPicPr>
          <p:cNvPr id="9" name="Picture 8" descr="A picture containing indoor, bat, photo, ball&#10;&#10;Description automatically generated">
            <a:extLst>
              <a:ext uri="{FF2B5EF4-FFF2-40B4-BE49-F238E27FC236}">
                <a16:creationId xmlns:a16="http://schemas.microsoft.com/office/drawing/2014/main" id="{9596082F-1A85-4D01-83E9-1B66BB9AE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7719" y="1968831"/>
            <a:ext cx="4085598" cy="2618497"/>
          </a:xfrm>
          <a:prstGeom prst="rect">
            <a:avLst/>
          </a:prstGeom>
        </p:spPr>
      </p:pic>
      <p:pic>
        <p:nvPicPr>
          <p:cNvPr id="11" name="Picture 10" descr="A picture containing lit, sitting, food, computer&#10;&#10;Description automatically generated">
            <a:extLst>
              <a:ext uri="{FF2B5EF4-FFF2-40B4-BE49-F238E27FC236}">
                <a16:creationId xmlns:a16="http://schemas.microsoft.com/office/drawing/2014/main" id="{01761168-16D5-47F5-868F-6EA06B4FB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1852" y="4128116"/>
            <a:ext cx="3960148" cy="2800905"/>
          </a:xfrm>
          <a:prstGeom prst="rect">
            <a:avLst/>
          </a:prstGeom>
        </p:spPr>
      </p:pic>
      <p:sp>
        <p:nvSpPr>
          <p:cNvPr id="13" name="TextBox 12">
            <a:extLst>
              <a:ext uri="{FF2B5EF4-FFF2-40B4-BE49-F238E27FC236}">
                <a16:creationId xmlns:a16="http://schemas.microsoft.com/office/drawing/2014/main" id="{BE6C7839-FA83-4D25-BD4E-1EEB412A9F46}"/>
              </a:ext>
            </a:extLst>
          </p:cNvPr>
          <p:cNvSpPr txBox="1"/>
          <p:nvPr/>
        </p:nvSpPr>
        <p:spPr>
          <a:xfrm>
            <a:off x="408372" y="1518652"/>
            <a:ext cx="7084381" cy="5078313"/>
          </a:xfrm>
          <a:prstGeom prst="rect">
            <a:avLst/>
          </a:prstGeom>
          <a:noFill/>
        </p:spPr>
        <p:txBody>
          <a:bodyPr wrap="square">
            <a:spAutoFit/>
          </a:bodyPr>
          <a:lstStyle/>
          <a:p>
            <a:pPr algn="ctr"/>
            <a:r>
              <a:rPr lang="el-GR" dirty="0"/>
              <a:t>ο </a:t>
            </a:r>
            <a:r>
              <a:rPr lang="el-GR" b="1" dirty="0"/>
              <a:t>DDT</a:t>
            </a:r>
            <a:r>
              <a:rPr lang="el-GR" dirty="0"/>
              <a:t> (συντομογραφία της κατά IUPAC ονομασίας (π, π'-</a:t>
            </a:r>
            <a:r>
              <a:rPr lang="el-GR" dirty="0" err="1"/>
              <a:t>διχλωρο</a:t>
            </a:r>
            <a:r>
              <a:rPr lang="el-GR" dirty="0"/>
              <a:t>-</a:t>
            </a:r>
            <a:r>
              <a:rPr lang="el-GR" dirty="0" err="1"/>
              <a:t>διφαινυλοτριχλωροαιθάνιο</a:t>
            </a:r>
            <a:r>
              <a:rPr lang="el-GR" dirty="0"/>
              <a:t>) είναι χλωριούχος ένωση, ισχυρά τοξική που χρησιμοποιήθηκε ως εντομοκτόνο για την καταπολέμηση των κουνουπιών στις ελώδεις περιοχές για περιορισμό της μετάδοσης της ελονοσίας. Παρασκευάστηκε το 1874 από το Γερμανό χημικό </a:t>
            </a:r>
            <a:r>
              <a:rPr lang="el-GR" dirty="0" err="1"/>
              <a:t>Ότμαρ</a:t>
            </a:r>
            <a:r>
              <a:rPr lang="el-GR" dirty="0"/>
              <a:t> </a:t>
            </a:r>
            <a:r>
              <a:rPr lang="el-GR" dirty="0" err="1"/>
              <a:t>Τσάιντλερ</a:t>
            </a:r>
            <a:r>
              <a:rPr lang="el-GR" dirty="0"/>
              <a:t> (</a:t>
            </a:r>
            <a:r>
              <a:rPr lang="el-GR" dirty="0" err="1"/>
              <a:t>Othmar</a:t>
            </a:r>
            <a:r>
              <a:rPr lang="el-GR" dirty="0"/>
              <a:t> </a:t>
            </a:r>
            <a:r>
              <a:rPr lang="el-GR" dirty="0" err="1"/>
              <a:t>Zeidler</a:t>
            </a:r>
            <a:r>
              <a:rPr lang="el-GR" dirty="0"/>
              <a:t>) χωρίς όμως να </a:t>
            </a:r>
            <a:r>
              <a:rPr lang="el-GR" dirty="0" err="1"/>
              <a:t>περιγραφούν</a:t>
            </a:r>
            <a:r>
              <a:rPr lang="el-GR" dirty="0"/>
              <a:t> </a:t>
            </a:r>
            <a:r>
              <a:rPr lang="el-GR" dirty="0" err="1"/>
              <a:t>εντομοκτόνες</a:t>
            </a:r>
            <a:r>
              <a:rPr lang="el-GR" dirty="0"/>
              <a:t> ιδιότητες, τις οποίες ανακάλυψε πολύ αργότερα (1939) ο Ελβετός χημικός της εταιρείας </a:t>
            </a:r>
            <a:r>
              <a:rPr lang="el-GR" dirty="0" err="1"/>
              <a:t>Ciba</a:t>
            </a:r>
            <a:r>
              <a:rPr lang="el-GR" dirty="0"/>
              <a:t> - </a:t>
            </a:r>
            <a:r>
              <a:rPr lang="el-GR" dirty="0" err="1"/>
              <a:t>Geigy</a:t>
            </a:r>
            <a:r>
              <a:rPr lang="el-GR" dirty="0"/>
              <a:t> Πάουλ Χέρμαν </a:t>
            </a:r>
            <a:r>
              <a:rPr lang="el-GR" dirty="0" err="1"/>
              <a:t>Μύλλερ</a:t>
            </a:r>
            <a:r>
              <a:rPr lang="el-GR" dirty="0"/>
              <a:t> (</a:t>
            </a:r>
            <a:r>
              <a:rPr lang="el-GR" dirty="0" err="1"/>
              <a:t>Paul</a:t>
            </a:r>
            <a:r>
              <a:rPr lang="el-GR" dirty="0"/>
              <a:t> </a:t>
            </a:r>
            <a:r>
              <a:rPr lang="el-GR" dirty="0" err="1"/>
              <a:t>Hermann</a:t>
            </a:r>
            <a:r>
              <a:rPr lang="el-GR" dirty="0"/>
              <a:t> </a:t>
            </a:r>
            <a:r>
              <a:rPr lang="el-GR" dirty="0" err="1"/>
              <a:t>Müller</a:t>
            </a:r>
            <a:r>
              <a:rPr lang="el-GR" dirty="0"/>
              <a:t>). Στην Ελλάδα η συστηματική χρήση του DDT άρχισε από το 1945-46. Από τα πρώτα χρόνια των ψεκασμών μειώθηκε εντυπωσιακά η ελονοσία στην Ελλάδα, η οποία ήταν πάντοτε ενδημική.</a:t>
            </a:r>
          </a:p>
          <a:p>
            <a:pPr algn="ctr"/>
            <a:r>
              <a:rPr lang="el-GR" dirty="0"/>
              <a:t>Επειδή είναι μη βιοδιασπώμενη ουσία, με έρευνες που έγιναν βρέθηκαν ποσότητες DDT μέχρι και στο γάλα των Πολικών αρκούδων στο Βόρειο πόλο και στα αυγά των πιγκουίνων στο Νότιο πόλο. Θεωρήθηκε υπεύθυνο για την λείανση - λέπτυνση του κελύφους των αυγών πτηνών που οδήγησε στον περιορισμό του πληθυσμού τους εγκυμονώντας ακόμα και τον κίνδυνο της πλήρους εξαφάνισης τους. Σήμερα η χρήση του έχει απαγορευτεί. </a:t>
            </a:r>
          </a:p>
        </p:txBody>
      </p:sp>
    </p:spTree>
    <p:extLst>
      <p:ext uri="{BB962C8B-B14F-4D97-AF65-F5344CB8AC3E}">
        <p14:creationId xmlns:p14="http://schemas.microsoft.com/office/powerpoint/2010/main" val="1738464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53D42B-6DB0-4FEC-8C6D-401A9F732CF2}"/>
              </a:ext>
            </a:extLst>
          </p:cNvPr>
          <p:cNvSpPr txBox="1"/>
          <p:nvPr/>
        </p:nvSpPr>
        <p:spPr>
          <a:xfrm>
            <a:off x="0" y="-17756"/>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1939</a:t>
            </a:r>
          </a:p>
        </p:txBody>
      </p:sp>
      <p:sp>
        <p:nvSpPr>
          <p:cNvPr id="5" name="TextBox 4">
            <a:extLst>
              <a:ext uri="{FF2B5EF4-FFF2-40B4-BE49-F238E27FC236}">
                <a16:creationId xmlns:a16="http://schemas.microsoft.com/office/drawing/2014/main" id="{3F53FD0D-C73B-4FB4-A811-4BEDF10DED34}"/>
              </a:ext>
            </a:extLst>
          </p:cNvPr>
          <p:cNvSpPr txBox="1"/>
          <p:nvPr/>
        </p:nvSpPr>
        <p:spPr>
          <a:xfrm>
            <a:off x="408372" y="443909"/>
            <a:ext cx="6196613" cy="830997"/>
          </a:xfrm>
          <a:prstGeom prst="rect">
            <a:avLst/>
          </a:prstGeom>
          <a:noFill/>
        </p:spPr>
        <p:txBody>
          <a:bodyPr wrap="square" rtlCol="0">
            <a:spAutoFit/>
          </a:bodyPr>
          <a:lstStyle/>
          <a:p>
            <a:r>
              <a:rPr lang="el-GR" sz="2400" b="1" dirty="0">
                <a:solidFill>
                  <a:srgbClr val="C00000"/>
                </a:solidFill>
              </a:rPr>
              <a:t>Πραγματοποιείται η πρώτη πτήση με ελικόπτερο</a:t>
            </a:r>
          </a:p>
        </p:txBody>
      </p:sp>
      <p:pic>
        <p:nvPicPr>
          <p:cNvPr id="7" name="Picture 6">
            <a:extLst>
              <a:ext uri="{FF2B5EF4-FFF2-40B4-BE49-F238E27FC236}">
                <a16:creationId xmlns:a16="http://schemas.microsoft.com/office/drawing/2014/main" id="{3ADBFCA1-F15B-4018-8666-4D041C3757A0}"/>
              </a:ext>
            </a:extLst>
          </p:cNvPr>
          <p:cNvPicPr>
            <a:picLocks noChangeAspect="1"/>
          </p:cNvPicPr>
          <p:nvPr/>
        </p:nvPicPr>
        <p:blipFill>
          <a:blip r:embed="rId2"/>
          <a:stretch>
            <a:fillRect/>
          </a:stretch>
        </p:blipFill>
        <p:spPr>
          <a:xfrm>
            <a:off x="2396970" y="1016492"/>
            <a:ext cx="7981025" cy="4489327"/>
          </a:xfrm>
          <a:prstGeom prst="rect">
            <a:avLst/>
          </a:prstGeom>
        </p:spPr>
      </p:pic>
      <p:sp>
        <p:nvSpPr>
          <p:cNvPr id="9" name="TextBox 8">
            <a:extLst>
              <a:ext uri="{FF2B5EF4-FFF2-40B4-BE49-F238E27FC236}">
                <a16:creationId xmlns:a16="http://schemas.microsoft.com/office/drawing/2014/main" id="{5A83937D-D411-4473-BFD6-F448EE380046}"/>
              </a:ext>
            </a:extLst>
          </p:cNvPr>
          <p:cNvSpPr txBox="1"/>
          <p:nvPr/>
        </p:nvSpPr>
        <p:spPr>
          <a:xfrm>
            <a:off x="408372" y="5657671"/>
            <a:ext cx="11292396" cy="1200329"/>
          </a:xfrm>
          <a:prstGeom prst="rect">
            <a:avLst/>
          </a:prstGeom>
          <a:noFill/>
        </p:spPr>
        <p:txBody>
          <a:bodyPr wrap="square">
            <a:spAutoFit/>
          </a:bodyPr>
          <a:lstStyle/>
          <a:p>
            <a:pPr algn="ctr"/>
            <a:r>
              <a:rPr lang="el-GR" dirty="0"/>
              <a:t>Σε τακτική χρήση τέθηκε για πρώτη φορά ελικόπτερο το 1939. Είχε σχεδιαστεί από τον ουκρανικής καταγωγής Ιγκόρ </a:t>
            </a:r>
            <a:r>
              <a:rPr lang="el-GR" dirty="0" err="1"/>
              <a:t>Σικόρσκι</a:t>
            </a:r>
            <a:r>
              <a:rPr lang="el-GR" dirty="0"/>
              <a:t> το όνομα του οποίου φέρουν κάποια αεροπλάνα ακόμη και σήμερα. Μεγάλη ανάπτυξη γνώρισε αμέσως μετά τον Β΄ Παγκόσμιο Πόλεμο. Η χρήση στροβιλοκινητήρων έδωσε στη συνέχεια τη δυνατότητα στα ελικόπτερα να μεταφέρουν φορτία ίσα ή μεγαλύτερα από το βάρος τους.</a:t>
            </a:r>
          </a:p>
        </p:txBody>
      </p:sp>
    </p:spTree>
    <p:extLst>
      <p:ext uri="{BB962C8B-B14F-4D97-AF65-F5344CB8AC3E}">
        <p14:creationId xmlns:p14="http://schemas.microsoft.com/office/powerpoint/2010/main" val="3263839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81A2DF-37B9-489B-840E-34ABF939F6BC}"/>
              </a:ext>
            </a:extLst>
          </p:cNvPr>
          <p:cNvSpPr txBox="1"/>
          <p:nvPr/>
        </p:nvSpPr>
        <p:spPr>
          <a:xfrm>
            <a:off x="0" y="-17756"/>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1939</a:t>
            </a:r>
          </a:p>
        </p:txBody>
      </p:sp>
      <p:sp>
        <p:nvSpPr>
          <p:cNvPr id="5" name="TextBox 4">
            <a:extLst>
              <a:ext uri="{FF2B5EF4-FFF2-40B4-BE49-F238E27FC236}">
                <a16:creationId xmlns:a16="http://schemas.microsoft.com/office/drawing/2014/main" id="{2D89D69B-A9B5-4B2F-AF06-576207E1BB91}"/>
              </a:ext>
            </a:extLst>
          </p:cNvPr>
          <p:cNvSpPr txBox="1"/>
          <p:nvPr/>
        </p:nvSpPr>
        <p:spPr>
          <a:xfrm>
            <a:off x="408372" y="443909"/>
            <a:ext cx="6196613" cy="461665"/>
          </a:xfrm>
          <a:prstGeom prst="rect">
            <a:avLst/>
          </a:prstGeom>
          <a:noFill/>
        </p:spPr>
        <p:txBody>
          <a:bodyPr wrap="square" rtlCol="0">
            <a:spAutoFit/>
          </a:bodyPr>
          <a:lstStyle/>
          <a:p>
            <a:r>
              <a:rPr lang="el-GR" sz="2400" b="1" dirty="0">
                <a:solidFill>
                  <a:srgbClr val="C00000"/>
                </a:solidFill>
              </a:rPr>
              <a:t>Επινοείται η διαμόρφωση συχνότητας</a:t>
            </a:r>
          </a:p>
        </p:txBody>
      </p:sp>
      <p:pic>
        <p:nvPicPr>
          <p:cNvPr id="7" name="Picture 6" descr="A picture containing chart&#10;&#10;Description automatically generated">
            <a:extLst>
              <a:ext uri="{FF2B5EF4-FFF2-40B4-BE49-F238E27FC236}">
                <a16:creationId xmlns:a16="http://schemas.microsoft.com/office/drawing/2014/main" id="{C8736A8F-CC90-423C-8D17-5063EE213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7239" y="213076"/>
            <a:ext cx="4386230" cy="3426742"/>
          </a:xfrm>
          <a:prstGeom prst="rect">
            <a:avLst/>
          </a:prstGeom>
        </p:spPr>
      </p:pic>
      <p:sp>
        <p:nvSpPr>
          <p:cNvPr id="9" name="TextBox 8">
            <a:extLst>
              <a:ext uri="{FF2B5EF4-FFF2-40B4-BE49-F238E27FC236}">
                <a16:creationId xmlns:a16="http://schemas.microsoft.com/office/drawing/2014/main" id="{44BF4B36-4B51-462C-B73A-4C787171FFB9}"/>
              </a:ext>
            </a:extLst>
          </p:cNvPr>
          <p:cNvSpPr txBox="1"/>
          <p:nvPr/>
        </p:nvSpPr>
        <p:spPr>
          <a:xfrm>
            <a:off x="742766" y="1367239"/>
            <a:ext cx="6143346" cy="3416320"/>
          </a:xfrm>
          <a:prstGeom prst="rect">
            <a:avLst/>
          </a:prstGeom>
          <a:noFill/>
        </p:spPr>
        <p:txBody>
          <a:bodyPr wrap="square">
            <a:spAutoFit/>
          </a:bodyPr>
          <a:lstStyle/>
          <a:p>
            <a:pPr algn="ctr"/>
            <a:r>
              <a:rPr lang="el-GR" dirty="0"/>
              <a:t>Η </a:t>
            </a:r>
            <a:r>
              <a:rPr lang="el-GR" b="1" dirty="0"/>
              <a:t>διαμόρφωση συχνότητας</a:t>
            </a:r>
            <a:r>
              <a:rPr lang="el-GR" dirty="0"/>
              <a:t> (FM - </a:t>
            </a:r>
            <a:r>
              <a:rPr lang="el-GR" dirty="0" err="1"/>
              <a:t>Frequency</a:t>
            </a:r>
            <a:r>
              <a:rPr lang="el-GR" dirty="0"/>
              <a:t> </a:t>
            </a:r>
            <a:r>
              <a:rPr lang="el-GR" dirty="0" err="1"/>
              <a:t>Modulation</a:t>
            </a:r>
            <a:r>
              <a:rPr lang="el-GR" dirty="0"/>
              <a:t>) είναι μία αναλογική διαμόρφωση σήματος. Στην διαμόρφωση συχνότητας η συχνότητα του </a:t>
            </a:r>
            <a:r>
              <a:rPr lang="el-GR" dirty="0" err="1"/>
              <a:t>υψίσυχνου</a:t>
            </a:r>
            <a:r>
              <a:rPr lang="el-GR" dirty="0"/>
              <a:t> σήματος (φέρον κύμα) μεταβάλλεται ανάλογα με το πλάτος του σήματος πληροφορίας (ακουστικό σήμα). Το διαμορφωμένο σήμα που προκύπτει έχει σταθερό πλάτος άλλα μεταβαλλόμενη συχνότητα και μοιάζει να παρουσιάζει «πυκνώματα» και «αραιώματα». Ο τρόπος με τον οποίο το πλάτος του ακουστικού σήματος επηρεάζει το φέρον είναι ο εξής. Όπου το ακουστικό σήμα έχει μεγάλο πλάτος έχουμε αύξηση της συχνότητας του φέροντος και όπου το ακουστικό σήμα έχει μικρό πλάτος έχουμε μείωση της συχνότητας του φέροντος. </a:t>
            </a:r>
          </a:p>
        </p:txBody>
      </p:sp>
    </p:spTree>
    <p:extLst>
      <p:ext uri="{BB962C8B-B14F-4D97-AF65-F5344CB8AC3E}">
        <p14:creationId xmlns:p14="http://schemas.microsoft.com/office/powerpoint/2010/main" val="3169533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1ACC12-B3C2-4C00-AE40-94A09BC08F31}"/>
              </a:ext>
            </a:extLst>
          </p:cNvPr>
          <p:cNvSpPr txBox="1"/>
          <p:nvPr/>
        </p:nvSpPr>
        <p:spPr>
          <a:xfrm>
            <a:off x="0" y="-17756"/>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1940</a:t>
            </a:r>
          </a:p>
        </p:txBody>
      </p:sp>
      <p:sp>
        <p:nvSpPr>
          <p:cNvPr id="5" name="TextBox 4">
            <a:extLst>
              <a:ext uri="{FF2B5EF4-FFF2-40B4-BE49-F238E27FC236}">
                <a16:creationId xmlns:a16="http://schemas.microsoft.com/office/drawing/2014/main" id="{3CB8C647-5682-4C05-B56E-5E0AED25BC43}"/>
              </a:ext>
            </a:extLst>
          </p:cNvPr>
          <p:cNvSpPr txBox="1"/>
          <p:nvPr/>
        </p:nvSpPr>
        <p:spPr>
          <a:xfrm>
            <a:off x="408372" y="443909"/>
            <a:ext cx="6196613" cy="830997"/>
          </a:xfrm>
          <a:prstGeom prst="rect">
            <a:avLst/>
          </a:prstGeom>
          <a:noFill/>
        </p:spPr>
        <p:txBody>
          <a:bodyPr wrap="square" rtlCol="0">
            <a:spAutoFit/>
          </a:bodyPr>
          <a:lstStyle/>
          <a:p>
            <a:r>
              <a:rPr lang="el-GR" sz="2400" b="1" dirty="0">
                <a:solidFill>
                  <a:srgbClr val="C00000"/>
                </a:solidFill>
              </a:rPr>
              <a:t>Ανακαλύπτεται το Ποσειδώνιο και το πλουτώνιο</a:t>
            </a:r>
          </a:p>
        </p:txBody>
      </p:sp>
      <p:pic>
        <p:nvPicPr>
          <p:cNvPr id="7" name="Picture 6" descr="Schematic&#10;&#10;Description automatically generated">
            <a:extLst>
              <a:ext uri="{FF2B5EF4-FFF2-40B4-BE49-F238E27FC236}">
                <a16:creationId xmlns:a16="http://schemas.microsoft.com/office/drawing/2014/main" id="{A2F7395A-F96D-4B6E-B711-3B15F21AE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6885" y="-17756"/>
            <a:ext cx="3092081" cy="3323987"/>
          </a:xfrm>
          <a:prstGeom prst="rect">
            <a:avLst/>
          </a:prstGeom>
        </p:spPr>
      </p:pic>
      <p:sp>
        <p:nvSpPr>
          <p:cNvPr id="9" name="Rectangle 3">
            <a:extLst>
              <a:ext uri="{FF2B5EF4-FFF2-40B4-BE49-F238E27FC236}">
                <a16:creationId xmlns:a16="http://schemas.microsoft.com/office/drawing/2014/main" id="{F942967F-B7F3-4A44-BDA0-F890245CC4E2}"/>
              </a:ext>
            </a:extLst>
          </p:cNvPr>
          <p:cNvSpPr>
            <a:spLocks noChangeArrowheads="1"/>
          </p:cNvSpPr>
          <p:nvPr/>
        </p:nvSpPr>
        <p:spPr bwMode="auto">
          <a:xfrm>
            <a:off x="373620" y="1274906"/>
            <a:ext cx="769102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a:ln>
                  <a:noFill/>
                </a:ln>
                <a:solidFill>
                  <a:schemeClr val="tx1"/>
                </a:solidFill>
                <a:effectLst/>
                <a:latin typeface="Arial" panose="020B0604020202020204" pitchFamily="34" charset="0"/>
              </a:rPr>
              <a:t>Το </a:t>
            </a:r>
            <a:r>
              <a:rPr lang="el-GR" altLang="el-GR" dirty="0">
                <a:latin typeface="Arial" panose="020B0604020202020204" pitchFamily="34" charset="0"/>
              </a:rPr>
              <a:t>χημικό στοιχείο</a:t>
            </a:r>
            <a:r>
              <a:rPr kumimoji="0" lang="el-GR" altLang="el-GR" sz="1800" b="0" i="0" u="none" strike="noStrike" cap="none" normalizeH="0" baseline="0" dirty="0">
                <a:ln>
                  <a:noFill/>
                </a:ln>
                <a:solidFill>
                  <a:schemeClr val="tx1"/>
                </a:solidFill>
                <a:effectLst/>
                <a:latin typeface="Arial" panose="020B0604020202020204" pitchFamily="34" charset="0"/>
              </a:rPr>
              <a:t> </a:t>
            </a:r>
            <a:r>
              <a:rPr kumimoji="0" lang="el-GR" altLang="el-GR" sz="1800" b="1" i="0" u="none" strike="noStrike" cap="none" normalizeH="0" baseline="0" dirty="0">
                <a:ln>
                  <a:noFill/>
                </a:ln>
                <a:solidFill>
                  <a:schemeClr val="tx1"/>
                </a:solidFill>
                <a:effectLst/>
                <a:latin typeface="Arial" panose="020B0604020202020204" pitchFamily="34" charset="0"/>
              </a:rPr>
              <a:t>ποσειδώνιο</a:t>
            </a:r>
            <a:r>
              <a:rPr kumimoji="0" lang="el-GR" altLang="el-GR" sz="1800" b="0" i="0" u="none" strike="noStrike" cap="none" normalizeH="0" baseline="0" dirty="0">
                <a:ln>
                  <a:noFill/>
                </a:ln>
                <a:solidFill>
                  <a:schemeClr val="tx1"/>
                </a:solidFill>
                <a:effectLst/>
                <a:latin typeface="Arial" panose="020B0604020202020204" pitchFamily="34" charset="0"/>
              </a:rPr>
              <a:t> είναι ένα </a:t>
            </a:r>
            <a:r>
              <a:rPr lang="el-GR" altLang="el-GR" dirty="0">
                <a:latin typeface="Arial" panose="020B0604020202020204" pitchFamily="34" charset="0"/>
              </a:rPr>
              <a:t>μέταλλο</a:t>
            </a:r>
            <a:r>
              <a:rPr kumimoji="0" lang="el-GR" altLang="el-GR" sz="1800" b="0" i="0" u="none" strike="noStrike" cap="none" normalizeH="0" baseline="0" dirty="0">
                <a:ln>
                  <a:noFill/>
                </a:ln>
                <a:solidFill>
                  <a:schemeClr val="tx1"/>
                </a:solidFill>
                <a:effectLst/>
                <a:latin typeface="Arial" panose="020B0604020202020204" pitchFamily="34" charset="0"/>
              </a:rPr>
              <a:t> με </a:t>
            </a:r>
            <a:r>
              <a:rPr lang="el-GR" altLang="el-GR" dirty="0">
                <a:latin typeface="Arial" panose="020B0604020202020204" pitchFamily="34" charset="0"/>
              </a:rPr>
              <a:t>ατομικό αριθμό</a:t>
            </a:r>
            <a:r>
              <a:rPr kumimoji="0" lang="el-GR" altLang="el-GR" sz="1800" b="0" i="0" u="none" strike="noStrike" cap="none" normalizeH="0" baseline="0" dirty="0">
                <a:ln>
                  <a:noFill/>
                </a:ln>
                <a:solidFill>
                  <a:schemeClr val="tx1"/>
                </a:solidFill>
                <a:effectLst/>
                <a:latin typeface="Arial" panose="020B0604020202020204" pitchFamily="34" charset="0"/>
              </a:rPr>
              <a:t> 93 και </a:t>
            </a:r>
            <a:r>
              <a:rPr lang="el-GR" altLang="el-GR" dirty="0">
                <a:latin typeface="Arial" panose="020B0604020202020204" pitchFamily="34" charset="0"/>
              </a:rPr>
              <a:t>ατομικό βάρος</a:t>
            </a:r>
            <a:r>
              <a:rPr kumimoji="0" lang="el-GR" altLang="el-GR" sz="1800" b="0" i="0" u="none" strike="noStrike" cap="none" normalizeH="0" baseline="0" dirty="0">
                <a:ln>
                  <a:noFill/>
                </a:ln>
                <a:solidFill>
                  <a:schemeClr val="tx1"/>
                </a:solidFill>
                <a:effectLst/>
                <a:latin typeface="Arial" panose="020B0604020202020204" pitchFamily="34" charset="0"/>
              </a:rPr>
              <a:t> 237,0482. Έχει </a:t>
            </a:r>
            <a:r>
              <a:rPr lang="el-GR" altLang="el-GR" dirty="0">
                <a:latin typeface="Arial" panose="020B0604020202020204" pitchFamily="34" charset="0"/>
              </a:rPr>
              <a:t>θερμοκρασία τήξης</a:t>
            </a:r>
            <a:r>
              <a:rPr kumimoji="0" lang="el-GR" altLang="el-GR" sz="1800" b="0" i="0" u="none" strike="noStrike" cap="none" normalizeH="0" baseline="0" dirty="0">
                <a:ln>
                  <a:noFill/>
                </a:ln>
                <a:solidFill>
                  <a:schemeClr val="tx1"/>
                </a:solidFill>
                <a:effectLst/>
                <a:latin typeface="Arial" panose="020B0604020202020204" pitchFamily="34" charset="0"/>
              </a:rPr>
              <a:t> 640 °C και </a:t>
            </a:r>
            <a:r>
              <a:rPr lang="el-GR" altLang="el-GR" dirty="0">
                <a:latin typeface="Arial" panose="020B0604020202020204" pitchFamily="34" charset="0"/>
              </a:rPr>
              <a:t>θερμοκρασία βρασμού</a:t>
            </a:r>
            <a:r>
              <a:rPr kumimoji="0" lang="el-GR" altLang="el-GR" sz="1800" b="0" i="0" u="none" strike="noStrike" cap="none" normalizeH="0" baseline="0" dirty="0">
                <a:ln>
                  <a:noFill/>
                </a:ln>
                <a:solidFill>
                  <a:schemeClr val="tx1"/>
                </a:solidFill>
                <a:effectLst/>
                <a:latin typeface="Arial" panose="020B0604020202020204" pitchFamily="34" charset="0"/>
              </a:rPr>
              <a:t> 3902 °C.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a:ln>
                  <a:noFill/>
                </a:ln>
                <a:solidFill>
                  <a:schemeClr val="tx1"/>
                </a:solidFill>
                <a:effectLst/>
                <a:latin typeface="Arial" panose="020B0604020202020204" pitchFamily="34" charset="0"/>
              </a:rPr>
              <a:t>Έχει ατομικό αριθμό μεγαλύτερο του 92 έτσι είναι τεχνητό. Είναι το πρώτο τεχνητό στοιχείο που παράχθηκε από ουράνιο. Ίχνη του υπάρχουν σε κοιτάσματα ουρανίου όπου παράγεται από τα αδέσποτα νετρόνια της διασπάσεως του τελευταίου</a:t>
            </a:r>
          </a:p>
        </p:txBody>
      </p:sp>
      <p:pic>
        <p:nvPicPr>
          <p:cNvPr id="11" name="Picture 10" descr="Schematic&#10;&#10;Description automatically generated">
            <a:extLst>
              <a:ext uri="{FF2B5EF4-FFF2-40B4-BE49-F238E27FC236}">
                <a16:creationId xmlns:a16="http://schemas.microsoft.com/office/drawing/2014/main" id="{830977E0-13D7-4ECD-8AC0-591B89F39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885" y="3534013"/>
            <a:ext cx="3092081" cy="3323987"/>
          </a:xfrm>
          <a:prstGeom prst="rect">
            <a:avLst/>
          </a:prstGeom>
        </p:spPr>
      </p:pic>
      <p:sp>
        <p:nvSpPr>
          <p:cNvPr id="15" name="TextBox 14">
            <a:extLst>
              <a:ext uri="{FF2B5EF4-FFF2-40B4-BE49-F238E27FC236}">
                <a16:creationId xmlns:a16="http://schemas.microsoft.com/office/drawing/2014/main" id="{01314494-165F-4009-B799-8BC7878FE31B}"/>
              </a:ext>
            </a:extLst>
          </p:cNvPr>
          <p:cNvSpPr txBox="1"/>
          <p:nvPr/>
        </p:nvSpPr>
        <p:spPr>
          <a:xfrm>
            <a:off x="745724" y="4137228"/>
            <a:ext cx="7318915" cy="1477328"/>
          </a:xfrm>
          <a:prstGeom prst="rect">
            <a:avLst/>
          </a:prstGeom>
          <a:noFill/>
        </p:spPr>
        <p:txBody>
          <a:bodyPr wrap="square">
            <a:spAutoFit/>
          </a:bodyPr>
          <a:lstStyle/>
          <a:p>
            <a:pPr algn="ctr"/>
            <a:r>
              <a:rPr lang="el-GR" dirty="0"/>
              <a:t>Το χημικό στοιχείο </a:t>
            </a:r>
            <a:r>
              <a:rPr lang="el-GR" b="1" dirty="0"/>
              <a:t>πλουτώνιο</a:t>
            </a:r>
            <a:r>
              <a:rPr lang="el-GR" dirty="0"/>
              <a:t> (λατινικά: </a:t>
            </a:r>
            <a:r>
              <a:rPr lang="el-GR" i="1" dirty="0" err="1"/>
              <a:t>plutonium</a:t>
            </a:r>
            <a:r>
              <a:rPr lang="el-GR" dirty="0"/>
              <a:t>) είναι ένα υπερουράνιο, ραδιενεργό μέταλλο που ανήκει στις </a:t>
            </a:r>
            <a:r>
              <a:rPr lang="el-GR" dirty="0" err="1"/>
              <a:t>ακτινίδες</a:t>
            </a:r>
            <a:r>
              <a:rPr lang="el-GR" dirty="0"/>
              <a:t>. Ο ατομικός αριθμός του είναι 94 και η ατομική μάζα του 244 </a:t>
            </a:r>
            <a:r>
              <a:rPr lang="el-GR" dirty="0" err="1"/>
              <a:t>amu</a:t>
            </a:r>
            <a:r>
              <a:rPr lang="el-GR" dirty="0"/>
              <a:t>.</a:t>
            </a:r>
            <a:r>
              <a:rPr lang="el-GR" baseline="30000" dirty="0"/>
              <a:t> </a:t>
            </a:r>
            <a:r>
              <a:rPr lang="el-GR" dirty="0"/>
              <a:t>Το χημικό του σύμβολο είναι "</a:t>
            </a:r>
            <a:r>
              <a:rPr lang="el-GR" b="1" dirty="0" err="1"/>
              <a:t>Pu</a:t>
            </a:r>
            <a:r>
              <a:rPr lang="el-GR" dirty="0"/>
              <a:t>" και ανήκει στην περίοδο 7 και στον τομέα f. Έχει θερμοκρασία τήξης 639,5±2 °C και θερμοκρασία βρασμού 3235±19 °C. </a:t>
            </a:r>
          </a:p>
        </p:txBody>
      </p:sp>
    </p:spTree>
    <p:extLst>
      <p:ext uri="{BB962C8B-B14F-4D97-AF65-F5344CB8AC3E}">
        <p14:creationId xmlns:p14="http://schemas.microsoft.com/office/powerpoint/2010/main" val="2664160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6B3106-2B73-411D-AEE0-350EC19D5B8D}"/>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1940</a:t>
            </a:r>
          </a:p>
        </p:txBody>
      </p:sp>
      <p:sp>
        <p:nvSpPr>
          <p:cNvPr id="5" name="TextBox 4">
            <a:extLst>
              <a:ext uri="{FF2B5EF4-FFF2-40B4-BE49-F238E27FC236}">
                <a16:creationId xmlns:a16="http://schemas.microsoft.com/office/drawing/2014/main" id="{A02419D6-9EC2-405C-838C-E72920D7EC7B}"/>
              </a:ext>
            </a:extLst>
          </p:cNvPr>
          <p:cNvSpPr txBox="1"/>
          <p:nvPr/>
        </p:nvSpPr>
        <p:spPr>
          <a:xfrm>
            <a:off x="408372" y="461665"/>
            <a:ext cx="6196613" cy="830997"/>
          </a:xfrm>
          <a:prstGeom prst="rect">
            <a:avLst/>
          </a:prstGeom>
          <a:noFill/>
        </p:spPr>
        <p:txBody>
          <a:bodyPr wrap="square" rtlCol="0">
            <a:spAutoFit/>
          </a:bodyPr>
          <a:lstStyle/>
          <a:p>
            <a:r>
              <a:rPr lang="el-GR" sz="2400" b="1" dirty="0">
                <a:solidFill>
                  <a:srgbClr val="C00000"/>
                </a:solidFill>
              </a:rPr>
              <a:t>Χρησιμοποιείται εξαφθοριούχο ουράνιο για τον εμπλουτισμό του ουρανίου </a:t>
            </a:r>
          </a:p>
        </p:txBody>
      </p:sp>
      <p:pic>
        <p:nvPicPr>
          <p:cNvPr id="7" name="Picture 6" descr="Diagram, schematic&#10;&#10;Description automatically generated">
            <a:extLst>
              <a:ext uri="{FF2B5EF4-FFF2-40B4-BE49-F238E27FC236}">
                <a16:creationId xmlns:a16="http://schemas.microsoft.com/office/drawing/2014/main" id="{A2EC63B7-3D74-4CFF-88A2-CE823C3B2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9612" y="129142"/>
            <a:ext cx="2684016" cy="2821979"/>
          </a:xfrm>
          <a:prstGeom prst="rect">
            <a:avLst/>
          </a:prstGeom>
        </p:spPr>
      </p:pic>
      <p:pic>
        <p:nvPicPr>
          <p:cNvPr id="9" name="Picture 8" descr="Schematic&#10;&#10;Description automatically generated">
            <a:extLst>
              <a:ext uri="{FF2B5EF4-FFF2-40B4-BE49-F238E27FC236}">
                <a16:creationId xmlns:a16="http://schemas.microsoft.com/office/drawing/2014/main" id="{FFB7ED76-EE03-45D7-96B1-62C117AAD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2538" y="2752078"/>
            <a:ext cx="3819462" cy="4105922"/>
          </a:xfrm>
          <a:prstGeom prst="rect">
            <a:avLst/>
          </a:prstGeom>
        </p:spPr>
      </p:pic>
      <p:sp>
        <p:nvSpPr>
          <p:cNvPr id="11" name="TextBox 10">
            <a:extLst>
              <a:ext uri="{FF2B5EF4-FFF2-40B4-BE49-F238E27FC236}">
                <a16:creationId xmlns:a16="http://schemas.microsoft.com/office/drawing/2014/main" id="{F3903BB0-2D81-49F0-B258-710222935163}"/>
              </a:ext>
            </a:extLst>
          </p:cNvPr>
          <p:cNvSpPr txBox="1"/>
          <p:nvPr/>
        </p:nvSpPr>
        <p:spPr>
          <a:xfrm>
            <a:off x="1159432" y="2234460"/>
            <a:ext cx="6143346" cy="1754326"/>
          </a:xfrm>
          <a:prstGeom prst="rect">
            <a:avLst/>
          </a:prstGeom>
          <a:noFill/>
        </p:spPr>
        <p:txBody>
          <a:bodyPr wrap="square">
            <a:spAutoFit/>
          </a:bodyPr>
          <a:lstStyle/>
          <a:p>
            <a:pPr algn="ctr"/>
            <a:r>
              <a:rPr lang="el-GR" dirty="0"/>
              <a:t>Λέγοντας </a:t>
            </a:r>
            <a:r>
              <a:rPr lang="el-GR" b="1" dirty="0"/>
              <a:t>εμπλουτισμό </a:t>
            </a:r>
            <a:r>
              <a:rPr lang="el-GR" dirty="0"/>
              <a:t>εννοούμε τη διαδικασία αύξησης της συγκέντρωσης του U-235 και απόρριψης του U-238. Ο διαχωρισμός των δύο ισοτόπων του ουρανίου δεν γίνεται με βάση τις χημικές τους ιδιότητες (γιατί και τα δύο ισότοπα έχουν την ίδια χημική συμπεριφορά) αλλά βάσει των φυσικών τους ιδιοτήτων.</a:t>
            </a:r>
          </a:p>
        </p:txBody>
      </p:sp>
    </p:spTree>
    <p:extLst>
      <p:ext uri="{BB962C8B-B14F-4D97-AF65-F5344CB8AC3E}">
        <p14:creationId xmlns:p14="http://schemas.microsoft.com/office/powerpoint/2010/main" val="1738675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BAE1A2-5747-4928-80E0-09639CCEB818}"/>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1940</a:t>
            </a:r>
          </a:p>
        </p:txBody>
      </p:sp>
      <p:sp>
        <p:nvSpPr>
          <p:cNvPr id="5" name="TextBox 4">
            <a:extLst>
              <a:ext uri="{FF2B5EF4-FFF2-40B4-BE49-F238E27FC236}">
                <a16:creationId xmlns:a16="http://schemas.microsoft.com/office/drawing/2014/main" id="{7F296953-C830-4D65-95EF-E68ABD11CBDD}"/>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Ανακαλύπτεται το άστατο</a:t>
            </a:r>
          </a:p>
        </p:txBody>
      </p:sp>
      <p:pic>
        <p:nvPicPr>
          <p:cNvPr id="7" name="Picture 6" descr="A close up of a screen&#10;&#10;Description automatically generated">
            <a:extLst>
              <a:ext uri="{FF2B5EF4-FFF2-40B4-BE49-F238E27FC236}">
                <a16:creationId xmlns:a16="http://schemas.microsoft.com/office/drawing/2014/main" id="{DFDBA4BD-E085-4E14-8E3F-3DBE84805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3330"/>
            <a:ext cx="12192000" cy="3676650"/>
          </a:xfrm>
          <a:prstGeom prst="rect">
            <a:avLst/>
          </a:prstGeom>
        </p:spPr>
      </p:pic>
      <p:sp>
        <p:nvSpPr>
          <p:cNvPr id="9" name="TextBox 8">
            <a:extLst>
              <a:ext uri="{FF2B5EF4-FFF2-40B4-BE49-F238E27FC236}">
                <a16:creationId xmlns:a16="http://schemas.microsoft.com/office/drawing/2014/main" id="{BE24A5C4-372D-4599-9C84-B0E594ECEAD0}"/>
              </a:ext>
            </a:extLst>
          </p:cNvPr>
          <p:cNvSpPr txBox="1"/>
          <p:nvPr/>
        </p:nvSpPr>
        <p:spPr>
          <a:xfrm>
            <a:off x="630315" y="4828492"/>
            <a:ext cx="10386873" cy="1477328"/>
          </a:xfrm>
          <a:prstGeom prst="rect">
            <a:avLst/>
          </a:prstGeom>
          <a:noFill/>
        </p:spPr>
        <p:txBody>
          <a:bodyPr wrap="square">
            <a:spAutoFit/>
          </a:bodyPr>
          <a:lstStyle/>
          <a:p>
            <a:pPr algn="ctr"/>
            <a:r>
              <a:rPr lang="el-GR" dirty="0"/>
              <a:t>Το χημικό στοιχείο </a:t>
            </a:r>
            <a:r>
              <a:rPr lang="el-GR" b="1" dirty="0"/>
              <a:t>Άστατο</a:t>
            </a:r>
            <a:r>
              <a:rPr lang="el-GR" dirty="0"/>
              <a:t> ή </a:t>
            </a:r>
            <a:r>
              <a:rPr lang="el-GR" b="1" dirty="0" err="1"/>
              <a:t>Αστάτιο</a:t>
            </a:r>
            <a:r>
              <a:rPr lang="el-GR" dirty="0"/>
              <a:t> (</a:t>
            </a:r>
            <a:r>
              <a:rPr lang="el-GR" dirty="0" err="1"/>
              <a:t>Astatum</a:t>
            </a:r>
            <a:r>
              <a:rPr lang="el-GR" dirty="0"/>
              <a:t>) είναι ένα αλογόνο με ατομικό αριθμό 85 και ατομικό βάρος (210) . Έχει θερμοκρασία τήξης 302 C° και θερμοκρασία βρασμού 337 C°. Το Άστατο </a:t>
            </a:r>
            <a:r>
              <a:rPr lang="el-GR" dirty="0" err="1"/>
              <a:t>πρωτοπαρασκευάστηκε</a:t>
            </a:r>
            <a:r>
              <a:rPr lang="el-GR" dirty="0"/>
              <a:t> τεχνητά το 1940 στο πανεπιστήμιο του </a:t>
            </a:r>
            <a:r>
              <a:rPr lang="el-GR" dirty="0" err="1"/>
              <a:t>Μπέρκλεϋ</a:t>
            </a:r>
            <a:r>
              <a:rPr lang="el-GR" dirty="0"/>
              <a:t> από τον Αιμίλιο Σεγκρέ. Ήταν το προτελευταίο </a:t>
            </a:r>
            <a:r>
              <a:rPr lang="el-GR" dirty="0" err="1"/>
              <a:t>υποουράνιο</a:t>
            </a:r>
            <a:r>
              <a:rPr lang="el-GR" dirty="0"/>
              <a:t> στοιχείο που ανακαλύφθηκε. Την ονομασία του την οφείλει στο γεγονός πως είναι εξαιρετικά ασταθές με το σταθερότερο του ισότοπο, το </a:t>
            </a:r>
            <a:r>
              <a:rPr lang="el-GR" baseline="30000" dirty="0"/>
              <a:t>210</a:t>
            </a:r>
            <a:r>
              <a:rPr lang="el-GR" dirty="0"/>
              <a:t>At να έχει χρόνο </a:t>
            </a:r>
            <a:r>
              <a:rPr lang="el-GR" dirty="0" err="1"/>
              <a:t>ημιζωής</a:t>
            </a:r>
            <a:r>
              <a:rPr lang="el-GR" dirty="0"/>
              <a:t> μόλις 8,3 ώρες. </a:t>
            </a:r>
          </a:p>
        </p:txBody>
      </p:sp>
    </p:spTree>
    <p:extLst>
      <p:ext uri="{BB962C8B-B14F-4D97-AF65-F5344CB8AC3E}">
        <p14:creationId xmlns:p14="http://schemas.microsoft.com/office/powerpoint/2010/main" val="220509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D48496-86A3-46E7-BB0E-7F5C30A59039}"/>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1940</a:t>
            </a:r>
          </a:p>
        </p:txBody>
      </p:sp>
      <p:sp>
        <p:nvSpPr>
          <p:cNvPr id="5" name="TextBox 4">
            <a:extLst>
              <a:ext uri="{FF2B5EF4-FFF2-40B4-BE49-F238E27FC236}">
                <a16:creationId xmlns:a16="http://schemas.microsoft.com/office/drawing/2014/main" id="{055BD039-33A6-41C3-9F36-BA89BA3DEC34}"/>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Εφευρίσκεται το </a:t>
            </a:r>
            <a:r>
              <a:rPr lang="el-GR" sz="2400" b="1" dirty="0" err="1">
                <a:solidFill>
                  <a:srgbClr val="C00000"/>
                </a:solidFill>
              </a:rPr>
              <a:t>βήταρτο</a:t>
            </a:r>
            <a:endParaRPr lang="el-GR" sz="2400" b="1" dirty="0">
              <a:solidFill>
                <a:srgbClr val="C00000"/>
              </a:solidFill>
            </a:endParaRPr>
          </a:p>
        </p:txBody>
      </p:sp>
      <p:sp>
        <p:nvSpPr>
          <p:cNvPr id="7" name="TextBox 6">
            <a:extLst>
              <a:ext uri="{FF2B5EF4-FFF2-40B4-BE49-F238E27FC236}">
                <a16:creationId xmlns:a16="http://schemas.microsoft.com/office/drawing/2014/main" id="{86FADA91-739B-42BA-9D2A-4904C543F06D}"/>
              </a:ext>
            </a:extLst>
          </p:cNvPr>
          <p:cNvSpPr txBox="1"/>
          <p:nvPr/>
        </p:nvSpPr>
        <p:spPr>
          <a:xfrm>
            <a:off x="461639" y="996851"/>
            <a:ext cx="6143346" cy="2031325"/>
          </a:xfrm>
          <a:prstGeom prst="rect">
            <a:avLst/>
          </a:prstGeom>
          <a:noFill/>
        </p:spPr>
        <p:txBody>
          <a:bodyPr wrap="square">
            <a:spAutoFit/>
          </a:bodyPr>
          <a:lstStyle/>
          <a:p>
            <a:pPr algn="ctr"/>
            <a:r>
              <a:rPr lang="el-GR" dirty="0">
                <a:effectLst/>
                <a:latin typeface="Times New Roman" panose="02020603050405020304" pitchFamily="18" charset="0"/>
              </a:rPr>
              <a:t>Ο </a:t>
            </a:r>
            <a:r>
              <a:rPr lang="el-GR" dirty="0" err="1">
                <a:effectLst/>
                <a:latin typeface="Times New Roman" panose="02020603050405020304" pitchFamily="18" charset="0"/>
              </a:rPr>
              <a:t>καθηγητήςDonald</a:t>
            </a:r>
            <a:r>
              <a:rPr lang="el-GR" dirty="0">
                <a:effectLst/>
                <a:latin typeface="Times New Roman" panose="02020603050405020304" pitchFamily="18" charset="0"/>
              </a:rPr>
              <a:t> </a:t>
            </a:r>
            <a:r>
              <a:rPr lang="el-GR" dirty="0" err="1">
                <a:effectLst/>
                <a:latin typeface="Times New Roman" panose="02020603050405020304" pitchFamily="18" charset="0"/>
              </a:rPr>
              <a:t>Kerst</a:t>
            </a:r>
            <a:r>
              <a:rPr lang="el-GR" dirty="0">
                <a:effectLst/>
                <a:latin typeface="Times New Roman" panose="02020603050405020304" pitchFamily="18" charset="0"/>
              </a:rPr>
              <a:t> κατασκεύασε τον πρώτο επιταχυντή βασισμένο στο φαινόμενο της επαγωγής στο Πανεπιστήμιο του </a:t>
            </a:r>
            <a:r>
              <a:rPr lang="el-GR" dirty="0" err="1">
                <a:effectLst/>
                <a:latin typeface="Times New Roman" panose="02020603050405020304" pitchFamily="18" charset="0"/>
              </a:rPr>
              <a:t>Illinois</a:t>
            </a:r>
            <a:r>
              <a:rPr lang="el-GR" dirty="0">
                <a:effectLst/>
                <a:latin typeface="Times New Roman" panose="02020603050405020304" pitchFamily="18" charset="0"/>
              </a:rPr>
              <a:t> </a:t>
            </a:r>
            <a:r>
              <a:rPr lang="el-GR" dirty="0" err="1">
                <a:effectLst/>
                <a:latin typeface="Times New Roman" panose="02020603050405020304" pitchFamily="18" charset="0"/>
              </a:rPr>
              <a:t>to</a:t>
            </a:r>
            <a:r>
              <a:rPr lang="el-GR" dirty="0">
                <a:effectLst/>
                <a:latin typeface="Times New Roman" panose="02020603050405020304" pitchFamily="18" charset="0"/>
              </a:rPr>
              <a:t> 1940.Το 1942 έγιναν οι πρώτες μετρήσεις που οδήγησαν στην ανάπτυξη του </a:t>
            </a:r>
            <a:r>
              <a:rPr lang="el-GR" dirty="0" err="1">
                <a:effectLst/>
                <a:latin typeface="Times New Roman" panose="02020603050405020304" pitchFamily="18" charset="0"/>
              </a:rPr>
              <a:t>βήτατρον</a:t>
            </a:r>
            <a:r>
              <a:rPr lang="el-GR" dirty="0">
                <a:effectLst/>
                <a:latin typeface="Times New Roman" panose="02020603050405020304" pitchFamily="18" charset="0"/>
              </a:rPr>
              <a:t> σαν πηγής πολύ μεγάλης ενέργειας </a:t>
            </a:r>
            <a:r>
              <a:rPr lang="el-GR" dirty="0" err="1">
                <a:effectLst/>
                <a:latin typeface="Times New Roman" panose="02020603050405020304" pitchFamily="18" charset="0"/>
              </a:rPr>
              <a:t>ακτίνων</a:t>
            </a:r>
            <a:r>
              <a:rPr lang="el-GR" dirty="0">
                <a:effectLst/>
                <a:latin typeface="Times New Roman" panose="02020603050405020304" pitchFamily="18" charset="0"/>
              </a:rPr>
              <a:t> Χ για την θεραπεία του καρκίνου. H ονομασία ‘</a:t>
            </a:r>
            <a:r>
              <a:rPr lang="el-GR" dirty="0" err="1">
                <a:effectLst/>
                <a:latin typeface="Times New Roman" panose="02020603050405020304" pitchFamily="18" charset="0"/>
              </a:rPr>
              <a:t>Βήτατρον</a:t>
            </a:r>
            <a:r>
              <a:rPr lang="el-GR" dirty="0">
                <a:effectLst/>
                <a:latin typeface="Times New Roman" panose="02020603050405020304" pitchFamily="18" charset="0"/>
              </a:rPr>
              <a:t>’(από τις ακτίνες βήτα-ηλεκτρόνια) επελέγη μετά από διαγωνισμό ανάμεσα από πολλές προτεινόμενες.</a:t>
            </a:r>
            <a:endParaRPr lang="el-GR" dirty="0"/>
          </a:p>
        </p:txBody>
      </p:sp>
      <p:sp>
        <p:nvSpPr>
          <p:cNvPr id="15" name="TextBox 14">
            <a:extLst>
              <a:ext uri="{FF2B5EF4-FFF2-40B4-BE49-F238E27FC236}">
                <a16:creationId xmlns:a16="http://schemas.microsoft.com/office/drawing/2014/main" id="{D1DECA0C-49A7-4C5F-BE34-E85536AFB056}"/>
              </a:ext>
            </a:extLst>
          </p:cNvPr>
          <p:cNvSpPr txBox="1"/>
          <p:nvPr/>
        </p:nvSpPr>
        <p:spPr>
          <a:xfrm>
            <a:off x="577049" y="3028176"/>
            <a:ext cx="6143346" cy="3693319"/>
          </a:xfrm>
          <a:prstGeom prst="rect">
            <a:avLst/>
          </a:prstGeom>
          <a:noFill/>
        </p:spPr>
        <p:txBody>
          <a:bodyPr wrap="square">
            <a:spAutoFit/>
          </a:bodyPr>
          <a:lstStyle/>
          <a:p>
            <a:pPr algn="ctr"/>
            <a:r>
              <a:rPr lang="el-GR" dirty="0">
                <a:effectLst/>
                <a:latin typeface="Times New Roman" panose="02020603050405020304" pitchFamily="18" charset="0"/>
              </a:rPr>
              <a:t>Ηλεκτρόνιο (ή οποιοδήποτε φορτισμένο σωμάτιο) εισέρχεται στο χώρο μεταβαλλόμενου (συνήθως εναλλασσόμενου) μαγνητικού πεδίου. Επιταχύνεται από το εξ επαγωγής ηλεκτρικό πεδίο και αποκτώντας ταχύτητα, η τροχιά του κάμπτεται από το μαγνητικό πεδίο. Με κατάλληλη ρύθμιση των δύο πεδίων η τροχιά είναι κυκλική. Η ενέργεια αυξάνει λόγω του επαγομένου ηλεκτρικού πεδίου σε κάθε περιστροφή, στην οποία το σωμάτιο εξαναγκάζεται λόγω του μαγνητικού πεδίου. Το </a:t>
            </a:r>
            <a:r>
              <a:rPr lang="el-GR" dirty="0" err="1">
                <a:effectLst/>
                <a:latin typeface="Times New Roman" panose="02020603050405020304" pitchFamily="18" charset="0"/>
              </a:rPr>
              <a:t>βήτατρο</a:t>
            </a:r>
            <a:r>
              <a:rPr lang="el-GR" dirty="0">
                <a:effectLst/>
                <a:latin typeface="Times New Roman" panose="02020603050405020304" pitchFamily="18" charset="0"/>
              </a:rPr>
              <a:t> χρησιμοποιείται για την μελέτη πυρηνικών αντιδράσεων και σαν πηγή ακτινοβολίας (όπως φαίνεται στο δεύτερο σχήμα) για την θεραπεία του καρκίνου. Το 1957 το </a:t>
            </a:r>
            <a:r>
              <a:rPr lang="el-GR" dirty="0" err="1">
                <a:effectLst/>
                <a:latin typeface="Times New Roman" panose="02020603050405020304" pitchFamily="18" charset="0"/>
              </a:rPr>
              <a:t>βήτατρο</a:t>
            </a:r>
            <a:r>
              <a:rPr lang="el-GR" dirty="0">
                <a:effectLst/>
                <a:latin typeface="Times New Roman" panose="02020603050405020304" pitchFamily="18" charset="0"/>
              </a:rPr>
              <a:t> χρησιμοποιήθηκε για πρώτη φορά σε ιδιωτικό ιατρικό κέντρο στο </a:t>
            </a:r>
            <a:r>
              <a:rPr lang="el-GR" dirty="0" err="1">
                <a:effectLst/>
                <a:latin typeface="Times New Roman" panose="02020603050405020304" pitchFamily="18" charset="0"/>
              </a:rPr>
              <a:t>Wisconsin</a:t>
            </a:r>
            <a:r>
              <a:rPr lang="el-GR" dirty="0">
                <a:effectLst/>
                <a:latin typeface="Times New Roman" panose="02020603050405020304" pitchFamily="18" charset="0"/>
              </a:rPr>
              <a:t> για θεραπεία καρκίνου.</a:t>
            </a:r>
            <a:endParaRPr lang="el-GR" dirty="0"/>
          </a:p>
        </p:txBody>
      </p:sp>
      <p:pic>
        <p:nvPicPr>
          <p:cNvPr id="17" name="Picture 16">
            <a:extLst>
              <a:ext uri="{FF2B5EF4-FFF2-40B4-BE49-F238E27FC236}">
                <a16:creationId xmlns:a16="http://schemas.microsoft.com/office/drawing/2014/main" id="{207F5787-80DA-40D2-93CF-8A5AD77A85BB}"/>
              </a:ext>
            </a:extLst>
          </p:cNvPr>
          <p:cNvPicPr>
            <a:picLocks noChangeAspect="1"/>
          </p:cNvPicPr>
          <p:nvPr/>
        </p:nvPicPr>
        <p:blipFill>
          <a:blip r:embed="rId2"/>
          <a:stretch>
            <a:fillRect/>
          </a:stretch>
        </p:blipFill>
        <p:spPr>
          <a:xfrm>
            <a:off x="8438694" y="52920"/>
            <a:ext cx="3753306" cy="6858000"/>
          </a:xfrm>
          <a:prstGeom prst="rect">
            <a:avLst/>
          </a:prstGeom>
        </p:spPr>
      </p:pic>
    </p:spTree>
    <p:extLst>
      <p:ext uri="{BB962C8B-B14F-4D97-AF65-F5344CB8AC3E}">
        <p14:creationId xmlns:p14="http://schemas.microsoft.com/office/powerpoint/2010/main" val="2527311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C823DE-A98C-4BD1-A0AC-60926C23F2EE}"/>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1940</a:t>
            </a:r>
          </a:p>
        </p:txBody>
      </p:sp>
      <p:sp>
        <p:nvSpPr>
          <p:cNvPr id="5" name="TextBox 4">
            <a:extLst>
              <a:ext uri="{FF2B5EF4-FFF2-40B4-BE49-F238E27FC236}">
                <a16:creationId xmlns:a16="http://schemas.microsoft.com/office/drawing/2014/main" id="{7E8E9B4C-1D69-405F-85F1-D89B5E6FCAC4}"/>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Ανακαλύπτεται η στρεπτομυκίνη</a:t>
            </a:r>
          </a:p>
        </p:txBody>
      </p:sp>
      <p:pic>
        <p:nvPicPr>
          <p:cNvPr id="7" name="Picture 6" descr="A picture containing schematic&#10;&#10;Description automatically generated">
            <a:extLst>
              <a:ext uri="{FF2B5EF4-FFF2-40B4-BE49-F238E27FC236}">
                <a16:creationId xmlns:a16="http://schemas.microsoft.com/office/drawing/2014/main" id="{D4563051-8D33-4055-B5BA-EA30C0ED8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878" y="2232"/>
            <a:ext cx="4112122" cy="3426768"/>
          </a:xfrm>
          <a:prstGeom prst="rect">
            <a:avLst/>
          </a:prstGeom>
        </p:spPr>
      </p:pic>
      <p:sp>
        <p:nvSpPr>
          <p:cNvPr id="9" name="TextBox 8">
            <a:extLst>
              <a:ext uri="{FF2B5EF4-FFF2-40B4-BE49-F238E27FC236}">
                <a16:creationId xmlns:a16="http://schemas.microsoft.com/office/drawing/2014/main" id="{2DD9DE8E-FF45-4BFE-831A-270B17E00D79}"/>
              </a:ext>
            </a:extLst>
          </p:cNvPr>
          <p:cNvSpPr txBox="1"/>
          <p:nvPr/>
        </p:nvSpPr>
        <p:spPr>
          <a:xfrm>
            <a:off x="1287262" y="1625445"/>
            <a:ext cx="6143346" cy="1754326"/>
          </a:xfrm>
          <a:prstGeom prst="rect">
            <a:avLst/>
          </a:prstGeom>
          <a:noFill/>
        </p:spPr>
        <p:txBody>
          <a:bodyPr wrap="square">
            <a:spAutoFit/>
          </a:bodyPr>
          <a:lstStyle/>
          <a:p>
            <a:pPr algn="ctr"/>
            <a:r>
              <a:rPr lang="el-GR" u="none" strike="noStrike" dirty="0">
                <a:solidFill>
                  <a:srgbClr val="000000"/>
                </a:solidFill>
                <a:effectLst/>
              </a:rPr>
              <a:t>Η στρεπτομυκίνη (</a:t>
            </a:r>
            <a:r>
              <a:rPr lang="el-GR" u="none" strike="noStrike" dirty="0" err="1">
                <a:solidFill>
                  <a:srgbClr val="000000"/>
                </a:solidFill>
                <a:effectLst/>
              </a:rPr>
              <a:t>streptomycin</a:t>
            </a:r>
            <a:r>
              <a:rPr lang="el-GR" u="none" strike="noStrike" dirty="0">
                <a:solidFill>
                  <a:srgbClr val="000000"/>
                </a:solidFill>
                <a:effectLst/>
              </a:rPr>
              <a:t>) είναι </a:t>
            </a:r>
            <a:r>
              <a:rPr lang="el-GR" u="none" strike="noStrike" dirty="0" err="1">
                <a:solidFill>
                  <a:srgbClr val="000000"/>
                </a:solidFill>
                <a:effectLst/>
              </a:rPr>
              <a:t>υδατοδιαλυτή</a:t>
            </a:r>
            <a:r>
              <a:rPr lang="el-GR" u="none" strike="noStrike" dirty="0">
                <a:solidFill>
                  <a:srgbClr val="000000"/>
                </a:solidFill>
                <a:effectLst/>
              </a:rPr>
              <a:t> </a:t>
            </a:r>
            <a:r>
              <a:rPr lang="el-GR" u="none" strike="noStrike" dirty="0" err="1">
                <a:solidFill>
                  <a:srgbClr val="000000"/>
                </a:solidFill>
                <a:effectLst/>
              </a:rPr>
              <a:t>αμινογλυκοσίδη</a:t>
            </a:r>
            <a:r>
              <a:rPr lang="el-GR" u="none" strike="noStrike" dirty="0">
                <a:solidFill>
                  <a:srgbClr val="000000"/>
                </a:solidFill>
                <a:effectLst/>
              </a:rPr>
              <a:t> που παράγεται από τον </a:t>
            </a:r>
            <a:r>
              <a:rPr lang="el-GR" u="none" strike="noStrike" dirty="0" err="1">
                <a:solidFill>
                  <a:srgbClr val="000000"/>
                </a:solidFill>
                <a:effectLst/>
              </a:rPr>
              <a:t>Streptomyces</a:t>
            </a:r>
            <a:r>
              <a:rPr lang="el-GR" u="none" strike="noStrike" dirty="0">
                <a:solidFill>
                  <a:srgbClr val="000000"/>
                </a:solidFill>
                <a:effectLst/>
              </a:rPr>
              <a:t> </a:t>
            </a:r>
            <a:r>
              <a:rPr lang="el-GR" u="none" strike="noStrike" dirty="0" err="1">
                <a:solidFill>
                  <a:srgbClr val="000000"/>
                </a:solidFill>
                <a:effectLst/>
              </a:rPr>
              <a:t>griseus</a:t>
            </a:r>
            <a:r>
              <a:rPr lang="el-GR" u="none" strike="noStrike" dirty="0">
                <a:solidFill>
                  <a:srgbClr val="000000"/>
                </a:solidFill>
                <a:effectLst/>
              </a:rPr>
              <a:t> και κυκλοφορεί με τη μορφή του θειικού άλατος. Σαν αντιβιοτικό η στρεπτομυκίνη ανήκει στα πρωτεύοντα αντιφυματικά φάρμακα. Σε θεραπευτικές δόσεις η στρεπτομυκίνη ασκεί μικροβιοκτόνο δράση.</a:t>
            </a:r>
          </a:p>
        </p:txBody>
      </p:sp>
      <p:pic>
        <p:nvPicPr>
          <p:cNvPr id="11" name="Picture 10" descr="A picture containing flower&#10;&#10;Description automatically generated">
            <a:extLst>
              <a:ext uri="{FF2B5EF4-FFF2-40B4-BE49-F238E27FC236}">
                <a16:creationId xmlns:a16="http://schemas.microsoft.com/office/drawing/2014/main" id="{E9D64EE0-1CDA-4C34-99CB-B7ADEFC6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059" y="3429000"/>
            <a:ext cx="4898976" cy="3257041"/>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7E09ADB1-2D13-4C27-8667-A56255ECB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65" y="3478230"/>
            <a:ext cx="6761426" cy="3137724"/>
          </a:xfrm>
          <a:prstGeom prst="rect">
            <a:avLst/>
          </a:prstGeom>
        </p:spPr>
      </p:pic>
    </p:spTree>
    <p:extLst>
      <p:ext uri="{BB962C8B-B14F-4D97-AF65-F5344CB8AC3E}">
        <p14:creationId xmlns:p14="http://schemas.microsoft.com/office/powerpoint/2010/main" val="3806692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C06A10-DE6C-4598-9A60-5141272EEE6C}"/>
              </a:ext>
            </a:extLst>
          </p:cNvPr>
          <p:cNvSpPr txBox="1"/>
          <p:nvPr/>
        </p:nvSpPr>
        <p:spPr>
          <a:xfrm>
            <a:off x="0" y="-17756"/>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1939</a:t>
            </a:r>
          </a:p>
        </p:txBody>
      </p:sp>
      <p:pic>
        <p:nvPicPr>
          <p:cNvPr id="4" name="Picture 3" descr="Icon&#10;&#10;Description automatically generated">
            <a:extLst>
              <a:ext uri="{FF2B5EF4-FFF2-40B4-BE49-F238E27FC236}">
                <a16:creationId xmlns:a16="http://schemas.microsoft.com/office/drawing/2014/main" id="{8F99DE39-8FD3-41A8-9DF1-630FC2979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846" y="17751"/>
            <a:ext cx="4396154" cy="6858000"/>
          </a:xfrm>
          <a:prstGeom prst="rect">
            <a:avLst/>
          </a:prstGeom>
        </p:spPr>
      </p:pic>
      <p:sp>
        <p:nvSpPr>
          <p:cNvPr id="5" name="TextBox 4">
            <a:extLst>
              <a:ext uri="{FF2B5EF4-FFF2-40B4-BE49-F238E27FC236}">
                <a16:creationId xmlns:a16="http://schemas.microsoft.com/office/drawing/2014/main" id="{0A21B86A-89E4-4447-84B2-0BB3273D7F04}"/>
              </a:ext>
            </a:extLst>
          </p:cNvPr>
          <p:cNvSpPr txBox="1"/>
          <p:nvPr/>
        </p:nvSpPr>
        <p:spPr>
          <a:xfrm>
            <a:off x="408373" y="443909"/>
            <a:ext cx="4758431" cy="461665"/>
          </a:xfrm>
          <a:prstGeom prst="rect">
            <a:avLst/>
          </a:prstGeom>
          <a:noFill/>
        </p:spPr>
        <p:txBody>
          <a:bodyPr wrap="square" rtlCol="0">
            <a:spAutoFit/>
          </a:bodyPr>
          <a:lstStyle/>
          <a:p>
            <a:r>
              <a:rPr lang="el-GR" sz="2400" b="1" dirty="0">
                <a:solidFill>
                  <a:srgbClr val="C00000"/>
                </a:solidFill>
              </a:rPr>
              <a:t>Ανακαλύπτεται η πυρηνική σχάση</a:t>
            </a:r>
          </a:p>
        </p:txBody>
      </p:sp>
      <p:sp>
        <p:nvSpPr>
          <p:cNvPr id="7" name="TextBox 6">
            <a:extLst>
              <a:ext uri="{FF2B5EF4-FFF2-40B4-BE49-F238E27FC236}">
                <a16:creationId xmlns:a16="http://schemas.microsoft.com/office/drawing/2014/main" id="{A374CA5D-40DB-4597-809F-47374F812C2C}"/>
              </a:ext>
            </a:extLst>
          </p:cNvPr>
          <p:cNvSpPr txBox="1"/>
          <p:nvPr/>
        </p:nvSpPr>
        <p:spPr>
          <a:xfrm>
            <a:off x="816746" y="1059922"/>
            <a:ext cx="6143346" cy="2585323"/>
          </a:xfrm>
          <a:prstGeom prst="rect">
            <a:avLst/>
          </a:prstGeom>
          <a:noFill/>
        </p:spPr>
        <p:txBody>
          <a:bodyPr wrap="square">
            <a:spAutoFit/>
          </a:bodyPr>
          <a:lstStyle/>
          <a:p>
            <a:pPr algn="ctr"/>
            <a:r>
              <a:rPr lang="el-GR" b="1" dirty="0"/>
              <a:t>Πυρηνική σχάση</a:t>
            </a:r>
            <a:r>
              <a:rPr lang="el-GR" dirty="0"/>
              <a:t> ονομάζεται η διαδικασία κατά την οποία ένας ασταθής ατομικός πυρήνας διασπάται (</a:t>
            </a:r>
            <a:r>
              <a:rPr lang="el-GR" i="1" dirty="0" err="1"/>
              <a:t>σχάται</a:t>
            </a:r>
            <a:r>
              <a:rPr lang="el-GR" dirty="0"/>
              <a:t>) σε δυο ή περισσότερους (μικρότερους) πυρήνες και σε μερικά παραπροϊόντα σωμάτια (όπως νετρόνια). Η σχάση αποτελεί μια περίπτωση μεταστοιχείωσης κατά την οποία παράγονται δύο πυρήνες με συγκρίσιμες μάζες. Στα βαρύτερα στοιχεία η σχάση είναι εξώθερμη αντίδραση αποδίδοντας στο περιβάλλον ενέργεια ως ακτινοβολία γ και ως κινητική ενέργεια των θραυσμάτων. </a:t>
            </a:r>
          </a:p>
        </p:txBody>
      </p:sp>
      <p:sp>
        <p:nvSpPr>
          <p:cNvPr id="9" name="TextBox 8">
            <a:extLst>
              <a:ext uri="{FF2B5EF4-FFF2-40B4-BE49-F238E27FC236}">
                <a16:creationId xmlns:a16="http://schemas.microsoft.com/office/drawing/2014/main" id="{6A18EE2A-8834-4A62-9508-E7C06909B704}"/>
              </a:ext>
            </a:extLst>
          </p:cNvPr>
          <p:cNvSpPr txBox="1"/>
          <p:nvPr/>
        </p:nvSpPr>
        <p:spPr>
          <a:xfrm>
            <a:off x="1029811" y="4012681"/>
            <a:ext cx="6143346" cy="923330"/>
          </a:xfrm>
          <a:prstGeom prst="rect">
            <a:avLst/>
          </a:prstGeom>
          <a:noFill/>
        </p:spPr>
        <p:txBody>
          <a:bodyPr wrap="square">
            <a:spAutoFit/>
          </a:bodyPr>
          <a:lstStyle/>
          <a:p>
            <a:pPr algn="ctr"/>
            <a:r>
              <a:rPr lang="el-GR" dirty="0"/>
              <a:t>Το 1939 δύο Γερμανοί χημικοί ο Χαν (</a:t>
            </a:r>
            <a:r>
              <a:rPr lang="el-GR" dirty="0" err="1"/>
              <a:t>Hahn</a:t>
            </a:r>
            <a:r>
              <a:rPr lang="el-GR" dirty="0"/>
              <a:t>) και ο </a:t>
            </a:r>
            <a:r>
              <a:rPr lang="el-GR" dirty="0" err="1"/>
              <a:t>Στράσμαν</a:t>
            </a:r>
            <a:r>
              <a:rPr lang="el-GR" dirty="0"/>
              <a:t> (</a:t>
            </a:r>
            <a:r>
              <a:rPr lang="el-GR" dirty="0" err="1"/>
              <a:t>Strassman</a:t>
            </a:r>
            <a:r>
              <a:rPr lang="el-GR" dirty="0"/>
              <a:t>) έκαναν μια τυχαία ανακάλυψη που επρόκειτο ν’ αλλάξει το μέλλον του κόσμου. </a:t>
            </a:r>
          </a:p>
        </p:txBody>
      </p:sp>
    </p:spTree>
    <p:extLst>
      <p:ext uri="{BB962C8B-B14F-4D97-AF65-F5344CB8AC3E}">
        <p14:creationId xmlns:p14="http://schemas.microsoft.com/office/powerpoint/2010/main" val="3814905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912776-DFAE-4846-B833-EE916F814537}"/>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1941</a:t>
            </a:r>
          </a:p>
        </p:txBody>
      </p:sp>
      <p:sp>
        <p:nvSpPr>
          <p:cNvPr id="5" name="TextBox 4">
            <a:extLst>
              <a:ext uri="{FF2B5EF4-FFF2-40B4-BE49-F238E27FC236}">
                <a16:creationId xmlns:a16="http://schemas.microsoft.com/office/drawing/2014/main" id="{FBBC569D-52A1-435D-8176-29AA665AD86C}"/>
              </a:ext>
            </a:extLst>
          </p:cNvPr>
          <p:cNvSpPr txBox="1"/>
          <p:nvPr/>
        </p:nvSpPr>
        <p:spPr>
          <a:xfrm>
            <a:off x="408372" y="461665"/>
            <a:ext cx="6196613" cy="830997"/>
          </a:xfrm>
          <a:prstGeom prst="rect">
            <a:avLst/>
          </a:prstGeom>
          <a:noFill/>
        </p:spPr>
        <p:txBody>
          <a:bodyPr wrap="square" rtlCol="0">
            <a:spAutoFit/>
          </a:bodyPr>
          <a:lstStyle/>
          <a:p>
            <a:r>
              <a:rPr lang="el-GR" sz="2400" b="1" dirty="0">
                <a:solidFill>
                  <a:srgbClr val="C00000"/>
                </a:solidFill>
              </a:rPr>
              <a:t>Αναγνωρίζονται φωσφορικά άλατα υψηλής ενέργειας </a:t>
            </a:r>
          </a:p>
        </p:txBody>
      </p:sp>
      <p:sp>
        <p:nvSpPr>
          <p:cNvPr id="7" name="TextBox 6">
            <a:extLst>
              <a:ext uri="{FF2B5EF4-FFF2-40B4-BE49-F238E27FC236}">
                <a16:creationId xmlns:a16="http://schemas.microsoft.com/office/drawing/2014/main" id="{F2DD80DA-6BED-4521-A713-4D1DF230899C}"/>
              </a:ext>
            </a:extLst>
          </p:cNvPr>
          <p:cNvSpPr txBox="1"/>
          <p:nvPr/>
        </p:nvSpPr>
        <p:spPr>
          <a:xfrm>
            <a:off x="949911" y="1399882"/>
            <a:ext cx="6143346" cy="4247317"/>
          </a:xfrm>
          <a:prstGeom prst="rect">
            <a:avLst/>
          </a:prstGeom>
          <a:noFill/>
        </p:spPr>
        <p:txBody>
          <a:bodyPr wrap="square">
            <a:spAutoFit/>
          </a:bodyPr>
          <a:lstStyle/>
          <a:p>
            <a:pPr algn="ctr"/>
            <a:r>
              <a:rPr lang="el-GR" dirty="0"/>
              <a:t>Ένα </a:t>
            </a:r>
            <a:r>
              <a:rPr lang="el-GR" b="1" dirty="0"/>
              <a:t>φωσφορικό (</a:t>
            </a:r>
            <a:r>
              <a:rPr lang="el-GR" b="1" dirty="0" err="1"/>
              <a:t>phosphate</a:t>
            </a:r>
            <a:r>
              <a:rPr lang="el-GR" b="1" dirty="0"/>
              <a:t>)</a:t>
            </a:r>
            <a:r>
              <a:rPr lang="el-GR" dirty="0"/>
              <a:t> (</a:t>
            </a:r>
            <a:r>
              <a:rPr lang="el-GR" dirty="0">
                <a:effectLst/>
              </a:rPr>
              <a:t>PO3−4</a:t>
            </a:r>
            <a:r>
              <a:rPr lang="el-GR" dirty="0"/>
              <a:t>) είναι ένα ανόργανο χημικό και άλας του φωσφορικού οξέος. Στην οργανική χημεία, ένα φωσφορικό, ή </a:t>
            </a:r>
            <a:r>
              <a:rPr lang="el-GR" dirty="0" err="1"/>
              <a:t>οργανοφωσφορικό</a:t>
            </a:r>
            <a:r>
              <a:rPr lang="el-GR" dirty="0"/>
              <a:t>, είναι ένας εστέρες του φωσφορικού οξέος. Από τα διάφορα φωσφορικά οξέα και φωσφορικά, τα οργανικά φωσφορικά είναι σημαντικά στη βιοχημεία και την </a:t>
            </a:r>
            <a:r>
              <a:rPr lang="el-GR" dirty="0" err="1"/>
              <a:t>βιογεωχημεία</a:t>
            </a:r>
            <a:r>
              <a:rPr lang="el-GR" dirty="0"/>
              <a:t> (οικολογία) και τα ανόργανα φωσφορικά </a:t>
            </a:r>
            <a:r>
              <a:rPr lang="el-GR" dirty="0" err="1"/>
              <a:t>εξορύσσονται</a:t>
            </a:r>
            <a:r>
              <a:rPr lang="el-GR" dirty="0"/>
              <a:t> για να ληφθεί φώσφορος για χρήση στην γεωργία και τη βιομηχανία.</a:t>
            </a:r>
            <a:r>
              <a:rPr lang="el-GR" baseline="30000" dirty="0">
                <a:hlinkClick r:id="rId2"/>
              </a:rPr>
              <a:t>[2]</a:t>
            </a:r>
            <a:r>
              <a:rPr lang="el-GR" dirty="0"/>
              <a:t> Σε υψηλές θερμοκρασίες στη στερεή κατάσταση, τα φωσφορικά μπορούν να συμπυκνωθούν για να σχηματίσουν </a:t>
            </a:r>
            <a:r>
              <a:rPr lang="el-GR" dirty="0" err="1"/>
              <a:t>πυροφωσφορικά</a:t>
            </a:r>
            <a:r>
              <a:rPr lang="el-GR" dirty="0"/>
              <a:t>. </a:t>
            </a:r>
          </a:p>
          <a:p>
            <a:pPr algn="ctr"/>
            <a:r>
              <a:rPr lang="el-GR" dirty="0"/>
              <a:t>Η προσθήκη και η αφαίρεση φωσφορικών από τις πρωτεΐνες σε όλα τα κύτταρα είναι μια κεντρική στρατηγική στη ρύθμιση των διαδικασιών του μεταβολισμού. Η </a:t>
            </a:r>
            <a:r>
              <a:rPr lang="el-GR" dirty="0" err="1"/>
              <a:t>φωσφορυλίωση</a:t>
            </a:r>
            <a:r>
              <a:rPr lang="el-GR" dirty="0"/>
              <a:t> και η </a:t>
            </a:r>
            <a:r>
              <a:rPr lang="el-GR" dirty="0" err="1"/>
              <a:t>αποφωσφορυλίωση</a:t>
            </a:r>
            <a:r>
              <a:rPr lang="el-GR" dirty="0"/>
              <a:t> είναι σημαντικές οδοί που αποθηκεύεται και απελευθερώνεται η ενέργεια σε ζώντα συστήματα. </a:t>
            </a:r>
          </a:p>
        </p:txBody>
      </p:sp>
      <p:pic>
        <p:nvPicPr>
          <p:cNvPr id="9" name="Picture 8" descr="A picture containing shape&#10;&#10;Description automatically generated">
            <a:extLst>
              <a:ext uri="{FF2B5EF4-FFF2-40B4-BE49-F238E27FC236}">
                <a16:creationId xmlns:a16="http://schemas.microsoft.com/office/drawing/2014/main" id="{52A94383-4FD4-4AF7-8338-C7E9C124D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578" y="0"/>
            <a:ext cx="4334422" cy="3830715"/>
          </a:xfrm>
          <a:prstGeom prst="rect">
            <a:avLst/>
          </a:prstGeom>
        </p:spPr>
      </p:pic>
      <p:pic>
        <p:nvPicPr>
          <p:cNvPr id="11" name="Picture 10" descr="A picture containing small, computer, computer, holding&#10;&#10;Description automatically generated">
            <a:extLst>
              <a:ext uri="{FF2B5EF4-FFF2-40B4-BE49-F238E27FC236}">
                <a16:creationId xmlns:a16="http://schemas.microsoft.com/office/drawing/2014/main" id="{3A7E20CD-E64E-485A-B1D4-1ABE94567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1663" y="3340222"/>
            <a:ext cx="3570426" cy="3633187"/>
          </a:xfrm>
          <a:prstGeom prst="rect">
            <a:avLst/>
          </a:prstGeom>
        </p:spPr>
      </p:pic>
    </p:spTree>
    <p:extLst>
      <p:ext uri="{BB962C8B-B14F-4D97-AF65-F5344CB8AC3E}">
        <p14:creationId xmlns:p14="http://schemas.microsoft.com/office/powerpoint/2010/main" val="3503998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598E1C-FBE0-42F8-B036-3655DF1B53BA}"/>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1941</a:t>
            </a:r>
          </a:p>
        </p:txBody>
      </p:sp>
      <p:sp>
        <p:nvSpPr>
          <p:cNvPr id="5" name="TextBox 4">
            <a:extLst>
              <a:ext uri="{FF2B5EF4-FFF2-40B4-BE49-F238E27FC236}">
                <a16:creationId xmlns:a16="http://schemas.microsoft.com/office/drawing/2014/main" id="{10E5A53D-6D43-4C09-A3C0-8AA7A55ECE5D}"/>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Τελειοποιείται η πολωσιμετρία</a:t>
            </a:r>
          </a:p>
        </p:txBody>
      </p:sp>
      <p:pic>
        <p:nvPicPr>
          <p:cNvPr id="9" name="Picture 8">
            <a:extLst>
              <a:ext uri="{FF2B5EF4-FFF2-40B4-BE49-F238E27FC236}">
                <a16:creationId xmlns:a16="http://schemas.microsoft.com/office/drawing/2014/main" id="{A3820553-401E-4672-A74E-32C702E4ABBF}"/>
              </a:ext>
            </a:extLst>
          </p:cNvPr>
          <p:cNvPicPr>
            <a:picLocks noChangeAspect="1"/>
          </p:cNvPicPr>
          <p:nvPr/>
        </p:nvPicPr>
        <p:blipFill>
          <a:blip r:embed="rId2"/>
          <a:stretch>
            <a:fillRect/>
          </a:stretch>
        </p:blipFill>
        <p:spPr>
          <a:xfrm>
            <a:off x="6507332" y="2609796"/>
            <a:ext cx="5465778" cy="4052644"/>
          </a:xfrm>
          <a:prstGeom prst="rect">
            <a:avLst/>
          </a:prstGeom>
        </p:spPr>
      </p:pic>
      <p:pic>
        <p:nvPicPr>
          <p:cNvPr id="7" name="Picture 6">
            <a:extLst>
              <a:ext uri="{FF2B5EF4-FFF2-40B4-BE49-F238E27FC236}">
                <a16:creationId xmlns:a16="http://schemas.microsoft.com/office/drawing/2014/main" id="{3265E0A9-F64A-4B82-A9A1-BD93263B7205}"/>
              </a:ext>
            </a:extLst>
          </p:cNvPr>
          <p:cNvPicPr>
            <a:picLocks noChangeAspect="1"/>
          </p:cNvPicPr>
          <p:nvPr/>
        </p:nvPicPr>
        <p:blipFill>
          <a:blip r:embed="rId3"/>
          <a:stretch>
            <a:fillRect/>
          </a:stretch>
        </p:blipFill>
        <p:spPr>
          <a:xfrm>
            <a:off x="0" y="1037763"/>
            <a:ext cx="7543800" cy="4533900"/>
          </a:xfrm>
          <a:prstGeom prst="rect">
            <a:avLst/>
          </a:prstGeom>
        </p:spPr>
      </p:pic>
    </p:spTree>
    <p:extLst>
      <p:ext uri="{BB962C8B-B14F-4D97-AF65-F5344CB8AC3E}">
        <p14:creationId xmlns:p14="http://schemas.microsoft.com/office/powerpoint/2010/main" val="4231543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A3F167-1172-42F1-9CE3-2945186D8D7B}"/>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1941</a:t>
            </a:r>
          </a:p>
        </p:txBody>
      </p:sp>
      <p:sp>
        <p:nvSpPr>
          <p:cNvPr id="5" name="TextBox 4">
            <a:extLst>
              <a:ext uri="{FF2B5EF4-FFF2-40B4-BE49-F238E27FC236}">
                <a16:creationId xmlns:a16="http://schemas.microsoft.com/office/drawing/2014/main" id="{C813A5FA-6183-458C-ACB0-3E61A572807E}"/>
              </a:ext>
            </a:extLst>
          </p:cNvPr>
          <p:cNvSpPr txBox="1"/>
          <p:nvPr/>
        </p:nvSpPr>
        <p:spPr>
          <a:xfrm>
            <a:off x="408372" y="461665"/>
            <a:ext cx="6196613" cy="830997"/>
          </a:xfrm>
          <a:prstGeom prst="rect">
            <a:avLst/>
          </a:prstGeom>
          <a:noFill/>
        </p:spPr>
        <p:txBody>
          <a:bodyPr wrap="square" rtlCol="0">
            <a:spAutoFit/>
          </a:bodyPr>
          <a:lstStyle/>
          <a:p>
            <a:r>
              <a:rPr lang="el-GR" sz="2400" b="1" dirty="0">
                <a:solidFill>
                  <a:srgbClr val="C00000"/>
                </a:solidFill>
              </a:rPr>
              <a:t>Αρχίζει η εφαρμογή του καθετηριασμού της καρδιάς</a:t>
            </a:r>
          </a:p>
        </p:txBody>
      </p:sp>
      <p:pic>
        <p:nvPicPr>
          <p:cNvPr id="7" name="Picture 6" descr="Diagram&#10;&#10;Description automatically generated">
            <a:extLst>
              <a:ext uri="{FF2B5EF4-FFF2-40B4-BE49-F238E27FC236}">
                <a16:creationId xmlns:a16="http://schemas.microsoft.com/office/drawing/2014/main" id="{A660E91B-87A8-4AC8-A0FF-87385F5BB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6698" y="811725"/>
            <a:ext cx="7996930" cy="5234550"/>
          </a:xfrm>
          <a:prstGeom prst="rect">
            <a:avLst/>
          </a:prstGeom>
        </p:spPr>
      </p:pic>
      <p:sp>
        <p:nvSpPr>
          <p:cNvPr id="9" name="TextBox 8">
            <a:extLst>
              <a:ext uri="{FF2B5EF4-FFF2-40B4-BE49-F238E27FC236}">
                <a16:creationId xmlns:a16="http://schemas.microsoft.com/office/drawing/2014/main" id="{62B203F0-CAE4-454E-9B89-7F757DD5E5A8}"/>
              </a:ext>
            </a:extLst>
          </p:cNvPr>
          <p:cNvSpPr txBox="1"/>
          <p:nvPr/>
        </p:nvSpPr>
        <p:spPr>
          <a:xfrm>
            <a:off x="266331" y="1361143"/>
            <a:ext cx="5353234" cy="1754326"/>
          </a:xfrm>
          <a:prstGeom prst="rect">
            <a:avLst/>
          </a:prstGeom>
          <a:noFill/>
        </p:spPr>
        <p:txBody>
          <a:bodyPr wrap="square">
            <a:spAutoFit/>
          </a:bodyPr>
          <a:lstStyle/>
          <a:p>
            <a:pPr algn="ctr"/>
            <a:r>
              <a:rPr lang="el-GR" dirty="0"/>
              <a:t>Ο καρδιακός καθετηριασμός (</a:t>
            </a:r>
            <a:r>
              <a:rPr lang="el-GR" dirty="0" err="1"/>
              <a:t>heart</a:t>
            </a:r>
            <a:r>
              <a:rPr lang="el-GR" dirty="0"/>
              <a:t> </a:t>
            </a:r>
            <a:r>
              <a:rPr lang="el-GR" dirty="0" err="1"/>
              <a:t>catheterization</a:t>
            </a:r>
            <a:r>
              <a:rPr lang="el-GR" dirty="0"/>
              <a:t>) δείχνει πόσο καλά λειτουργούν </a:t>
            </a:r>
            <a:r>
              <a:rPr lang="el-GR" b="1" dirty="0"/>
              <a:t>το μυοκάρδιο </a:t>
            </a:r>
            <a:r>
              <a:rPr lang="el-GR" dirty="0"/>
              <a:t>και οι </a:t>
            </a:r>
            <a:r>
              <a:rPr lang="el-GR" b="1" dirty="0"/>
              <a:t>τέσσερις καρδιακές βαλβίδες</a:t>
            </a:r>
            <a:r>
              <a:rPr lang="el-GR" dirty="0"/>
              <a:t> ενώ παρέχει πληροφορίες για την κατάσταση των στεφανιαίων αρτηριών. Οι κίνδυνοι και οι επιπλοκές από τη διαδικασία αυτή θεωρούνται μικρές.</a:t>
            </a:r>
          </a:p>
        </p:txBody>
      </p:sp>
      <p:sp>
        <p:nvSpPr>
          <p:cNvPr id="11" name="TextBox 10">
            <a:extLst>
              <a:ext uri="{FF2B5EF4-FFF2-40B4-BE49-F238E27FC236}">
                <a16:creationId xmlns:a16="http://schemas.microsoft.com/office/drawing/2014/main" id="{6B26D9C3-B52D-4D02-B357-FBBA190E93EE}"/>
              </a:ext>
            </a:extLst>
          </p:cNvPr>
          <p:cNvSpPr txBox="1"/>
          <p:nvPr/>
        </p:nvSpPr>
        <p:spPr>
          <a:xfrm>
            <a:off x="435005" y="4296528"/>
            <a:ext cx="3533313" cy="2308324"/>
          </a:xfrm>
          <a:prstGeom prst="rect">
            <a:avLst/>
          </a:prstGeom>
          <a:noFill/>
        </p:spPr>
        <p:txBody>
          <a:bodyPr wrap="square">
            <a:spAutoFit/>
          </a:bodyPr>
          <a:lstStyle/>
          <a:p>
            <a:pPr algn="ctr"/>
            <a:r>
              <a:rPr lang="el-GR" dirty="0"/>
              <a:t>Καθετηριασμός είναι κάθε διαδικασία η οποία περιλαμβάνει την εισαγωγή </a:t>
            </a:r>
            <a:r>
              <a:rPr lang="el-GR" b="1" dirty="0"/>
              <a:t>καθετήρα</a:t>
            </a:r>
            <a:r>
              <a:rPr lang="el-GR" dirty="0"/>
              <a:t> (μακρύς, λεπτός, εύκαμπτος σωλήνας) στο σώμα. Για τα καρδιαγγειακά προβλήματα, ο καθετήρας εισάγεται στα αιμοφόρα αγγεία της καρδιάς.</a:t>
            </a:r>
          </a:p>
        </p:txBody>
      </p:sp>
    </p:spTree>
    <p:extLst>
      <p:ext uri="{BB962C8B-B14F-4D97-AF65-F5344CB8AC3E}">
        <p14:creationId xmlns:p14="http://schemas.microsoft.com/office/powerpoint/2010/main" val="1647505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6DCD13-C537-4DEB-9393-9346DFB90033}"/>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1941</a:t>
            </a:r>
          </a:p>
        </p:txBody>
      </p:sp>
      <p:sp>
        <p:nvSpPr>
          <p:cNvPr id="5" name="TextBox 4">
            <a:extLst>
              <a:ext uri="{FF2B5EF4-FFF2-40B4-BE49-F238E27FC236}">
                <a16:creationId xmlns:a16="http://schemas.microsoft.com/office/drawing/2014/main" id="{5FB8AA88-27C6-42F1-A06D-DB28AA530082}"/>
              </a:ext>
            </a:extLst>
          </p:cNvPr>
          <p:cNvSpPr txBox="1"/>
          <p:nvPr/>
        </p:nvSpPr>
        <p:spPr>
          <a:xfrm>
            <a:off x="408372" y="461665"/>
            <a:ext cx="6196613" cy="830997"/>
          </a:xfrm>
          <a:prstGeom prst="rect">
            <a:avLst/>
          </a:prstGeom>
          <a:noFill/>
        </p:spPr>
        <p:txBody>
          <a:bodyPr wrap="square" rtlCol="0">
            <a:spAutoFit/>
          </a:bodyPr>
          <a:lstStyle/>
          <a:p>
            <a:r>
              <a:rPr lang="el-GR" sz="2400" b="1" dirty="0">
                <a:solidFill>
                  <a:srgbClr val="C00000"/>
                </a:solidFill>
              </a:rPr>
              <a:t>Η απόσταση του Ηλίου από τη Γη μετρείται με μεγάλη ακρίβεια</a:t>
            </a:r>
          </a:p>
        </p:txBody>
      </p:sp>
      <p:sp>
        <p:nvSpPr>
          <p:cNvPr id="7" name="TextBox 6">
            <a:extLst>
              <a:ext uri="{FF2B5EF4-FFF2-40B4-BE49-F238E27FC236}">
                <a16:creationId xmlns:a16="http://schemas.microsoft.com/office/drawing/2014/main" id="{2E670AD8-6785-465B-892D-B29C5D6F1E7E}"/>
              </a:ext>
            </a:extLst>
          </p:cNvPr>
          <p:cNvSpPr txBox="1"/>
          <p:nvPr/>
        </p:nvSpPr>
        <p:spPr>
          <a:xfrm>
            <a:off x="461639" y="1582340"/>
            <a:ext cx="6143346" cy="3693319"/>
          </a:xfrm>
          <a:prstGeom prst="rect">
            <a:avLst/>
          </a:prstGeom>
          <a:noFill/>
        </p:spPr>
        <p:txBody>
          <a:bodyPr wrap="square">
            <a:spAutoFit/>
          </a:bodyPr>
          <a:lstStyle/>
          <a:p>
            <a:pPr algn="ctr"/>
            <a:r>
              <a:rPr lang="el-GR" dirty="0"/>
              <a:t>Η πρώτη μέτρηση της απόστασης αυτής έγινε από τον Ερατοσθένη περίπου το 200 π.Χ.. Μελετώντας τις εκλείψεις της Σελήνης εκτίμησε την απόσταση από τον Ήλιο στα 804 εκατομμύρια στάδια, δηλαδή περίπου 150 εκατομμύρια χιλιόμετρα, τιμή πολύ κοντά στην πραγματική. Η πρώτη εκτίμηση της τιμής της στους νεότερους χρόνους έγινε από τον Ζαν Ρισέ και τον Τζιοβάνι </a:t>
            </a:r>
            <a:r>
              <a:rPr lang="el-GR" dirty="0" err="1"/>
              <a:t>Ντομένικο</a:t>
            </a:r>
            <a:r>
              <a:rPr lang="el-GR" dirty="0"/>
              <a:t> </a:t>
            </a:r>
            <a:r>
              <a:rPr lang="el-GR" dirty="0" err="1"/>
              <a:t>Κασίνι</a:t>
            </a:r>
            <a:r>
              <a:rPr lang="el-GR" dirty="0"/>
              <a:t> το 1672, με βάση τη μελέτη της παράλλαξης του Άρη από δυο διαφορετικές τοποθεσίες πάνω στη Γη. Το δικό τους αποτέλεσμα ήταν γύρω στα 140 εκατομμύρια χιλιόμετρα. Πιο ακριβείς μετρήσεις έγιναν από τον Έντμουντ </a:t>
            </a:r>
            <a:r>
              <a:rPr lang="el-GR" dirty="0" err="1"/>
              <a:t>Χάλλεϋ</a:t>
            </a:r>
            <a:r>
              <a:rPr lang="el-GR" dirty="0"/>
              <a:t>, που μελέτησε τις διελεύσεις της Αφροδίτης μπροστά από τον Ήλιο, και τον Σάιμον </a:t>
            </a:r>
            <a:r>
              <a:rPr lang="el-GR" dirty="0" err="1"/>
              <a:t>Νιούκομπ</a:t>
            </a:r>
            <a:r>
              <a:rPr lang="el-GR" dirty="0"/>
              <a:t> που βασίστηκε στην παράλλαξη του Ήλιου. </a:t>
            </a:r>
          </a:p>
        </p:txBody>
      </p:sp>
      <p:pic>
        <p:nvPicPr>
          <p:cNvPr id="9" name="Picture 8">
            <a:extLst>
              <a:ext uri="{FF2B5EF4-FFF2-40B4-BE49-F238E27FC236}">
                <a16:creationId xmlns:a16="http://schemas.microsoft.com/office/drawing/2014/main" id="{FDEB404F-09FE-4237-9F7A-D56C6A6B0B26}"/>
              </a:ext>
            </a:extLst>
          </p:cNvPr>
          <p:cNvPicPr>
            <a:picLocks noChangeAspect="1"/>
          </p:cNvPicPr>
          <p:nvPr/>
        </p:nvPicPr>
        <p:blipFill>
          <a:blip r:embed="rId2"/>
          <a:stretch>
            <a:fillRect/>
          </a:stretch>
        </p:blipFill>
        <p:spPr>
          <a:xfrm>
            <a:off x="6604985" y="390153"/>
            <a:ext cx="5452831" cy="3155875"/>
          </a:xfrm>
          <a:prstGeom prst="rect">
            <a:avLst/>
          </a:prstGeom>
        </p:spPr>
      </p:pic>
      <p:sp>
        <p:nvSpPr>
          <p:cNvPr id="11" name="TextBox 10">
            <a:extLst>
              <a:ext uri="{FF2B5EF4-FFF2-40B4-BE49-F238E27FC236}">
                <a16:creationId xmlns:a16="http://schemas.microsoft.com/office/drawing/2014/main" id="{7F0231B8-49E2-4F5F-A4BB-1A6BAE0D05AC}"/>
              </a:ext>
            </a:extLst>
          </p:cNvPr>
          <p:cNvSpPr txBox="1"/>
          <p:nvPr/>
        </p:nvSpPr>
        <p:spPr>
          <a:xfrm>
            <a:off x="3275860" y="5641732"/>
            <a:ext cx="6143346" cy="923330"/>
          </a:xfrm>
          <a:prstGeom prst="rect">
            <a:avLst/>
          </a:prstGeom>
          <a:noFill/>
        </p:spPr>
        <p:txBody>
          <a:bodyPr wrap="square">
            <a:spAutoFit/>
          </a:bodyPr>
          <a:lstStyle/>
          <a:p>
            <a:r>
              <a:rPr lang="en-US" i="1" dirty="0"/>
              <a:t>Spencer Jones, H.  (1941), "The Solar Parallax and the Mass of the Moon from Observations of Eros at the Opposition of 1931", Mem. R. Astron. Soc., </a:t>
            </a:r>
            <a:r>
              <a:rPr lang="en-US" b="1" i="1" dirty="0"/>
              <a:t>66</a:t>
            </a:r>
            <a:r>
              <a:rPr lang="en-US" i="1" dirty="0"/>
              <a:t>: 11–66</a:t>
            </a:r>
            <a:endParaRPr lang="el-GR" dirty="0"/>
          </a:p>
        </p:txBody>
      </p:sp>
    </p:spTree>
    <p:extLst>
      <p:ext uri="{BB962C8B-B14F-4D97-AF65-F5344CB8AC3E}">
        <p14:creationId xmlns:p14="http://schemas.microsoft.com/office/powerpoint/2010/main" val="1218588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95670D-7A2E-456E-A2CF-1E4FAD25CCC3}"/>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1941</a:t>
            </a:r>
          </a:p>
        </p:txBody>
      </p:sp>
      <p:sp>
        <p:nvSpPr>
          <p:cNvPr id="5" name="TextBox 4">
            <a:extLst>
              <a:ext uri="{FF2B5EF4-FFF2-40B4-BE49-F238E27FC236}">
                <a16:creationId xmlns:a16="http://schemas.microsoft.com/office/drawing/2014/main" id="{07E50D01-6B83-433A-829A-2520EFDD6906}"/>
              </a:ext>
            </a:extLst>
          </p:cNvPr>
          <p:cNvSpPr txBox="1"/>
          <p:nvPr/>
        </p:nvSpPr>
        <p:spPr>
          <a:xfrm>
            <a:off x="408372" y="461665"/>
            <a:ext cx="6196613" cy="830997"/>
          </a:xfrm>
          <a:prstGeom prst="rect">
            <a:avLst/>
          </a:prstGeom>
          <a:noFill/>
        </p:spPr>
        <p:txBody>
          <a:bodyPr wrap="square" rtlCol="0">
            <a:spAutoFit/>
          </a:bodyPr>
          <a:lstStyle/>
          <a:p>
            <a:r>
              <a:rPr lang="el-GR" sz="2400" b="1" dirty="0">
                <a:solidFill>
                  <a:srgbClr val="C00000"/>
                </a:solidFill>
              </a:rPr>
              <a:t>Πραγματοποιείται η πτήση του πρώτου αεριωθούμενου αεροπλάνου</a:t>
            </a:r>
          </a:p>
        </p:txBody>
      </p:sp>
      <p:pic>
        <p:nvPicPr>
          <p:cNvPr id="7" name="Picture 6" descr="A vintage photo of an old airplane&#10;&#10;Description automatically generated">
            <a:extLst>
              <a:ext uri="{FF2B5EF4-FFF2-40B4-BE49-F238E27FC236}">
                <a16:creationId xmlns:a16="http://schemas.microsoft.com/office/drawing/2014/main" id="{61BDC830-A32C-4E08-AD95-14EF6DC7C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1582" y="743997"/>
            <a:ext cx="4901564" cy="2238899"/>
          </a:xfrm>
          <a:prstGeom prst="rect">
            <a:avLst/>
          </a:prstGeom>
        </p:spPr>
      </p:pic>
      <p:sp>
        <p:nvSpPr>
          <p:cNvPr id="9" name="TextBox 8">
            <a:extLst>
              <a:ext uri="{FF2B5EF4-FFF2-40B4-BE49-F238E27FC236}">
                <a16:creationId xmlns:a16="http://schemas.microsoft.com/office/drawing/2014/main" id="{67D51B5F-5978-48A8-8158-DF983E05B147}"/>
              </a:ext>
            </a:extLst>
          </p:cNvPr>
          <p:cNvSpPr txBox="1"/>
          <p:nvPr/>
        </p:nvSpPr>
        <p:spPr>
          <a:xfrm>
            <a:off x="461639" y="2864777"/>
            <a:ext cx="6143346" cy="1754326"/>
          </a:xfrm>
          <a:prstGeom prst="rect">
            <a:avLst/>
          </a:prstGeom>
          <a:noFill/>
        </p:spPr>
        <p:txBody>
          <a:bodyPr wrap="square">
            <a:spAutoFit/>
          </a:bodyPr>
          <a:lstStyle/>
          <a:p>
            <a:pPr algn="ctr"/>
            <a:r>
              <a:rPr lang="el-GR" dirty="0"/>
              <a:t>Το πρώτο αεριωθούμενο αεροσκάφος ήταν το Γερμανικό </a:t>
            </a:r>
            <a:r>
              <a:rPr lang="el-GR" dirty="0" err="1"/>
              <a:t>Heinkel</a:t>
            </a:r>
            <a:r>
              <a:rPr lang="el-GR" dirty="0"/>
              <a:t> </a:t>
            </a:r>
            <a:r>
              <a:rPr lang="el-GR" dirty="0" err="1"/>
              <a:t>He</a:t>
            </a:r>
            <a:r>
              <a:rPr lang="el-GR" dirty="0"/>
              <a:t> 178 το 1941. Το πρώτο αεριωθούμενο επιβατικό αεροπλάνο ήταν το de </a:t>
            </a:r>
            <a:r>
              <a:rPr lang="el-GR" dirty="0" err="1"/>
              <a:t>Havilland</a:t>
            </a:r>
            <a:r>
              <a:rPr lang="el-GR" dirty="0"/>
              <a:t> </a:t>
            </a:r>
            <a:r>
              <a:rPr lang="el-GR" dirty="0" err="1"/>
              <a:t>Comet</a:t>
            </a:r>
            <a:r>
              <a:rPr lang="el-GR" dirty="0"/>
              <a:t>, που πέταξε το 1952. Το </a:t>
            </a:r>
            <a:r>
              <a:rPr lang="el-GR" dirty="0" err="1"/>
              <a:t>Boeing</a:t>
            </a:r>
            <a:r>
              <a:rPr lang="el-GR" dirty="0"/>
              <a:t> 707, το πρώτο ευρύτατα επιτυχημένο εμπορικό αεριωθούμενο αεροσκάφος, ήταν σε χρήση για πάνω από 50 χρόνια, από το 1958 έως το 2013. </a:t>
            </a:r>
          </a:p>
        </p:txBody>
      </p:sp>
    </p:spTree>
    <p:extLst>
      <p:ext uri="{BB962C8B-B14F-4D97-AF65-F5344CB8AC3E}">
        <p14:creationId xmlns:p14="http://schemas.microsoft.com/office/powerpoint/2010/main" val="729496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A04FCB-F023-4424-BF46-CF11EEE01302}"/>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1941</a:t>
            </a:r>
          </a:p>
        </p:txBody>
      </p:sp>
      <p:sp>
        <p:nvSpPr>
          <p:cNvPr id="5" name="TextBox 4">
            <a:extLst>
              <a:ext uri="{FF2B5EF4-FFF2-40B4-BE49-F238E27FC236}">
                <a16:creationId xmlns:a16="http://schemas.microsoft.com/office/drawing/2014/main" id="{92651747-AD7A-4F9E-83C5-4AB6AF1A588B}"/>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Προσδιορίζεται η λειτουργία των γονιδίων</a:t>
            </a:r>
          </a:p>
        </p:txBody>
      </p:sp>
      <p:sp>
        <p:nvSpPr>
          <p:cNvPr id="7" name="TextBox 6">
            <a:extLst>
              <a:ext uri="{FF2B5EF4-FFF2-40B4-BE49-F238E27FC236}">
                <a16:creationId xmlns:a16="http://schemas.microsoft.com/office/drawing/2014/main" id="{287D1E26-40FF-4565-9672-1DC4A5FE305A}"/>
              </a:ext>
            </a:extLst>
          </p:cNvPr>
          <p:cNvSpPr txBox="1"/>
          <p:nvPr/>
        </p:nvSpPr>
        <p:spPr>
          <a:xfrm>
            <a:off x="994300" y="1868723"/>
            <a:ext cx="6143346" cy="923330"/>
          </a:xfrm>
          <a:prstGeom prst="rect">
            <a:avLst/>
          </a:prstGeom>
          <a:noFill/>
        </p:spPr>
        <p:txBody>
          <a:bodyPr wrap="square">
            <a:spAutoFit/>
          </a:bodyPr>
          <a:lstStyle/>
          <a:p>
            <a:r>
              <a:rPr lang="el-GR" dirty="0"/>
              <a:t>Οι Έντουαρντ Τάτουμ (</a:t>
            </a:r>
            <a:r>
              <a:rPr lang="el-GR" dirty="0" err="1"/>
              <a:t>Edward</a:t>
            </a:r>
            <a:r>
              <a:rPr lang="el-GR" dirty="0"/>
              <a:t> </a:t>
            </a:r>
            <a:r>
              <a:rPr lang="el-GR" dirty="0" err="1"/>
              <a:t>Lawrie</a:t>
            </a:r>
            <a:r>
              <a:rPr lang="el-GR" dirty="0"/>
              <a:t> </a:t>
            </a:r>
            <a:r>
              <a:rPr lang="el-GR" dirty="0" err="1"/>
              <a:t>Tatum</a:t>
            </a:r>
            <a:r>
              <a:rPr lang="el-GR" dirty="0"/>
              <a:t>) και Τζωρτζ Μπιντλ (</a:t>
            </a:r>
            <a:r>
              <a:rPr lang="el-GR" dirty="0" err="1"/>
              <a:t>George</a:t>
            </a:r>
            <a:r>
              <a:rPr lang="el-GR" dirty="0"/>
              <a:t> </a:t>
            </a:r>
            <a:r>
              <a:rPr lang="el-GR" dirty="0" err="1"/>
              <a:t>Wells</a:t>
            </a:r>
            <a:r>
              <a:rPr lang="el-GR" dirty="0"/>
              <a:t> </a:t>
            </a:r>
            <a:r>
              <a:rPr lang="el-GR" dirty="0" err="1"/>
              <a:t>Beadle</a:t>
            </a:r>
            <a:r>
              <a:rPr lang="el-GR" dirty="0"/>
              <a:t>) δείχνουν ότι ο ρόλος των περισσοτέρων γονιδίων είναι να κατευθύνουν τη σύνθεση ενζύμων.</a:t>
            </a:r>
          </a:p>
        </p:txBody>
      </p:sp>
      <p:pic>
        <p:nvPicPr>
          <p:cNvPr id="9" name="Picture 8" descr="A picture containing lit, cake, sitting, dark&#10;&#10;Description automatically generated">
            <a:extLst>
              <a:ext uri="{FF2B5EF4-FFF2-40B4-BE49-F238E27FC236}">
                <a16:creationId xmlns:a16="http://schemas.microsoft.com/office/drawing/2014/main" id="{B4B772FC-D63B-48F5-909C-4EACBE224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5646" y="113733"/>
            <a:ext cx="2553282" cy="4433310"/>
          </a:xfrm>
          <a:prstGeom prst="rect">
            <a:avLst/>
          </a:prstGeom>
        </p:spPr>
      </p:pic>
      <p:pic>
        <p:nvPicPr>
          <p:cNvPr id="11" name="Picture 10" descr="A close up of a logo&#10;&#10;Description automatically generated">
            <a:extLst>
              <a:ext uri="{FF2B5EF4-FFF2-40B4-BE49-F238E27FC236}">
                <a16:creationId xmlns:a16="http://schemas.microsoft.com/office/drawing/2014/main" id="{CDE16E51-CB31-40D9-8CBB-667E80120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969" y="3229437"/>
            <a:ext cx="3242753" cy="2810386"/>
          </a:xfrm>
          <a:prstGeom prst="rect">
            <a:avLst/>
          </a:prstGeom>
        </p:spPr>
      </p:pic>
      <p:sp>
        <p:nvSpPr>
          <p:cNvPr id="13" name="TextBox 12">
            <a:extLst>
              <a:ext uri="{FF2B5EF4-FFF2-40B4-BE49-F238E27FC236}">
                <a16:creationId xmlns:a16="http://schemas.microsoft.com/office/drawing/2014/main" id="{C66B863E-4577-4336-AA5C-92FEFFFC9023}"/>
              </a:ext>
            </a:extLst>
          </p:cNvPr>
          <p:cNvSpPr txBox="1"/>
          <p:nvPr/>
        </p:nvSpPr>
        <p:spPr>
          <a:xfrm>
            <a:off x="5681710" y="4634630"/>
            <a:ext cx="6143346" cy="2031325"/>
          </a:xfrm>
          <a:prstGeom prst="rect">
            <a:avLst/>
          </a:prstGeom>
          <a:noFill/>
        </p:spPr>
        <p:txBody>
          <a:bodyPr wrap="square">
            <a:spAutoFit/>
          </a:bodyPr>
          <a:lstStyle/>
          <a:p>
            <a:pPr algn="ctr"/>
            <a:r>
              <a:rPr lang="el-GR" dirty="0"/>
              <a:t>Με την ελληνική, διεθνή σήμερα, ονομασία </a:t>
            </a:r>
            <a:r>
              <a:rPr lang="el-GR" b="1" dirty="0"/>
              <a:t>ένζυμα</a:t>
            </a:r>
            <a:r>
              <a:rPr lang="el-GR" dirty="0"/>
              <a:t> (στην ελληνική καλούνται και </a:t>
            </a:r>
            <a:r>
              <a:rPr lang="el-GR" b="1" dirty="0"/>
              <a:t>φυράματα</a:t>
            </a:r>
            <a:r>
              <a:rPr lang="el-GR" dirty="0"/>
              <a:t>) φέρονται ειδικές πρωτεΐνες ή πρωτεϊνικής βάσης πολύπλοκες οργανικές ενώσεις, που αποτελούνται από πολυμερή των αμινοξέων, οι οποίες δρουν ως καταλύτες στις χημικές αντιδράσεις που λαμβάνουν χώρα στον μεταβολισμό των οργανισμών, εξ ου και η συνώνυμη ονομασία τους </a:t>
            </a:r>
            <a:r>
              <a:rPr lang="el-GR" b="1" dirty="0" err="1"/>
              <a:t>βιοκαταλύτες</a:t>
            </a:r>
            <a:r>
              <a:rPr lang="el-GR" dirty="0"/>
              <a:t>. </a:t>
            </a:r>
          </a:p>
        </p:txBody>
      </p:sp>
    </p:spTree>
    <p:extLst>
      <p:ext uri="{BB962C8B-B14F-4D97-AF65-F5344CB8AC3E}">
        <p14:creationId xmlns:p14="http://schemas.microsoft.com/office/powerpoint/2010/main" val="3436696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2DD6BE-EEB5-4F9F-9DE6-97AA6B197BB8}"/>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1942</a:t>
            </a:r>
          </a:p>
        </p:txBody>
      </p:sp>
      <p:sp>
        <p:nvSpPr>
          <p:cNvPr id="5" name="TextBox 4">
            <a:extLst>
              <a:ext uri="{FF2B5EF4-FFF2-40B4-BE49-F238E27FC236}">
                <a16:creationId xmlns:a16="http://schemas.microsoft.com/office/drawing/2014/main" id="{D70FD333-7A75-4123-A5A9-4F1128A6BB7A}"/>
              </a:ext>
            </a:extLst>
          </p:cNvPr>
          <p:cNvSpPr txBox="1"/>
          <p:nvPr/>
        </p:nvSpPr>
        <p:spPr>
          <a:xfrm>
            <a:off x="408372" y="461665"/>
            <a:ext cx="6196613" cy="830997"/>
          </a:xfrm>
          <a:prstGeom prst="rect">
            <a:avLst/>
          </a:prstGeom>
          <a:noFill/>
        </p:spPr>
        <p:txBody>
          <a:bodyPr wrap="square" rtlCol="0">
            <a:spAutoFit/>
          </a:bodyPr>
          <a:lstStyle/>
          <a:p>
            <a:r>
              <a:rPr lang="el-GR" sz="2400" b="1" dirty="0">
                <a:solidFill>
                  <a:srgbClr val="C00000"/>
                </a:solidFill>
              </a:rPr>
              <a:t>Εγκαινιάζεται η λειτουργία του πρώτου πυρηνικού αντιδραστήρα</a:t>
            </a:r>
          </a:p>
        </p:txBody>
      </p:sp>
      <p:sp>
        <p:nvSpPr>
          <p:cNvPr id="7" name="TextBox 6">
            <a:extLst>
              <a:ext uri="{FF2B5EF4-FFF2-40B4-BE49-F238E27FC236}">
                <a16:creationId xmlns:a16="http://schemas.microsoft.com/office/drawing/2014/main" id="{6FF25013-42F4-4603-B637-FE41BB1C8348}"/>
              </a:ext>
            </a:extLst>
          </p:cNvPr>
          <p:cNvSpPr txBox="1"/>
          <p:nvPr/>
        </p:nvSpPr>
        <p:spPr>
          <a:xfrm>
            <a:off x="461638" y="1292662"/>
            <a:ext cx="6951215" cy="1754326"/>
          </a:xfrm>
          <a:prstGeom prst="rect">
            <a:avLst/>
          </a:prstGeom>
          <a:noFill/>
        </p:spPr>
        <p:txBody>
          <a:bodyPr wrap="square">
            <a:spAutoFit/>
          </a:bodyPr>
          <a:lstStyle/>
          <a:p>
            <a:pPr algn="ctr"/>
            <a:r>
              <a:rPr lang="el-GR" dirty="0"/>
              <a:t>Ο πρώτος πυρηνικός αντιδραστήρας κατασκευάστηκε στα πλαίσια του σχεδίου Μανχάταν, το 1942, υπό την καθοδήγηση του Ενρίκο Φέρμι στο Πανεπιστήμιο του Σικάγο. Το καύσιμο που χρησιμοποιήθηκε ήταν φυσικό ουράνιο, το οποίο περιέχει σε ποσοστό μικρότερο του 1% το ισότοπο του ουρανίου U-235 και κατά 99% αποτελείται από U-238 το οποίο δεν υφίσταται εύκολη σχάση. </a:t>
            </a:r>
          </a:p>
        </p:txBody>
      </p:sp>
      <p:pic>
        <p:nvPicPr>
          <p:cNvPr id="9" name="Picture 8" descr="A picture containing indoor, table, sitting, counter&#10;&#10;Description automatically generated">
            <a:extLst>
              <a:ext uri="{FF2B5EF4-FFF2-40B4-BE49-F238E27FC236}">
                <a16:creationId xmlns:a16="http://schemas.microsoft.com/office/drawing/2014/main" id="{A7AEE96E-1E3C-49A8-847F-0E5F68A68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382" y="3046988"/>
            <a:ext cx="5029200" cy="3703320"/>
          </a:xfrm>
          <a:prstGeom prst="rect">
            <a:avLst/>
          </a:prstGeom>
        </p:spPr>
      </p:pic>
      <p:pic>
        <p:nvPicPr>
          <p:cNvPr id="11" name="Picture 10" descr="Diagram, engineering drawing&#10;&#10;Description automatically generated">
            <a:extLst>
              <a:ext uri="{FF2B5EF4-FFF2-40B4-BE49-F238E27FC236}">
                <a16:creationId xmlns:a16="http://schemas.microsoft.com/office/drawing/2014/main" id="{123B6872-EA17-4659-9B9B-A21AFBF6A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0138" y="0"/>
            <a:ext cx="4357744" cy="6858000"/>
          </a:xfrm>
          <a:prstGeom prst="rect">
            <a:avLst/>
          </a:prstGeom>
        </p:spPr>
      </p:pic>
    </p:spTree>
    <p:extLst>
      <p:ext uri="{BB962C8B-B14F-4D97-AF65-F5344CB8AC3E}">
        <p14:creationId xmlns:p14="http://schemas.microsoft.com/office/powerpoint/2010/main" val="337730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085AFF-EE2F-4BA7-BADC-BF378234612C}"/>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1942</a:t>
            </a:r>
          </a:p>
        </p:txBody>
      </p:sp>
      <p:sp>
        <p:nvSpPr>
          <p:cNvPr id="5" name="TextBox 4">
            <a:extLst>
              <a:ext uri="{FF2B5EF4-FFF2-40B4-BE49-F238E27FC236}">
                <a16:creationId xmlns:a16="http://schemas.microsoft.com/office/drawing/2014/main" id="{FCA2C722-2DB5-4585-8770-32E24248932F}"/>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Παρασκευάζεται συνθετικά η βιοτίνη</a:t>
            </a:r>
          </a:p>
        </p:txBody>
      </p:sp>
      <p:sp>
        <p:nvSpPr>
          <p:cNvPr id="7" name="TextBox 6">
            <a:extLst>
              <a:ext uri="{FF2B5EF4-FFF2-40B4-BE49-F238E27FC236}">
                <a16:creationId xmlns:a16="http://schemas.microsoft.com/office/drawing/2014/main" id="{0F9D5A51-4B22-4BCC-982E-19298FB767BE}"/>
              </a:ext>
            </a:extLst>
          </p:cNvPr>
          <p:cNvSpPr txBox="1"/>
          <p:nvPr/>
        </p:nvSpPr>
        <p:spPr>
          <a:xfrm>
            <a:off x="816746" y="1304057"/>
            <a:ext cx="6143346" cy="2585323"/>
          </a:xfrm>
          <a:prstGeom prst="rect">
            <a:avLst/>
          </a:prstGeom>
          <a:noFill/>
        </p:spPr>
        <p:txBody>
          <a:bodyPr wrap="square">
            <a:spAutoFit/>
          </a:bodyPr>
          <a:lstStyle/>
          <a:p>
            <a:pPr algn="ctr"/>
            <a:r>
              <a:rPr lang="el-GR" dirty="0"/>
              <a:t>Η βιοτίνη είναι μια </a:t>
            </a:r>
            <a:r>
              <a:rPr lang="el-GR" dirty="0" err="1"/>
              <a:t>υδατοδιαλυτή</a:t>
            </a:r>
            <a:r>
              <a:rPr lang="el-GR" dirty="0"/>
              <a:t> βιταμίνη του συμπλέγματος Β, η οποία βρίσκεται στο συκώτι, το αυγό, τη σόγια, τα φασόλια τα </a:t>
            </a:r>
            <a:r>
              <a:rPr lang="el-GR" dirty="0" err="1"/>
              <a:t>φυστίκια</a:t>
            </a:r>
            <a:r>
              <a:rPr lang="el-GR" dirty="0"/>
              <a:t>, ενώ σε μικρότερη περιεκτικότητα στο κρέας, τα δημητριακά ολικής άλεσης και τα γαλακτοκομικά. Η βιοτίνη συμβάλλει στο φυσιολογικό μεταβολισμό της ενέργειας στο σώμα, στη φυσιολογική λειτουργία του νευρικού συστήματος, στο φυσιολογικό μεταβολισμό των </a:t>
            </a:r>
            <a:r>
              <a:rPr lang="el-GR" dirty="0" err="1"/>
              <a:t>μακροθρεπτικών</a:t>
            </a:r>
            <a:r>
              <a:rPr lang="el-GR" dirty="0"/>
              <a:t> συστατικών, στη φυσιολογική ψυχολογική λειτουργία</a:t>
            </a:r>
          </a:p>
        </p:txBody>
      </p:sp>
      <p:pic>
        <p:nvPicPr>
          <p:cNvPr id="9" name="Picture 8" descr="A picture containing nut, fruit, food, banana&#10;&#10;Description automatically generated">
            <a:extLst>
              <a:ext uri="{FF2B5EF4-FFF2-40B4-BE49-F238E27FC236}">
                <a16:creationId xmlns:a16="http://schemas.microsoft.com/office/drawing/2014/main" id="{B1B2519C-927E-45D8-9C24-99F5E1ED3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449" y="3651497"/>
            <a:ext cx="6286500" cy="2857500"/>
          </a:xfrm>
          <a:prstGeom prst="rect">
            <a:avLst/>
          </a:prstGeom>
        </p:spPr>
      </p:pic>
    </p:spTree>
    <p:extLst>
      <p:ext uri="{BB962C8B-B14F-4D97-AF65-F5344CB8AC3E}">
        <p14:creationId xmlns:p14="http://schemas.microsoft.com/office/powerpoint/2010/main" val="3471643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11EC9B-8008-4C50-A8FD-59C9C5B8B065}"/>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1942</a:t>
            </a:r>
          </a:p>
        </p:txBody>
      </p:sp>
      <p:sp>
        <p:nvSpPr>
          <p:cNvPr id="5" name="TextBox 4">
            <a:extLst>
              <a:ext uri="{FF2B5EF4-FFF2-40B4-BE49-F238E27FC236}">
                <a16:creationId xmlns:a16="http://schemas.microsoft.com/office/drawing/2014/main" id="{F44825FB-C990-4395-820C-1A7F182FBC7C}"/>
              </a:ext>
            </a:extLst>
          </p:cNvPr>
          <p:cNvSpPr txBox="1"/>
          <p:nvPr/>
        </p:nvSpPr>
        <p:spPr>
          <a:xfrm>
            <a:off x="408372" y="461665"/>
            <a:ext cx="6196613" cy="830997"/>
          </a:xfrm>
          <a:prstGeom prst="rect">
            <a:avLst/>
          </a:prstGeom>
          <a:noFill/>
        </p:spPr>
        <p:txBody>
          <a:bodyPr wrap="square" rtlCol="0">
            <a:spAutoFit/>
          </a:bodyPr>
          <a:lstStyle/>
          <a:p>
            <a:r>
              <a:rPr lang="el-GR" sz="2400" b="1" dirty="0">
                <a:solidFill>
                  <a:srgbClr val="C00000"/>
                </a:solidFill>
              </a:rPr>
              <a:t>Η δομή των βακτηριοφάγων απεικονίζεται σε φωτογραφία</a:t>
            </a:r>
          </a:p>
        </p:txBody>
      </p:sp>
      <p:pic>
        <p:nvPicPr>
          <p:cNvPr id="7" name="Picture 6" descr="A close up of a logo&#10;&#10;Description automatically generated">
            <a:extLst>
              <a:ext uri="{FF2B5EF4-FFF2-40B4-BE49-F238E27FC236}">
                <a16:creationId xmlns:a16="http://schemas.microsoft.com/office/drawing/2014/main" id="{5B3D2856-7183-44D1-92F4-CFE6D84CC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4340" y="1292662"/>
            <a:ext cx="5860914" cy="3857672"/>
          </a:xfrm>
          <a:prstGeom prst="rect">
            <a:avLst/>
          </a:prstGeom>
        </p:spPr>
      </p:pic>
      <p:sp>
        <p:nvSpPr>
          <p:cNvPr id="9" name="TextBox 8">
            <a:extLst>
              <a:ext uri="{FF2B5EF4-FFF2-40B4-BE49-F238E27FC236}">
                <a16:creationId xmlns:a16="http://schemas.microsoft.com/office/drawing/2014/main" id="{45EB0CCF-CB5E-4837-B9D5-DDC40E32E3A2}"/>
              </a:ext>
            </a:extLst>
          </p:cNvPr>
          <p:cNvSpPr txBox="1"/>
          <p:nvPr/>
        </p:nvSpPr>
        <p:spPr>
          <a:xfrm>
            <a:off x="816746" y="2166151"/>
            <a:ext cx="3684233" cy="2862322"/>
          </a:xfrm>
          <a:prstGeom prst="rect">
            <a:avLst/>
          </a:prstGeom>
          <a:noFill/>
        </p:spPr>
        <p:txBody>
          <a:bodyPr wrap="square">
            <a:spAutoFit/>
          </a:bodyPr>
          <a:lstStyle/>
          <a:p>
            <a:pPr algn="ctr"/>
            <a:r>
              <a:rPr lang="el-GR" dirty="0"/>
              <a:t>Οι </a:t>
            </a:r>
            <a:r>
              <a:rPr lang="el-GR" b="1" dirty="0"/>
              <a:t>βακτηριοφάγοι</a:t>
            </a:r>
            <a:r>
              <a:rPr lang="el-GR" dirty="0"/>
              <a:t> ή απλά </a:t>
            </a:r>
            <a:r>
              <a:rPr lang="el-GR" b="1" dirty="0" err="1"/>
              <a:t>φάγοι</a:t>
            </a:r>
            <a:r>
              <a:rPr lang="el-GR" dirty="0"/>
              <a:t> είναι ειδική κατηγορία ιών που προσβάλλουν βακτήρια, εξ' ου και η, εκ της ελληνικής, διεθνής ονομασία τους. Στη κυριολεξία βακτηριοφάγος σημαίνει "αυτός που καταλύει βακτήρια". Κάθε βακτηριοφάγος μπορεί να προσβάλλει ένα ή και περισσότερα στελέχη ή είδη βακτηρίων. </a:t>
            </a:r>
          </a:p>
        </p:txBody>
      </p:sp>
    </p:spTree>
    <p:extLst>
      <p:ext uri="{BB962C8B-B14F-4D97-AF65-F5344CB8AC3E}">
        <p14:creationId xmlns:p14="http://schemas.microsoft.com/office/powerpoint/2010/main" val="4169410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E31B0-4DEA-4DEE-950F-EB19F6769A39}"/>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a:t>
            </a:r>
            <a:r>
              <a:rPr lang="en-US" sz="2400" b="1" dirty="0">
                <a:solidFill>
                  <a:srgbClr val="C00000"/>
                </a:solidFill>
                <a:effectLst>
                  <a:outerShdw blurRad="38100" dist="38100" dir="2700000" algn="tl">
                    <a:srgbClr val="000000">
                      <a:alpha val="43137"/>
                    </a:srgbClr>
                  </a:outerShdw>
                </a:effectLst>
              </a:rPr>
              <a:t>3</a:t>
            </a:r>
            <a:endParaRPr lang="el-GR" sz="2400" b="1" dirty="0">
              <a:solidFill>
                <a:srgbClr val="C000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EFD6F454-E3B1-4841-B870-B5F2EC5FBDE3}"/>
              </a:ext>
            </a:extLst>
          </p:cNvPr>
          <p:cNvSpPr txBox="1"/>
          <p:nvPr/>
        </p:nvSpPr>
        <p:spPr>
          <a:xfrm>
            <a:off x="408372" y="461665"/>
            <a:ext cx="6196613" cy="830997"/>
          </a:xfrm>
          <a:prstGeom prst="rect">
            <a:avLst/>
          </a:prstGeom>
          <a:noFill/>
        </p:spPr>
        <p:txBody>
          <a:bodyPr wrap="square" rtlCol="0">
            <a:spAutoFit/>
          </a:bodyPr>
          <a:lstStyle/>
          <a:p>
            <a:r>
              <a:rPr lang="el-GR" sz="2400" b="1" dirty="0">
                <a:solidFill>
                  <a:srgbClr val="C00000"/>
                </a:solidFill>
              </a:rPr>
              <a:t>Απομονώνεται η επινεφριδιοφλοιοτρόπος ορμόνη</a:t>
            </a:r>
          </a:p>
        </p:txBody>
      </p:sp>
      <p:sp>
        <p:nvSpPr>
          <p:cNvPr id="7" name="TextBox 6">
            <a:extLst>
              <a:ext uri="{FF2B5EF4-FFF2-40B4-BE49-F238E27FC236}">
                <a16:creationId xmlns:a16="http://schemas.microsoft.com/office/drawing/2014/main" id="{F9587ADB-B761-4A3A-9118-91FDD9D81AFE}"/>
              </a:ext>
            </a:extLst>
          </p:cNvPr>
          <p:cNvSpPr txBox="1"/>
          <p:nvPr/>
        </p:nvSpPr>
        <p:spPr>
          <a:xfrm>
            <a:off x="1012055" y="1618318"/>
            <a:ext cx="6143346" cy="2862322"/>
          </a:xfrm>
          <a:prstGeom prst="rect">
            <a:avLst/>
          </a:prstGeom>
          <a:noFill/>
        </p:spPr>
        <p:txBody>
          <a:bodyPr wrap="square">
            <a:spAutoFit/>
          </a:bodyPr>
          <a:lstStyle/>
          <a:p>
            <a:pPr algn="ctr"/>
            <a:r>
              <a:rPr lang="el-GR" dirty="0"/>
              <a:t>Ως απάντηση σε ένα ερέθισμα όπως το στρες, ο υποθάλαμος εκκρίνει την ορμόνη απελευθέρωσης της </a:t>
            </a:r>
            <a:r>
              <a:rPr lang="el-GR" dirty="0" err="1"/>
              <a:t>κορτικοτροπίνης</a:t>
            </a:r>
            <a:r>
              <a:rPr lang="el-GR" dirty="0"/>
              <a:t>. Η ορμόνη αυτή διεγείρει την έκκριση της </a:t>
            </a:r>
            <a:r>
              <a:rPr lang="el-GR" dirty="0" err="1"/>
              <a:t>φλοιοεπινεφριδιοτρόπου</a:t>
            </a:r>
            <a:r>
              <a:rPr lang="el-GR" dirty="0"/>
              <a:t> ορμόνης (ACTH) από τον πρόσθιο λοβό της υπόφυσης. Η ACTH με τη σειρά της διεγείρει το φλοιό των επινεφριδίων να απελευθερώσει την </a:t>
            </a:r>
            <a:r>
              <a:rPr lang="el-GR" dirty="0" err="1"/>
              <a:t>γλυκοκορτικοειδή</a:t>
            </a:r>
            <a:r>
              <a:rPr lang="el-GR" dirty="0"/>
              <a:t> ορμόνη </a:t>
            </a:r>
            <a:r>
              <a:rPr lang="el-GR" dirty="0" err="1"/>
              <a:t>κορτιζόλη</a:t>
            </a:r>
            <a:r>
              <a:rPr lang="el-GR" dirty="0"/>
              <a:t>. Καθώς τα επίπεδα της </a:t>
            </a:r>
            <a:r>
              <a:rPr lang="el-GR" dirty="0" err="1"/>
              <a:t>κορτιζόλης</a:t>
            </a:r>
            <a:r>
              <a:rPr lang="el-GR" dirty="0"/>
              <a:t> στο αίμα αυξάνονται, η υπόφυση ενεργοποιείται για να μειώσει την παραγωγή της ACTH μέσω ενός αρνητικού μηχανισμού ανάδρασης.</a:t>
            </a:r>
          </a:p>
        </p:txBody>
      </p:sp>
      <p:pic>
        <p:nvPicPr>
          <p:cNvPr id="2050" name="Picture 2" descr="Φλοιοεπινεφριδιοτρόπος ορμόνη">
            <a:extLst>
              <a:ext uri="{FF2B5EF4-FFF2-40B4-BE49-F238E27FC236}">
                <a16:creationId xmlns:a16="http://schemas.microsoft.com/office/drawing/2014/main" id="{493AE549-2438-4C41-BB60-EE9B6A53D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4199" y="556280"/>
            <a:ext cx="3655876" cy="36073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hape&#10;&#10;Description automatically generated">
            <a:extLst>
              <a:ext uri="{FF2B5EF4-FFF2-40B4-BE49-F238E27FC236}">
                <a16:creationId xmlns:a16="http://schemas.microsoft.com/office/drawing/2014/main" id="{04E6B247-F65B-47B6-B8D0-6CDE26B56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470" y="4492760"/>
            <a:ext cx="6038045" cy="2093483"/>
          </a:xfrm>
          <a:prstGeom prst="rect">
            <a:avLst/>
          </a:prstGeom>
        </p:spPr>
      </p:pic>
    </p:spTree>
    <p:extLst>
      <p:ext uri="{BB962C8B-B14F-4D97-AF65-F5344CB8AC3E}">
        <p14:creationId xmlns:p14="http://schemas.microsoft.com/office/powerpoint/2010/main" val="118594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BF93EB-1F56-4635-8F6E-AA445B6A2A00}"/>
              </a:ext>
            </a:extLst>
          </p:cNvPr>
          <p:cNvSpPr txBox="1"/>
          <p:nvPr/>
        </p:nvSpPr>
        <p:spPr>
          <a:xfrm>
            <a:off x="0" y="-17756"/>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1939</a:t>
            </a:r>
          </a:p>
        </p:txBody>
      </p:sp>
      <p:sp>
        <p:nvSpPr>
          <p:cNvPr id="5" name="TextBox 4">
            <a:extLst>
              <a:ext uri="{FF2B5EF4-FFF2-40B4-BE49-F238E27FC236}">
                <a16:creationId xmlns:a16="http://schemas.microsoft.com/office/drawing/2014/main" id="{F1B8CA7F-E477-47D8-8EEF-D39075D5CE9B}"/>
              </a:ext>
            </a:extLst>
          </p:cNvPr>
          <p:cNvSpPr txBox="1"/>
          <p:nvPr/>
        </p:nvSpPr>
        <p:spPr>
          <a:xfrm>
            <a:off x="408373" y="443909"/>
            <a:ext cx="6356411" cy="461665"/>
          </a:xfrm>
          <a:prstGeom prst="rect">
            <a:avLst/>
          </a:prstGeom>
          <a:noFill/>
        </p:spPr>
        <p:txBody>
          <a:bodyPr wrap="square" rtlCol="0">
            <a:spAutoFit/>
          </a:bodyPr>
          <a:lstStyle/>
          <a:p>
            <a:r>
              <a:rPr lang="el-GR" sz="2400" b="1" dirty="0">
                <a:solidFill>
                  <a:srgbClr val="C00000"/>
                </a:solidFill>
              </a:rPr>
              <a:t>Προτείνεται η κατασκευή πυρηνικής βόμβας</a:t>
            </a:r>
          </a:p>
        </p:txBody>
      </p:sp>
      <p:pic>
        <p:nvPicPr>
          <p:cNvPr id="7" name="Picture 6" descr="A close up of smoke&#10;&#10;Description automatically generated">
            <a:extLst>
              <a:ext uri="{FF2B5EF4-FFF2-40B4-BE49-F238E27FC236}">
                <a16:creationId xmlns:a16="http://schemas.microsoft.com/office/drawing/2014/main" id="{1CDA9F9F-A3D1-4482-ACB3-14078C79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260630"/>
            <a:ext cx="5856731" cy="4975933"/>
          </a:xfrm>
          <a:prstGeom prst="rect">
            <a:avLst/>
          </a:prstGeom>
        </p:spPr>
      </p:pic>
      <p:sp>
        <p:nvSpPr>
          <p:cNvPr id="9" name="TextBox 8">
            <a:extLst>
              <a:ext uri="{FF2B5EF4-FFF2-40B4-BE49-F238E27FC236}">
                <a16:creationId xmlns:a16="http://schemas.microsoft.com/office/drawing/2014/main" id="{428F0545-3684-49C7-90FE-B53D37567874}"/>
              </a:ext>
            </a:extLst>
          </p:cNvPr>
          <p:cNvSpPr txBox="1"/>
          <p:nvPr/>
        </p:nvSpPr>
        <p:spPr>
          <a:xfrm>
            <a:off x="76512" y="1926455"/>
            <a:ext cx="6019488" cy="2862322"/>
          </a:xfrm>
          <a:prstGeom prst="rect">
            <a:avLst/>
          </a:prstGeom>
          <a:noFill/>
        </p:spPr>
        <p:txBody>
          <a:bodyPr wrap="square">
            <a:spAutoFit/>
          </a:bodyPr>
          <a:lstStyle/>
          <a:p>
            <a:pPr algn="ctr"/>
            <a:r>
              <a:rPr lang="el-GR" dirty="0"/>
              <a:t>Η </a:t>
            </a:r>
            <a:r>
              <a:rPr lang="el-GR" b="1" dirty="0"/>
              <a:t>ατομική βόμβα</a:t>
            </a:r>
            <a:r>
              <a:rPr lang="el-GR" dirty="0"/>
              <a:t> είναι βόμβα που λειτουργεί με πυρηνικά υλικά (όπως το ουράνιο) και βασίζεται στην αλυσιδωτή αντίδραση (μη ελεγχόμενη πυρηνική σχάση). Ένας βαρύς ραδιενεργός πυρήνας βομβαρδίζεται με νετρόνιο(α) και εκλύει ενέργεια, άλλους πιο </a:t>
            </a:r>
            <a:r>
              <a:rPr lang="el-GR" dirty="0" err="1"/>
              <a:t>ελαφρείς</a:t>
            </a:r>
            <a:r>
              <a:rPr lang="el-GR" dirty="0"/>
              <a:t> πυρήνες και νετρόνια. Με τη σειρά τους τα παραγόμενα νετρόνια βομβαρδίζουν άλλους πυρήνες </a:t>
            </a:r>
            <a:r>
              <a:rPr lang="el-GR" dirty="0" err="1"/>
              <a:t>κ.ο.κ.</a:t>
            </a:r>
            <a:r>
              <a:rPr lang="el-GR" dirty="0"/>
              <a:t> οπότε αρχίζει μια αυτοσυντηρούμενη αλυσιδωτή αντίδραση που αν δεν ελεγχθεί καταλήγει σε έκρηξη (όπως οι βόμβες που έπεσαν στη Χιροσίμα και το Ναγκασάκι). Αυτές είναι οι βόμβες σχάσης. </a:t>
            </a:r>
          </a:p>
        </p:txBody>
      </p:sp>
    </p:spTree>
    <p:extLst>
      <p:ext uri="{BB962C8B-B14F-4D97-AF65-F5344CB8AC3E}">
        <p14:creationId xmlns:p14="http://schemas.microsoft.com/office/powerpoint/2010/main" val="4144011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8A1438-B428-462A-8723-F9F8FB9BE11B}"/>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a:t>
            </a:r>
            <a:r>
              <a:rPr lang="en-US" sz="2400" b="1" dirty="0">
                <a:solidFill>
                  <a:srgbClr val="C00000"/>
                </a:solidFill>
                <a:effectLst>
                  <a:outerShdw blurRad="38100" dist="38100" dir="2700000" algn="tl">
                    <a:srgbClr val="000000">
                      <a:alpha val="43137"/>
                    </a:srgbClr>
                  </a:outerShdw>
                </a:effectLst>
              </a:rPr>
              <a:t>3</a:t>
            </a:r>
            <a:endParaRPr lang="el-GR" sz="2400" b="1" dirty="0">
              <a:solidFill>
                <a:srgbClr val="C000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CF610BAF-96A6-48A5-B2C7-26AD26F742FC}"/>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Παράγεται το </a:t>
            </a:r>
            <a:r>
              <a:rPr lang="en-US" sz="2400" b="1" dirty="0">
                <a:solidFill>
                  <a:srgbClr val="C00000"/>
                </a:solidFill>
              </a:rPr>
              <a:t>LSD</a:t>
            </a:r>
            <a:endParaRPr lang="el-GR" sz="2400" b="1" dirty="0">
              <a:solidFill>
                <a:srgbClr val="C00000"/>
              </a:solidFill>
            </a:endParaRPr>
          </a:p>
        </p:txBody>
      </p:sp>
      <p:sp>
        <p:nvSpPr>
          <p:cNvPr id="7" name="TextBox 6">
            <a:extLst>
              <a:ext uri="{FF2B5EF4-FFF2-40B4-BE49-F238E27FC236}">
                <a16:creationId xmlns:a16="http://schemas.microsoft.com/office/drawing/2014/main" id="{B8FDFB7E-B08A-4643-864F-98F4B393A967}"/>
              </a:ext>
            </a:extLst>
          </p:cNvPr>
          <p:cNvSpPr txBox="1"/>
          <p:nvPr/>
        </p:nvSpPr>
        <p:spPr>
          <a:xfrm>
            <a:off x="408372" y="1145297"/>
            <a:ext cx="6143346" cy="3139321"/>
          </a:xfrm>
          <a:prstGeom prst="rect">
            <a:avLst/>
          </a:prstGeom>
          <a:noFill/>
        </p:spPr>
        <p:txBody>
          <a:bodyPr wrap="square">
            <a:spAutoFit/>
          </a:bodyPr>
          <a:lstStyle/>
          <a:p>
            <a:pPr algn="ctr"/>
            <a:r>
              <a:rPr lang="el-GR" dirty="0" err="1"/>
              <a:t>To</a:t>
            </a:r>
            <a:r>
              <a:rPr lang="el-GR" dirty="0"/>
              <a:t> </a:t>
            </a:r>
            <a:r>
              <a:rPr lang="el-GR" b="1" dirty="0" err="1"/>
              <a:t>διαιθυλαμίδιο</a:t>
            </a:r>
            <a:r>
              <a:rPr lang="el-GR" b="1" dirty="0"/>
              <a:t> του </a:t>
            </a:r>
            <a:r>
              <a:rPr lang="el-GR" b="1" dirty="0" err="1"/>
              <a:t>λυσεργικού</a:t>
            </a:r>
            <a:r>
              <a:rPr lang="el-GR" b="1" dirty="0"/>
              <a:t> οξέος</a:t>
            </a:r>
            <a:r>
              <a:rPr lang="el-GR" dirty="0"/>
              <a:t> (</a:t>
            </a:r>
            <a:r>
              <a:rPr lang="el-GR" i="1" dirty="0" err="1"/>
              <a:t>Lysergic</a:t>
            </a:r>
            <a:r>
              <a:rPr lang="el-GR" i="1" dirty="0"/>
              <a:t> </a:t>
            </a:r>
            <a:r>
              <a:rPr lang="el-GR" i="1" dirty="0" err="1"/>
              <a:t>acid</a:t>
            </a:r>
            <a:r>
              <a:rPr lang="el-GR" i="1" dirty="0"/>
              <a:t> </a:t>
            </a:r>
            <a:r>
              <a:rPr lang="el-GR" i="1" dirty="0" err="1"/>
              <a:t>diethylamide</a:t>
            </a:r>
            <a:r>
              <a:rPr lang="el-GR" dirty="0"/>
              <a:t>), γνωστό περισσότερο με το ακρωνύμιο </a:t>
            </a:r>
            <a:r>
              <a:rPr lang="el-GR" b="1" dirty="0"/>
              <a:t>LSD</a:t>
            </a:r>
            <a:r>
              <a:rPr lang="el-GR" dirty="0"/>
              <a:t>, ή </a:t>
            </a:r>
            <a:r>
              <a:rPr lang="el-GR" b="1" dirty="0"/>
              <a:t>LSD-25</a:t>
            </a:r>
            <a:r>
              <a:rPr lang="el-GR" dirty="0"/>
              <a:t>, ή </a:t>
            </a:r>
            <a:r>
              <a:rPr lang="el-GR" b="1" dirty="0" err="1"/>
              <a:t>λυσεργίδη</a:t>
            </a:r>
            <a:r>
              <a:rPr lang="el-GR" dirty="0"/>
              <a:t>, είναι συνθετική, δραστική, </a:t>
            </a:r>
            <a:r>
              <a:rPr lang="el-GR" dirty="0" err="1"/>
              <a:t>παραισθησιογόνος</a:t>
            </a:r>
            <a:r>
              <a:rPr lang="el-GR" dirty="0"/>
              <a:t> ουσία που παράγεται από το </a:t>
            </a:r>
            <a:r>
              <a:rPr lang="el-GR" dirty="0" err="1"/>
              <a:t>λυσεργικό</a:t>
            </a:r>
            <a:r>
              <a:rPr lang="el-GR" dirty="0"/>
              <a:t> οξύ, το οποίο με τη σειρά του εξάγεται από το μύκητα ερυσίβη (</a:t>
            </a:r>
            <a:r>
              <a:rPr lang="el-GR" i="1" dirty="0" err="1"/>
              <a:t>Claviceps</a:t>
            </a:r>
            <a:r>
              <a:rPr lang="el-GR" i="1" dirty="0"/>
              <a:t> </a:t>
            </a:r>
            <a:r>
              <a:rPr lang="el-GR" i="1" dirty="0" err="1"/>
              <a:t>purpurea</a:t>
            </a:r>
            <a:r>
              <a:rPr lang="el-GR" dirty="0"/>
              <a:t>) που αναπτύσσεται συνήθως στη σίκαλη. Παρασκευάζεται χημικά και η βασική χημική δομή του είναι παρόμοια με αυτή των αλκαλοειδών της ερυσίβης, ενώ εμφανίζει επίσης ομοιότητες με άλλες ουσίες, όπως η </a:t>
            </a:r>
            <a:r>
              <a:rPr lang="el-GR" dirty="0" err="1"/>
              <a:t>ψιλοκυβίνη</a:t>
            </a:r>
            <a:r>
              <a:rPr lang="el-GR" dirty="0"/>
              <a:t>, με δυνατότητα δέσμευσης της δράσης της </a:t>
            </a:r>
            <a:r>
              <a:rPr lang="el-GR" dirty="0" err="1"/>
              <a:t>σεροτονίνης</a:t>
            </a:r>
            <a:r>
              <a:rPr lang="el-GR" dirty="0"/>
              <a:t>.</a:t>
            </a:r>
          </a:p>
        </p:txBody>
      </p:sp>
      <p:pic>
        <p:nvPicPr>
          <p:cNvPr id="9" name="Picture 8" descr="A picture containing ball, light, food&#10;&#10;Description automatically generated">
            <a:extLst>
              <a:ext uri="{FF2B5EF4-FFF2-40B4-BE49-F238E27FC236}">
                <a16:creationId xmlns:a16="http://schemas.microsoft.com/office/drawing/2014/main" id="{B390574C-A476-4ABA-AA21-741350E05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1608" y="2142104"/>
            <a:ext cx="6430392" cy="4581654"/>
          </a:xfrm>
          <a:prstGeom prst="rect">
            <a:avLst/>
          </a:prstGeom>
        </p:spPr>
      </p:pic>
    </p:spTree>
    <p:extLst>
      <p:ext uri="{BB962C8B-B14F-4D97-AF65-F5344CB8AC3E}">
        <p14:creationId xmlns:p14="http://schemas.microsoft.com/office/powerpoint/2010/main" val="1625984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D48BF4-78D8-44E6-94B6-7B907B1A01E7}"/>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a:t>
            </a:r>
            <a:r>
              <a:rPr lang="en-US" sz="2400" b="1" dirty="0">
                <a:solidFill>
                  <a:srgbClr val="C00000"/>
                </a:solidFill>
                <a:effectLst>
                  <a:outerShdw blurRad="38100" dist="38100" dir="2700000" algn="tl">
                    <a:srgbClr val="000000">
                      <a:alpha val="43137"/>
                    </a:srgbClr>
                  </a:outerShdw>
                </a:effectLst>
              </a:rPr>
              <a:t>3</a:t>
            </a:r>
            <a:endParaRPr lang="el-GR" sz="2400" b="1" dirty="0">
              <a:solidFill>
                <a:srgbClr val="C00000"/>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0783A736-488B-43F4-974E-F4A94AFA9806}"/>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Ανακαλύφθηκε ο γαλαξίας </a:t>
            </a:r>
            <a:r>
              <a:rPr lang="en-US" sz="2400" b="1" dirty="0" err="1">
                <a:solidFill>
                  <a:srgbClr val="C00000"/>
                </a:solidFill>
              </a:rPr>
              <a:t>Seyfert</a:t>
            </a:r>
            <a:endParaRPr lang="el-GR" sz="2400" b="1" dirty="0">
              <a:solidFill>
                <a:srgbClr val="C00000"/>
              </a:solidFill>
            </a:endParaRPr>
          </a:p>
        </p:txBody>
      </p:sp>
      <p:pic>
        <p:nvPicPr>
          <p:cNvPr id="9" name="Picture 8" descr="A close up of a star in the dark&#10;&#10;Description automatically generated">
            <a:extLst>
              <a:ext uri="{FF2B5EF4-FFF2-40B4-BE49-F238E27FC236}">
                <a16:creationId xmlns:a16="http://schemas.microsoft.com/office/drawing/2014/main" id="{B66FFBC5-39DB-4DC8-B779-B34F85501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2425" y="0"/>
            <a:ext cx="3829575" cy="3829575"/>
          </a:xfrm>
          <a:prstGeom prst="rect">
            <a:avLst/>
          </a:prstGeom>
        </p:spPr>
      </p:pic>
      <p:sp>
        <p:nvSpPr>
          <p:cNvPr id="11" name="TextBox 10">
            <a:extLst>
              <a:ext uri="{FF2B5EF4-FFF2-40B4-BE49-F238E27FC236}">
                <a16:creationId xmlns:a16="http://schemas.microsoft.com/office/drawing/2014/main" id="{E35F18CD-4AA7-45B8-8DEE-84DD35183B4A}"/>
              </a:ext>
            </a:extLst>
          </p:cNvPr>
          <p:cNvSpPr txBox="1"/>
          <p:nvPr/>
        </p:nvSpPr>
        <p:spPr>
          <a:xfrm>
            <a:off x="896644" y="1059025"/>
            <a:ext cx="6267635" cy="2585323"/>
          </a:xfrm>
          <a:prstGeom prst="rect">
            <a:avLst/>
          </a:prstGeom>
          <a:noFill/>
        </p:spPr>
        <p:txBody>
          <a:bodyPr wrap="square">
            <a:spAutoFit/>
          </a:bodyPr>
          <a:lstStyle/>
          <a:p>
            <a:pPr algn="ctr"/>
            <a:r>
              <a:rPr lang="el-GR" dirty="0"/>
              <a:t>Οι </a:t>
            </a:r>
            <a:r>
              <a:rPr lang="el-GR" b="1" dirty="0"/>
              <a:t>γαλαξίες </a:t>
            </a:r>
            <a:r>
              <a:rPr lang="el-GR" b="1" dirty="0" err="1"/>
              <a:t>Σίφερτ</a:t>
            </a:r>
            <a:r>
              <a:rPr lang="el-GR" dirty="0"/>
              <a:t> αποτελούν ένα τύπο γαλαξιών (ως επί το πλείστων σπειροειδών ή ραβδωτών σπειροειδών γαλαξιών) που περιλαμβάνουν έναν εξαιρετικά λαμπρό μικρό πυρήνα, ο οποίος μπορεί μερικές φορές να ξεπερνά σε φωτεινότητα ολόκληρο τον περιβάλλοντα γαλαξία. Πρόκειται για έναν τύπο ενεργού γαλαξία που ονομάστηκε έτσι προς τιμή του Αμερικανού αστρονόμου Καρλ </a:t>
            </a:r>
            <a:r>
              <a:rPr lang="el-GR" dirty="0" err="1"/>
              <a:t>Σίφερτ</a:t>
            </a:r>
            <a:r>
              <a:rPr lang="el-GR" dirty="0"/>
              <a:t> (</a:t>
            </a:r>
            <a:r>
              <a:rPr lang="el-GR" dirty="0" err="1"/>
              <a:t>Carl</a:t>
            </a:r>
            <a:r>
              <a:rPr lang="el-GR" dirty="0"/>
              <a:t> </a:t>
            </a:r>
            <a:r>
              <a:rPr lang="el-GR" dirty="0" err="1"/>
              <a:t>Seyfert</a:t>
            </a:r>
            <a:r>
              <a:rPr lang="el-GR" dirty="0"/>
              <a:t>), ο οποίος μελέτησε τα αντικείμενα αυτά τη δεκαετία του 1940 περιγράφοντας για πρώτη φορά γαλαξίες αυτού του τύπου το 1943.</a:t>
            </a:r>
          </a:p>
        </p:txBody>
      </p:sp>
    </p:spTree>
    <p:extLst>
      <p:ext uri="{BB962C8B-B14F-4D97-AF65-F5344CB8AC3E}">
        <p14:creationId xmlns:p14="http://schemas.microsoft.com/office/powerpoint/2010/main" val="3432656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8B8D05-B804-40A6-B7BE-096155B7A705}"/>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a:t>
            </a:r>
            <a:r>
              <a:rPr lang="en-US" sz="2400" b="1" dirty="0">
                <a:solidFill>
                  <a:srgbClr val="C00000"/>
                </a:solidFill>
                <a:effectLst>
                  <a:outerShdw blurRad="38100" dist="38100" dir="2700000" algn="tl">
                    <a:srgbClr val="000000">
                      <a:alpha val="43137"/>
                    </a:srgbClr>
                  </a:outerShdw>
                </a:effectLst>
              </a:rPr>
              <a:t>3</a:t>
            </a:r>
            <a:endParaRPr lang="el-GR" sz="2400" b="1" dirty="0">
              <a:solidFill>
                <a:srgbClr val="C000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0023B249-C584-46EE-BE12-08F74696B295}"/>
              </a:ext>
            </a:extLst>
          </p:cNvPr>
          <p:cNvSpPr txBox="1"/>
          <p:nvPr/>
        </p:nvSpPr>
        <p:spPr>
          <a:xfrm>
            <a:off x="408372" y="461665"/>
            <a:ext cx="6196613" cy="830997"/>
          </a:xfrm>
          <a:prstGeom prst="rect">
            <a:avLst/>
          </a:prstGeom>
          <a:noFill/>
        </p:spPr>
        <p:txBody>
          <a:bodyPr wrap="square" rtlCol="0">
            <a:spAutoFit/>
          </a:bodyPr>
          <a:lstStyle/>
          <a:p>
            <a:r>
              <a:rPr lang="el-GR" sz="2400" b="1" dirty="0">
                <a:solidFill>
                  <a:srgbClr val="C00000"/>
                </a:solidFill>
              </a:rPr>
              <a:t>Εφευρίσκεται η αυτόνομη υποβρύχια αναπνευστική συσκευή</a:t>
            </a:r>
          </a:p>
        </p:txBody>
      </p:sp>
      <p:sp>
        <p:nvSpPr>
          <p:cNvPr id="7" name="TextBox 6">
            <a:extLst>
              <a:ext uri="{FF2B5EF4-FFF2-40B4-BE49-F238E27FC236}">
                <a16:creationId xmlns:a16="http://schemas.microsoft.com/office/drawing/2014/main" id="{904A2811-D050-4203-862E-4AFC2FD8E41B}"/>
              </a:ext>
            </a:extLst>
          </p:cNvPr>
          <p:cNvSpPr txBox="1"/>
          <p:nvPr/>
        </p:nvSpPr>
        <p:spPr>
          <a:xfrm>
            <a:off x="1065321" y="1581016"/>
            <a:ext cx="6143346" cy="3416320"/>
          </a:xfrm>
          <a:prstGeom prst="rect">
            <a:avLst/>
          </a:prstGeom>
          <a:noFill/>
        </p:spPr>
        <p:txBody>
          <a:bodyPr wrap="square">
            <a:spAutoFit/>
          </a:bodyPr>
          <a:lstStyle/>
          <a:p>
            <a:pPr algn="ctr"/>
            <a:r>
              <a:rPr lang="el-GR" dirty="0"/>
              <a:t>Η σημαντική εφεύρεση, το 1920, των πτερυγίων κολύμβησης, από τον Υποπλοίαρχο του γαλλικού ναυτικού </a:t>
            </a:r>
            <a:r>
              <a:rPr lang="el-GR" dirty="0" err="1"/>
              <a:t>Κορλύ</a:t>
            </a:r>
            <a:r>
              <a:rPr lang="el-GR" dirty="0"/>
              <a:t>, επέλυσε το πρόβλημα της προώθησης υποβρυχίως και παρείχε το έναυσμα για την αυτόνομη κατάδυση. Από εκεί και πέρα το 1943 η επινόηση και τελειοποίηση του ρυθμιστή πίεσης από τον Γάλλο ωκεανογράφο Ζακ </a:t>
            </a:r>
            <a:r>
              <a:rPr lang="el-GR" dirty="0" err="1"/>
              <a:t>Κουστώ</a:t>
            </a:r>
            <a:r>
              <a:rPr lang="el-GR" dirty="0"/>
              <a:t> και τον </a:t>
            </a:r>
            <a:r>
              <a:rPr lang="el-GR" dirty="0" err="1"/>
              <a:t>Γκανιό</a:t>
            </a:r>
            <a:r>
              <a:rPr lang="el-GR" dirty="0"/>
              <a:t> άλλαξε ριζικά το σκηνικό. Με τη βοήθεια ανδρών όπως ο </a:t>
            </a:r>
            <a:r>
              <a:rPr lang="el-GR" dirty="0" err="1"/>
              <a:t>Ντιμά</a:t>
            </a:r>
            <a:r>
              <a:rPr lang="el-GR" dirty="0"/>
              <a:t>, ο Χανς </a:t>
            </a:r>
            <a:r>
              <a:rPr lang="el-GR" dirty="0" err="1"/>
              <a:t>Χας</a:t>
            </a:r>
            <a:r>
              <a:rPr lang="el-GR" dirty="0"/>
              <a:t> κ.α. πραγματοποιούνται σπουδαία άλματα για την κατάκτηση των βυθών. Σε αυτό το σημείο βέβαια θα πρέπει να αναφερθεί πως ένας από τους σπουδαιότερους παράγοντες για την αλματώδη ανάπτυξη της μελέτης και τεχνολογίας των καταδύσεων υπήρξε η τελειοποίηση του καταδυτικού υλικού. </a:t>
            </a:r>
          </a:p>
        </p:txBody>
      </p:sp>
      <p:pic>
        <p:nvPicPr>
          <p:cNvPr id="9" name="Picture 8" descr="A picture containing outdoor, water, sport, swimming&#10;&#10;Description automatically generated">
            <a:extLst>
              <a:ext uri="{FF2B5EF4-FFF2-40B4-BE49-F238E27FC236}">
                <a16:creationId xmlns:a16="http://schemas.microsoft.com/office/drawing/2014/main" id="{805064EE-EC59-4C2F-94FF-A751010D5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2243" y="75879"/>
            <a:ext cx="3510280" cy="3510280"/>
          </a:xfrm>
          <a:prstGeom prst="rect">
            <a:avLst/>
          </a:prstGeom>
        </p:spPr>
      </p:pic>
      <p:pic>
        <p:nvPicPr>
          <p:cNvPr id="11" name="Picture 10" descr="A person sitting on a table&#10;&#10;Description automatically generated">
            <a:extLst>
              <a:ext uri="{FF2B5EF4-FFF2-40B4-BE49-F238E27FC236}">
                <a16:creationId xmlns:a16="http://schemas.microsoft.com/office/drawing/2014/main" id="{57DABAFD-6BE0-4ED1-BA23-96B380671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2399" y="3107184"/>
            <a:ext cx="2617526" cy="3674937"/>
          </a:xfrm>
          <a:prstGeom prst="rect">
            <a:avLst/>
          </a:prstGeom>
        </p:spPr>
      </p:pic>
    </p:spTree>
    <p:extLst>
      <p:ext uri="{BB962C8B-B14F-4D97-AF65-F5344CB8AC3E}">
        <p14:creationId xmlns:p14="http://schemas.microsoft.com/office/powerpoint/2010/main" val="1793500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FA1404-D053-40D9-8F48-62029266887E}"/>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1944</a:t>
            </a:r>
          </a:p>
        </p:txBody>
      </p:sp>
      <p:sp>
        <p:nvSpPr>
          <p:cNvPr id="5" name="TextBox 4">
            <a:extLst>
              <a:ext uri="{FF2B5EF4-FFF2-40B4-BE49-F238E27FC236}">
                <a16:creationId xmlns:a16="http://schemas.microsoft.com/office/drawing/2014/main" id="{F1DE949D-86B1-401E-A37D-973D031D925E}"/>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Το</a:t>
            </a:r>
            <a:r>
              <a:rPr lang="en-US" sz="2400" b="1" dirty="0">
                <a:solidFill>
                  <a:srgbClr val="C00000"/>
                </a:solidFill>
              </a:rPr>
              <a:t> DNA </a:t>
            </a:r>
            <a:r>
              <a:rPr lang="el-GR" sz="2400" b="1" dirty="0">
                <a:solidFill>
                  <a:srgbClr val="C00000"/>
                </a:solidFill>
              </a:rPr>
              <a:t>αναγνωρίζεται ως γενετικό υλικό </a:t>
            </a:r>
          </a:p>
        </p:txBody>
      </p:sp>
      <p:sp>
        <p:nvSpPr>
          <p:cNvPr id="7" name="TextBox 6">
            <a:extLst>
              <a:ext uri="{FF2B5EF4-FFF2-40B4-BE49-F238E27FC236}">
                <a16:creationId xmlns:a16="http://schemas.microsoft.com/office/drawing/2014/main" id="{E5E212B1-B3A9-4D74-967E-240B23939896}"/>
              </a:ext>
            </a:extLst>
          </p:cNvPr>
          <p:cNvSpPr txBox="1"/>
          <p:nvPr/>
        </p:nvSpPr>
        <p:spPr>
          <a:xfrm>
            <a:off x="816746" y="923330"/>
            <a:ext cx="8149701" cy="5909310"/>
          </a:xfrm>
          <a:prstGeom prst="rect">
            <a:avLst/>
          </a:prstGeom>
          <a:noFill/>
        </p:spPr>
        <p:txBody>
          <a:bodyPr wrap="square">
            <a:spAutoFit/>
          </a:bodyPr>
          <a:lstStyle/>
          <a:p>
            <a:pPr algn="ctr"/>
            <a:r>
              <a:rPr lang="el-GR" dirty="0"/>
              <a:t>Σημαντικό ρόλο στην ανακάλυψη του γενετικού ρόλου του DNA είχε </a:t>
            </a:r>
            <a:r>
              <a:rPr lang="el-GR" dirty="0" err="1"/>
              <a:t>τo</a:t>
            </a:r>
            <a:r>
              <a:rPr lang="el-GR" dirty="0"/>
              <a:t> βακτήριο του </a:t>
            </a:r>
            <a:r>
              <a:rPr lang="el-GR" dirty="0" err="1"/>
              <a:t>πνευμονιόκοκκου</a:t>
            </a:r>
            <a:r>
              <a:rPr lang="el-GR" dirty="0"/>
              <a:t>. Το 1928 ο Φρεντ </a:t>
            </a:r>
            <a:r>
              <a:rPr lang="el-GR" dirty="0" err="1"/>
              <a:t>Γκρίφιθ</a:t>
            </a:r>
            <a:r>
              <a:rPr lang="el-GR" dirty="0"/>
              <a:t> χρησιμοποίησε δύο στελέχη του συγκεκριμένου βακτηρίου (</a:t>
            </a:r>
            <a:r>
              <a:rPr lang="el-GR" i="1" dirty="0" err="1"/>
              <a:t>Diplococcus</a:t>
            </a:r>
            <a:r>
              <a:rPr lang="el-GR" i="1" dirty="0"/>
              <a:t> </a:t>
            </a:r>
            <a:r>
              <a:rPr lang="el-GR" i="1" dirty="0" err="1"/>
              <a:t>pneumoniae</a:t>
            </a:r>
            <a:r>
              <a:rPr lang="el-GR" dirty="0"/>
              <a:t>), τα οποία ξεχωρίζουν μορφολογικά όταν καλλιεργηθούν σε θρεπτικό υλικό. </a:t>
            </a:r>
          </a:p>
          <a:p>
            <a:pPr algn="ctr"/>
            <a:r>
              <a:rPr lang="el-GR" dirty="0"/>
              <a:t>Ο </a:t>
            </a:r>
            <a:r>
              <a:rPr lang="el-GR" dirty="0" err="1"/>
              <a:t>Γκρίφιθ</a:t>
            </a:r>
            <a:r>
              <a:rPr lang="el-GR" dirty="0"/>
              <a:t> ανακάλυψε ότι το μη παθογόνο βακτήριο (R) μπορεί να μετατραπεί σε παθογόνο (S), χορηγώντας σε ένα ποντίκι ένα μείγμα βακτηρίων από ζωντανά αδρά βακτήρια και νεκρά λεία βακτήρια. Το μείγμα αποδείχτηκε παθογόνο, ενώ καθένα από τα συστατικά του από μόνο του δεν ήταν. Τόσο τα ζωντανά αδρά βακτήρια όσο και τα νεκρά λεία βακτήρια από μόνα τους δεν ήταν παθογόνα. Ο </a:t>
            </a:r>
            <a:r>
              <a:rPr lang="el-GR" dirty="0" err="1"/>
              <a:t>Γκρίφιθ</a:t>
            </a:r>
            <a:r>
              <a:rPr lang="el-GR" dirty="0"/>
              <a:t> συμπέρανε ότι με κάποιο τρόπο μερικά αδρά βακτήρια 'μετασχηματίστηκαν' σε λεία παθογόνα, χωρίς όμως να δώσει ικανοποιητική εξήγηση για τον τρόπο που γίνεται κάτι τέτοιο. </a:t>
            </a:r>
          </a:p>
          <a:p>
            <a:pPr algn="ctr"/>
            <a:r>
              <a:rPr lang="el-GR" dirty="0"/>
              <a:t>Η απάντηση δόθηκε το 1944, όταν οι </a:t>
            </a:r>
            <a:r>
              <a:rPr lang="el-GR" dirty="0" err="1"/>
              <a:t>Όσβαλντ</a:t>
            </a:r>
            <a:r>
              <a:rPr lang="el-GR" dirty="0"/>
              <a:t> </a:t>
            </a:r>
            <a:r>
              <a:rPr lang="el-GR" dirty="0" err="1"/>
              <a:t>Έιβερι</a:t>
            </a:r>
            <a:r>
              <a:rPr lang="el-GR" dirty="0"/>
              <a:t>, </a:t>
            </a:r>
            <a:r>
              <a:rPr lang="el-GR" dirty="0" err="1"/>
              <a:t>Κόλιν</a:t>
            </a:r>
            <a:r>
              <a:rPr lang="el-GR" dirty="0"/>
              <a:t> </a:t>
            </a:r>
            <a:r>
              <a:rPr lang="el-GR" dirty="0" err="1"/>
              <a:t>Μακλέοντ</a:t>
            </a:r>
            <a:r>
              <a:rPr lang="el-GR" dirty="0"/>
              <a:t> και </a:t>
            </a:r>
            <a:r>
              <a:rPr lang="el-GR" dirty="0" err="1"/>
              <a:t>Μακλίν</a:t>
            </a:r>
            <a:r>
              <a:rPr lang="el-GR" dirty="0"/>
              <a:t> </a:t>
            </a:r>
            <a:r>
              <a:rPr lang="el-GR" dirty="0" err="1"/>
              <a:t>Μακάρτι</a:t>
            </a:r>
            <a:r>
              <a:rPr lang="el-GR" dirty="0"/>
              <a:t> επανέλαβαν τα πειράματα του </a:t>
            </a:r>
            <a:r>
              <a:rPr lang="el-GR" dirty="0" err="1"/>
              <a:t>Γκρίφιθ</a:t>
            </a:r>
            <a:r>
              <a:rPr lang="el-GR" dirty="0"/>
              <a:t> σε δοκιμαστικό σωλήνα εργαστηρίου (</a:t>
            </a:r>
            <a:r>
              <a:rPr lang="el-GR" i="1" dirty="0"/>
              <a:t>in </a:t>
            </a:r>
            <a:r>
              <a:rPr lang="el-GR" i="1" dirty="0" err="1"/>
              <a:t>vitro</a:t>
            </a:r>
            <a:r>
              <a:rPr lang="el-GR" dirty="0"/>
              <a:t>). Ο </a:t>
            </a:r>
            <a:r>
              <a:rPr lang="el-GR" dirty="0" err="1"/>
              <a:t>Έιβερι</a:t>
            </a:r>
            <a:r>
              <a:rPr lang="el-GR" dirty="0"/>
              <a:t> και οι συνεργάτες του διαχώρισαν τα διάφορα συστατικά των νεκρών λείων βακτηρίων σε υδατάνθρακες, πρωτεΐνες, RNA, DNA κ.α. και ερεύνησαν ποιο από αυτά μπορούσε να μετασχηματίσει τους αδρούς </a:t>
            </a:r>
            <a:r>
              <a:rPr lang="el-GR" dirty="0" err="1"/>
              <a:t>πνευμονιόκοκκους</a:t>
            </a:r>
            <a:r>
              <a:rPr lang="el-GR" dirty="0"/>
              <a:t>. Τα αποτελέσματά τους έδειξαν ότι το συστατικό που προκαλούσε το μετασχηματισμό των αδρών βακτηρίων σε λεία ήταν το DNA. Ένα τέτοιο εύρημα ήταν μία πολύ καλή απόδειξη ότι το DNA αποτελεί το γενετικό υλικό και αποτέλεσε την αρχή μιας επαναστατικής περιόδου για τις βιολογικές επιστήμες. </a:t>
            </a:r>
          </a:p>
        </p:txBody>
      </p:sp>
      <p:pic>
        <p:nvPicPr>
          <p:cNvPr id="9" name="Picture 8" descr="A picture containing lit, cake, sitting, dark&#10;&#10;Description automatically generated">
            <a:extLst>
              <a:ext uri="{FF2B5EF4-FFF2-40B4-BE49-F238E27FC236}">
                <a16:creationId xmlns:a16="http://schemas.microsoft.com/office/drawing/2014/main" id="{21B8E469-C1EA-4964-8E72-A9AEA0CE3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6447" y="570881"/>
            <a:ext cx="3089174" cy="5363789"/>
          </a:xfrm>
          <a:prstGeom prst="rect">
            <a:avLst/>
          </a:prstGeom>
        </p:spPr>
      </p:pic>
    </p:spTree>
    <p:extLst>
      <p:ext uri="{BB962C8B-B14F-4D97-AF65-F5344CB8AC3E}">
        <p14:creationId xmlns:p14="http://schemas.microsoft.com/office/powerpoint/2010/main" val="1380362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1ED742-B12A-4326-A1A0-EBED73103D23}"/>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1944</a:t>
            </a:r>
          </a:p>
        </p:txBody>
      </p:sp>
      <p:sp>
        <p:nvSpPr>
          <p:cNvPr id="5" name="TextBox 4">
            <a:extLst>
              <a:ext uri="{FF2B5EF4-FFF2-40B4-BE49-F238E27FC236}">
                <a16:creationId xmlns:a16="http://schemas.microsoft.com/office/drawing/2014/main" id="{228B4C81-E94A-47EC-8891-02096126693D}"/>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Επινοείται η χρωματογραφία χαρτιού </a:t>
            </a:r>
          </a:p>
        </p:txBody>
      </p:sp>
      <p:pic>
        <p:nvPicPr>
          <p:cNvPr id="7" name="Picture 6" descr="A picture containing application&#10;&#10;Description automatically generated">
            <a:extLst>
              <a:ext uri="{FF2B5EF4-FFF2-40B4-BE49-F238E27FC236}">
                <a16:creationId xmlns:a16="http://schemas.microsoft.com/office/drawing/2014/main" id="{DB9C01E7-2098-4665-B619-7A51042E0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395" y="88777"/>
            <a:ext cx="6263014" cy="6858000"/>
          </a:xfrm>
          <a:prstGeom prst="rect">
            <a:avLst/>
          </a:prstGeom>
        </p:spPr>
      </p:pic>
      <p:sp>
        <p:nvSpPr>
          <p:cNvPr id="9" name="TextBox 8">
            <a:extLst>
              <a:ext uri="{FF2B5EF4-FFF2-40B4-BE49-F238E27FC236}">
                <a16:creationId xmlns:a16="http://schemas.microsoft.com/office/drawing/2014/main" id="{4875F69A-1F4E-42F7-AEB9-BA544F5BA2BB}"/>
              </a:ext>
            </a:extLst>
          </p:cNvPr>
          <p:cNvSpPr txBox="1"/>
          <p:nvPr/>
        </p:nvSpPr>
        <p:spPr>
          <a:xfrm>
            <a:off x="210520" y="1951672"/>
            <a:ext cx="6369728" cy="1477328"/>
          </a:xfrm>
          <a:prstGeom prst="rect">
            <a:avLst/>
          </a:prstGeom>
          <a:noFill/>
        </p:spPr>
        <p:txBody>
          <a:bodyPr wrap="square">
            <a:spAutoFit/>
          </a:bodyPr>
          <a:lstStyle/>
          <a:p>
            <a:pPr algn="ctr"/>
            <a:r>
              <a:rPr lang="el-GR" dirty="0"/>
              <a:t>Η </a:t>
            </a:r>
            <a:r>
              <a:rPr lang="el-GR" b="1" dirty="0"/>
              <a:t>Χρωματογραφία </a:t>
            </a:r>
            <a:r>
              <a:rPr lang="el-GR" b="1" dirty="0" err="1"/>
              <a:t>χάρτου</a:t>
            </a:r>
            <a:r>
              <a:rPr lang="el-GR" dirty="0"/>
              <a:t> (</a:t>
            </a:r>
            <a:r>
              <a:rPr lang="el-GR" i="1" dirty="0" err="1"/>
              <a:t>paper</a:t>
            </a:r>
            <a:r>
              <a:rPr lang="el-GR" i="1" dirty="0"/>
              <a:t> </a:t>
            </a:r>
            <a:r>
              <a:rPr lang="el-GR" i="1" dirty="0" err="1"/>
              <a:t>chromatography</a:t>
            </a:r>
            <a:r>
              <a:rPr lang="el-GR" dirty="0"/>
              <a:t>) είναι μια αναλυτική μέθοδος που χρησιμοποιείται για τον διαχωρισμό έγχρωμων χημικών ή ουσιών, ειδικά σε χρωστικές. Αυτή μπορεί να χρησιμοποιηθεί σε δευτερεύοντα ή πρωτεύοντα χρώματα σε πειράματα μελανιού. </a:t>
            </a:r>
          </a:p>
        </p:txBody>
      </p:sp>
    </p:spTree>
    <p:extLst>
      <p:ext uri="{BB962C8B-B14F-4D97-AF65-F5344CB8AC3E}">
        <p14:creationId xmlns:p14="http://schemas.microsoft.com/office/powerpoint/2010/main" val="477556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C2773C-032E-4785-834C-AD428D7A5524}"/>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1944</a:t>
            </a:r>
          </a:p>
        </p:txBody>
      </p:sp>
      <p:sp>
        <p:nvSpPr>
          <p:cNvPr id="5" name="TextBox 4">
            <a:extLst>
              <a:ext uri="{FF2B5EF4-FFF2-40B4-BE49-F238E27FC236}">
                <a16:creationId xmlns:a16="http://schemas.microsoft.com/office/drawing/2014/main" id="{EE412818-6D48-45FE-BCA9-85737D1307C9}"/>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Παράγεται </a:t>
            </a:r>
            <a:r>
              <a:rPr lang="el-GR" sz="2400" b="1" dirty="0" err="1">
                <a:solidFill>
                  <a:srgbClr val="C00000"/>
                </a:solidFill>
              </a:rPr>
              <a:t>τεφλόν</a:t>
            </a:r>
            <a:r>
              <a:rPr lang="el-GR" sz="2400" b="1" dirty="0">
                <a:solidFill>
                  <a:srgbClr val="C00000"/>
                </a:solidFill>
              </a:rPr>
              <a:t> για εμπορική χρήση </a:t>
            </a:r>
          </a:p>
        </p:txBody>
      </p:sp>
      <p:pic>
        <p:nvPicPr>
          <p:cNvPr id="7" name="Picture 6" descr="A picture containing shape&#10;&#10;Description automatically generated">
            <a:extLst>
              <a:ext uri="{FF2B5EF4-FFF2-40B4-BE49-F238E27FC236}">
                <a16:creationId xmlns:a16="http://schemas.microsoft.com/office/drawing/2014/main" id="{40659BE6-6427-443B-A301-B54E1D772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8530" y="0"/>
            <a:ext cx="4413470" cy="3861786"/>
          </a:xfrm>
          <a:prstGeom prst="rect">
            <a:avLst/>
          </a:prstGeom>
        </p:spPr>
      </p:pic>
      <p:sp>
        <p:nvSpPr>
          <p:cNvPr id="9" name="TextBox 8">
            <a:extLst>
              <a:ext uri="{FF2B5EF4-FFF2-40B4-BE49-F238E27FC236}">
                <a16:creationId xmlns:a16="http://schemas.microsoft.com/office/drawing/2014/main" id="{ABF4CE51-01C6-4AF2-8F60-9B0658111663}"/>
              </a:ext>
            </a:extLst>
          </p:cNvPr>
          <p:cNvSpPr txBox="1"/>
          <p:nvPr/>
        </p:nvSpPr>
        <p:spPr>
          <a:xfrm>
            <a:off x="816746" y="1742606"/>
            <a:ext cx="6143346" cy="2862322"/>
          </a:xfrm>
          <a:prstGeom prst="rect">
            <a:avLst/>
          </a:prstGeom>
          <a:noFill/>
        </p:spPr>
        <p:txBody>
          <a:bodyPr wrap="square">
            <a:spAutoFit/>
          </a:bodyPr>
          <a:lstStyle/>
          <a:p>
            <a:pPr algn="ctr"/>
            <a:r>
              <a:rPr lang="el-GR" dirty="0"/>
              <a:t>Το </a:t>
            </a:r>
            <a:r>
              <a:rPr lang="el-GR" b="1" dirty="0" err="1"/>
              <a:t>πολυτετραφθοροαιθυλενίο</a:t>
            </a:r>
            <a:r>
              <a:rPr lang="el-GR" dirty="0"/>
              <a:t> (συντομογραφικά </a:t>
            </a:r>
            <a:r>
              <a:rPr lang="el-GR" i="1" dirty="0"/>
              <a:t>PTFE</a:t>
            </a:r>
            <a:r>
              <a:rPr lang="el-GR" dirty="0"/>
              <a:t>) (</a:t>
            </a:r>
            <a:r>
              <a:rPr lang="el-GR" dirty="0" err="1"/>
              <a:t>polytetrafluoroethylene</a:t>
            </a:r>
            <a:r>
              <a:rPr lang="el-GR" dirty="0"/>
              <a:t>) είναι ένα οργανικό πολυμερές που χρησιμοποιείται κυρίως ως επικάλυψη αντικειμένων και συστατικό πλαστικών αντικειμένων, ενώ έχει και πολλές άλλες εφαρμογές. Το </a:t>
            </a:r>
            <a:r>
              <a:rPr lang="el-GR" dirty="0" err="1"/>
              <a:t>γνωστόστερο</a:t>
            </a:r>
            <a:r>
              <a:rPr lang="el-GR" dirty="0"/>
              <a:t> εμπορικό όνομα φόρμουλας με βάση το PTFE-</a:t>
            </a:r>
            <a:r>
              <a:rPr lang="el-GR" dirty="0" err="1"/>
              <a:t>based</a:t>
            </a:r>
            <a:r>
              <a:rPr lang="el-GR" dirty="0"/>
              <a:t> είναι το </a:t>
            </a:r>
            <a:r>
              <a:rPr lang="el-GR" b="1" dirty="0" err="1"/>
              <a:t>Τεφλόν</a:t>
            </a:r>
            <a:r>
              <a:rPr lang="el-GR" dirty="0"/>
              <a:t> (</a:t>
            </a:r>
            <a:r>
              <a:rPr lang="el-GR" dirty="0" err="1"/>
              <a:t>Teflon</a:t>
            </a:r>
            <a:r>
              <a:rPr lang="el-GR" dirty="0"/>
              <a:t>) (με το οποίο όνομα είναι γνωστή εμπορικά και ευρέως η ουσία) από την εταιρεία </a:t>
            </a:r>
            <a:r>
              <a:rPr lang="el-GR" dirty="0" err="1"/>
              <a:t>Chemours</a:t>
            </a:r>
            <a:r>
              <a:rPr lang="el-GR" dirty="0"/>
              <a:t>. Η τελευταία είναι ένα παρακλάδι που δημιουργήθηκε το 2015 της εταιρείας </a:t>
            </a:r>
            <a:r>
              <a:rPr lang="el-GR" dirty="0" err="1"/>
              <a:t>DuPont</a:t>
            </a:r>
            <a:r>
              <a:rPr lang="el-GR" dirty="0"/>
              <a:t> Co., η οποία ανακάλυψε την ουσία το 1944</a:t>
            </a:r>
          </a:p>
        </p:txBody>
      </p:sp>
    </p:spTree>
    <p:extLst>
      <p:ext uri="{BB962C8B-B14F-4D97-AF65-F5344CB8AC3E}">
        <p14:creationId xmlns:p14="http://schemas.microsoft.com/office/powerpoint/2010/main" val="1207722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92D85A-AF0E-4FC8-AD04-0086AC1E686D}"/>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1944</a:t>
            </a:r>
          </a:p>
        </p:txBody>
      </p:sp>
      <p:sp>
        <p:nvSpPr>
          <p:cNvPr id="5" name="TextBox 4">
            <a:extLst>
              <a:ext uri="{FF2B5EF4-FFF2-40B4-BE49-F238E27FC236}">
                <a16:creationId xmlns:a16="http://schemas.microsoft.com/office/drawing/2014/main" id="{D87C0AF3-CE38-4C64-9FC1-D1AD2B355933}"/>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Παρασκευάζεται συνθετική κινίνη</a:t>
            </a:r>
          </a:p>
        </p:txBody>
      </p:sp>
      <p:pic>
        <p:nvPicPr>
          <p:cNvPr id="7" name="Picture 6" descr="Diagram&#10;&#10;Description automatically generated">
            <a:extLst>
              <a:ext uri="{FF2B5EF4-FFF2-40B4-BE49-F238E27FC236}">
                <a16:creationId xmlns:a16="http://schemas.microsoft.com/office/drawing/2014/main" id="{3417271C-A4D8-4DE6-BA11-2AE2E9182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8742" y="230832"/>
            <a:ext cx="3705225" cy="2828925"/>
          </a:xfrm>
          <a:prstGeom prst="rect">
            <a:avLst/>
          </a:prstGeom>
        </p:spPr>
      </p:pic>
      <p:sp>
        <p:nvSpPr>
          <p:cNvPr id="9" name="TextBox 8">
            <a:extLst>
              <a:ext uri="{FF2B5EF4-FFF2-40B4-BE49-F238E27FC236}">
                <a16:creationId xmlns:a16="http://schemas.microsoft.com/office/drawing/2014/main" id="{B4831142-0A7A-47B1-921C-47521F607F55}"/>
              </a:ext>
            </a:extLst>
          </p:cNvPr>
          <p:cNvSpPr txBox="1"/>
          <p:nvPr/>
        </p:nvSpPr>
        <p:spPr>
          <a:xfrm>
            <a:off x="905524" y="1111343"/>
            <a:ext cx="6143346" cy="3139321"/>
          </a:xfrm>
          <a:prstGeom prst="rect">
            <a:avLst/>
          </a:prstGeom>
          <a:noFill/>
        </p:spPr>
        <p:txBody>
          <a:bodyPr wrap="square">
            <a:spAutoFit/>
          </a:bodyPr>
          <a:lstStyle/>
          <a:p>
            <a:pPr algn="ctr"/>
            <a:r>
              <a:rPr lang="el-GR" dirty="0">
                <a:effectLst/>
                <a:latin typeface="Tahoma" panose="020B0604030504040204" pitchFamily="34" charset="0"/>
              </a:rPr>
              <a:t>Η κινίνη είναι μια αντιπυρετική και </a:t>
            </a:r>
            <a:r>
              <a:rPr lang="el-GR" dirty="0" err="1">
                <a:effectLst/>
                <a:latin typeface="Tahoma" panose="020B0604030504040204" pitchFamily="34" charset="0"/>
              </a:rPr>
              <a:t>μυοχαλαρωτική</a:t>
            </a:r>
            <a:r>
              <a:rPr lang="el-GR" dirty="0">
                <a:effectLst/>
                <a:latin typeface="Tahoma" panose="020B0604030504040204" pitchFamily="34" charset="0"/>
              </a:rPr>
              <a:t> ουσία και είναι κύριο αλκαλοειδές του αποξηραμένου φλοιού του τροπικού δέντρου </a:t>
            </a:r>
            <a:r>
              <a:rPr lang="el-GR" b="1" dirty="0" err="1">
                <a:effectLst/>
                <a:latin typeface="Tahoma" panose="020B0604030504040204" pitchFamily="34" charset="0"/>
              </a:rPr>
              <a:t>κιγχόνη</a:t>
            </a:r>
            <a:r>
              <a:rPr lang="el-GR" dirty="0">
                <a:effectLst/>
                <a:latin typeface="Tahoma" panose="020B0604030504040204" pitchFamily="34" charset="0"/>
              </a:rPr>
              <a:t> (</a:t>
            </a:r>
            <a:r>
              <a:rPr lang="el-GR" dirty="0" err="1">
                <a:effectLst/>
                <a:latin typeface="Tahoma" panose="020B0604030504040204" pitchFamily="34" charset="0"/>
              </a:rPr>
              <a:t>cinchona</a:t>
            </a:r>
            <a:r>
              <a:rPr lang="el-GR" dirty="0">
                <a:effectLst/>
                <a:latin typeface="Tahoma" panose="020B0604030504040204" pitchFamily="34" charset="0"/>
              </a:rPr>
              <a:t>). Οι φαρμακευτικές ιδιότητες αυτού του φλοιού ήταν γνωστές εδώ και εκατοντάδες χρόνια στους Ινδιάνους Κέτσουα ('</a:t>
            </a:r>
            <a:r>
              <a:rPr lang="el-GR" dirty="0" err="1">
                <a:effectLst/>
                <a:latin typeface="Tahoma" panose="020B0604030504040204" pitchFamily="34" charset="0"/>
              </a:rPr>
              <a:t>Ινκα</a:t>
            </a:r>
            <a:r>
              <a:rPr lang="el-GR" dirty="0">
                <a:effectLst/>
                <a:latin typeface="Tahoma" panose="020B0604030504040204" pitchFamily="34" charset="0"/>
              </a:rPr>
              <a:t>) του Περού και της Βολιβίας, που το χρησιμοποιούσαν ως γενικό αντιπυρετικό φάρμακο και κυρίως για τη θεραπεία της ελονοσίας. Οι Ινδιάνοι άλεθαν τον φλοιό του κορμού και έπιναν το αιώρημα της λαμβανόμενης σκόνης σε νερό, αφού προηγουμένως προσέθεταν γλυκαντικές ουσίες για να εξουδετερώσουν την εξαιρετικά πικρή γεύση του. </a:t>
            </a:r>
            <a:endParaRPr lang="el-GR" dirty="0">
              <a:effectLst/>
            </a:endParaRPr>
          </a:p>
        </p:txBody>
      </p:sp>
      <p:sp>
        <p:nvSpPr>
          <p:cNvPr id="11" name="TextBox 10">
            <a:extLst>
              <a:ext uri="{FF2B5EF4-FFF2-40B4-BE49-F238E27FC236}">
                <a16:creationId xmlns:a16="http://schemas.microsoft.com/office/drawing/2014/main" id="{CD7F1092-DD4E-43BE-BD3A-7646EBC4A0CB}"/>
              </a:ext>
            </a:extLst>
          </p:cNvPr>
          <p:cNvSpPr txBox="1"/>
          <p:nvPr/>
        </p:nvSpPr>
        <p:spPr>
          <a:xfrm>
            <a:off x="1429305" y="4517864"/>
            <a:ext cx="8957567" cy="1754326"/>
          </a:xfrm>
          <a:prstGeom prst="rect">
            <a:avLst/>
          </a:prstGeom>
          <a:noFill/>
        </p:spPr>
        <p:txBody>
          <a:bodyPr wrap="square">
            <a:spAutoFit/>
          </a:bodyPr>
          <a:lstStyle/>
          <a:p>
            <a:pPr algn="ctr"/>
            <a:r>
              <a:rPr lang="el-GR" dirty="0">
                <a:effectLst/>
                <a:latin typeface="Tahoma" panose="020B0604030504040204" pitchFamily="34" charset="0"/>
              </a:rPr>
              <a:t>Η πρώτη ολική σύνθεση της κινίνης πραγματοποιήθηκε το 1944 από τους Αμερικανούς επιστήμονες </a:t>
            </a:r>
            <a:r>
              <a:rPr lang="el-GR" b="1" dirty="0" err="1">
                <a:latin typeface="Tahoma" panose="020B0604030504040204" pitchFamily="34" charset="0"/>
              </a:rPr>
              <a:t>Robert</a:t>
            </a:r>
            <a:r>
              <a:rPr lang="el-GR" b="1" dirty="0">
                <a:latin typeface="Tahoma" panose="020B0604030504040204" pitchFamily="34" charset="0"/>
              </a:rPr>
              <a:t> </a:t>
            </a:r>
            <a:r>
              <a:rPr lang="el-GR" b="1" dirty="0" err="1">
                <a:latin typeface="Tahoma" panose="020B0604030504040204" pitchFamily="34" charset="0"/>
              </a:rPr>
              <a:t>Burns</a:t>
            </a:r>
            <a:r>
              <a:rPr lang="el-GR" b="1" dirty="0">
                <a:latin typeface="Tahoma" panose="020B0604030504040204" pitchFamily="34" charset="0"/>
              </a:rPr>
              <a:t> </a:t>
            </a:r>
            <a:r>
              <a:rPr lang="el-GR" b="1" dirty="0" err="1">
                <a:latin typeface="Tahoma" panose="020B0604030504040204" pitchFamily="34" charset="0"/>
              </a:rPr>
              <a:t>Woodward</a:t>
            </a:r>
            <a:r>
              <a:rPr lang="el-GR" dirty="0">
                <a:effectLst/>
                <a:latin typeface="Tahoma" panose="020B0604030504040204" pitchFamily="34" charset="0"/>
              </a:rPr>
              <a:t> (1917-1979, Βραβείο </a:t>
            </a:r>
            <a:r>
              <a:rPr lang="el-GR" dirty="0" err="1">
                <a:effectLst/>
                <a:latin typeface="Tahoma" panose="020B0604030504040204" pitchFamily="34" charset="0"/>
              </a:rPr>
              <a:t>Nobel</a:t>
            </a:r>
            <a:r>
              <a:rPr lang="el-GR" dirty="0">
                <a:effectLst/>
                <a:latin typeface="Tahoma" panose="020B0604030504040204" pitchFamily="34" charset="0"/>
              </a:rPr>
              <a:t> Χημείας 1965) και </a:t>
            </a:r>
            <a:r>
              <a:rPr lang="el-GR" b="1" dirty="0" err="1">
                <a:effectLst/>
                <a:latin typeface="Tahoma" panose="020B0604030504040204" pitchFamily="34" charset="0"/>
              </a:rPr>
              <a:t>William</a:t>
            </a:r>
            <a:r>
              <a:rPr lang="el-GR" b="1" dirty="0">
                <a:effectLst/>
                <a:latin typeface="Tahoma" panose="020B0604030504040204" pitchFamily="34" charset="0"/>
              </a:rPr>
              <a:t> E. </a:t>
            </a:r>
            <a:r>
              <a:rPr lang="el-GR" b="1" dirty="0" err="1">
                <a:effectLst/>
                <a:latin typeface="Tahoma" panose="020B0604030504040204" pitchFamily="34" charset="0"/>
              </a:rPr>
              <a:t>Doering</a:t>
            </a:r>
            <a:r>
              <a:rPr lang="el-GR" dirty="0">
                <a:effectLst/>
                <a:latin typeface="Tahoma" panose="020B0604030504040204" pitchFamily="34" charset="0"/>
              </a:rPr>
              <a:t> (1917-) στο Πανεπιστήμιο </a:t>
            </a:r>
            <a:r>
              <a:rPr lang="el-GR" dirty="0" err="1">
                <a:effectLst/>
                <a:latin typeface="Tahoma" panose="020B0604030504040204" pitchFamily="34" charset="0"/>
              </a:rPr>
              <a:t>Harvard</a:t>
            </a:r>
            <a:r>
              <a:rPr lang="el-GR" dirty="0">
                <a:effectLst/>
                <a:latin typeface="Tahoma" panose="020B0604030504040204" pitchFamily="34" charset="0"/>
              </a:rPr>
              <a:t>. Οι δύο νέοι επιστήμονες παρουσίασαν τη σύνθεσή τους σε δύο δημοσιεύσεις στο Journal of American Chemical Society, σε μία σύντομη (μονοσέλιδη) το 1944 και μία πληρέστερη (15σέλιδη) με τον ίδιο ακριβώς τίτλο το 1945</a:t>
            </a:r>
            <a:endParaRPr lang="el-GR" dirty="0"/>
          </a:p>
        </p:txBody>
      </p:sp>
    </p:spTree>
    <p:extLst>
      <p:ext uri="{BB962C8B-B14F-4D97-AF65-F5344CB8AC3E}">
        <p14:creationId xmlns:p14="http://schemas.microsoft.com/office/powerpoint/2010/main" val="2775469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779706-5955-4BDB-93C8-433212262A45}"/>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1944</a:t>
            </a:r>
          </a:p>
        </p:txBody>
      </p:sp>
      <p:sp>
        <p:nvSpPr>
          <p:cNvPr id="5" name="TextBox 4">
            <a:extLst>
              <a:ext uri="{FF2B5EF4-FFF2-40B4-BE49-F238E27FC236}">
                <a16:creationId xmlns:a16="http://schemas.microsoft.com/office/drawing/2014/main" id="{E25219CF-18CF-4161-9294-7B928371C94A}"/>
              </a:ext>
            </a:extLst>
          </p:cNvPr>
          <p:cNvSpPr txBox="1"/>
          <p:nvPr/>
        </p:nvSpPr>
        <p:spPr>
          <a:xfrm>
            <a:off x="408372" y="461665"/>
            <a:ext cx="6196613" cy="830997"/>
          </a:xfrm>
          <a:prstGeom prst="rect">
            <a:avLst/>
          </a:prstGeom>
          <a:noFill/>
        </p:spPr>
        <p:txBody>
          <a:bodyPr wrap="square" rtlCol="0">
            <a:spAutoFit/>
          </a:bodyPr>
          <a:lstStyle/>
          <a:p>
            <a:r>
              <a:rPr lang="el-GR" sz="2400" b="1" dirty="0">
                <a:solidFill>
                  <a:srgbClr val="C00000"/>
                </a:solidFill>
              </a:rPr>
              <a:t>Το 2,4-</a:t>
            </a:r>
            <a:r>
              <a:rPr lang="en-US" sz="2400" b="1" dirty="0">
                <a:solidFill>
                  <a:srgbClr val="C00000"/>
                </a:solidFill>
              </a:rPr>
              <a:t>D </a:t>
            </a:r>
            <a:r>
              <a:rPr lang="el-GR" sz="2400" b="1" dirty="0">
                <a:solidFill>
                  <a:srgbClr val="C00000"/>
                </a:solidFill>
              </a:rPr>
              <a:t>αρχίζει να χρησιμοποιείται ως φυτοφάρμακο</a:t>
            </a:r>
          </a:p>
        </p:txBody>
      </p:sp>
      <p:pic>
        <p:nvPicPr>
          <p:cNvPr id="7" name="Picture 6" descr="A screen shot of a computer&#10;&#10;Description automatically generated">
            <a:extLst>
              <a:ext uri="{FF2B5EF4-FFF2-40B4-BE49-F238E27FC236}">
                <a16:creationId xmlns:a16="http://schemas.microsoft.com/office/drawing/2014/main" id="{34279B7F-C8BC-474E-8D70-A845AF8D0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2984" y="168275"/>
            <a:ext cx="5179016" cy="2770234"/>
          </a:xfrm>
          <a:prstGeom prst="rect">
            <a:avLst/>
          </a:prstGeom>
        </p:spPr>
      </p:pic>
      <p:sp>
        <p:nvSpPr>
          <p:cNvPr id="9" name="TextBox 8">
            <a:extLst>
              <a:ext uri="{FF2B5EF4-FFF2-40B4-BE49-F238E27FC236}">
                <a16:creationId xmlns:a16="http://schemas.microsoft.com/office/drawing/2014/main" id="{1D0F831E-3A37-4E85-A9B5-D44E1B4E46E8}"/>
              </a:ext>
            </a:extLst>
          </p:cNvPr>
          <p:cNvSpPr txBox="1"/>
          <p:nvPr/>
        </p:nvSpPr>
        <p:spPr>
          <a:xfrm>
            <a:off x="816746" y="1659124"/>
            <a:ext cx="6143346" cy="4524315"/>
          </a:xfrm>
          <a:prstGeom prst="rect">
            <a:avLst/>
          </a:prstGeom>
          <a:noFill/>
        </p:spPr>
        <p:txBody>
          <a:bodyPr wrap="square">
            <a:spAutoFit/>
          </a:bodyPr>
          <a:lstStyle/>
          <a:p>
            <a:pPr algn="ctr"/>
            <a:r>
              <a:rPr lang="en-US" b="1" dirty="0"/>
              <a:t>2,4-</a:t>
            </a:r>
            <a:r>
              <a:rPr lang="el-GR" b="1" dirty="0" err="1"/>
              <a:t>Διχλροφαινοξυοξικό</a:t>
            </a:r>
            <a:r>
              <a:rPr lang="el-GR" b="1" dirty="0"/>
              <a:t> οξύ </a:t>
            </a:r>
            <a:r>
              <a:rPr lang="el-GR" dirty="0"/>
              <a:t>είναι μια οργανική ένωση με τον χημικό τύπο</a:t>
            </a:r>
            <a:r>
              <a:rPr lang="en-US" dirty="0"/>
              <a:t> C</a:t>
            </a:r>
            <a:r>
              <a:rPr lang="en-US" baseline="-25000" dirty="0"/>
              <a:t>8</a:t>
            </a:r>
            <a:r>
              <a:rPr lang="en-US" dirty="0"/>
              <a:t>H</a:t>
            </a:r>
            <a:r>
              <a:rPr lang="en-US" baseline="-25000" dirty="0"/>
              <a:t>6</a:t>
            </a:r>
            <a:r>
              <a:rPr lang="en-US" dirty="0"/>
              <a:t>Cl</a:t>
            </a:r>
            <a:r>
              <a:rPr lang="en-US" baseline="-25000" dirty="0"/>
              <a:t>2</a:t>
            </a:r>
            <a:r>
              <a:rPr lang="en-US" dirty="0"/>
              <a:t>O</a:t>
            </a:r>
            <a:r>
              <a:rPr lang="en-US" baseline="-25000" dirty="0"/>
              <a:t>3</a:t>
            </a:r>
            <a:r>
              <a:rPr lang="en-US" dirty="0"/>
              <a:t> </a:t>
            </a:r>
            <a:r>
              <a:rPr lang="el-GR" dirty="0"/>
              <a:t>η οποία συνήθως αναφέρεται με την εμπορική ονομασία </a:t>
            </a:r>
            <a:r>
              <a:rPr lang="en-US" b="1" dirty="0"/>
              <a:t>2,4-D</a:t>
            </a:r>
            <a:r>
              <a:rPr lang="en-US" dirty="0"/>
              <a:t>.</a:t>
            </a:r>
            <a:r>
              <a:rPr lang="el-GR" baseline="30000" dirty="0"/>
              <a:t> </a:t>
            </a:r>
            <a:r>
              <a:rPr lang="el-GR" dirty="0"/>
              <a:t>Είναι ένα συστηματικό ζιζανιοκτόνο που σκοτώνει επιλεκτικά τα περισσότερα ζιζάνια πλατύφυλλων με την πρόκληση της ανεξέλεγκτης αύξησης τους ενώ τα περισσότερα φυτά όπως τα δημητριακά, παραμένουν σχετικά ανεπηρέαστα</a:t>
            </a:r>
            <a:r>
              <a:rPr lang="en-US" dirty="0"/>
              <a:t>. </a:t>
            </a:r>
          </a:p>
          <a:p>
            <a:pPr algn="ctr"/>
            <a:r>
              <a:rPr lang="en-US" dirty="0"/>
              <a:t>2,4-D </a:t>
            </a:r>
            <a:r>
              <a:rPr lang="el-GR" dirty="0"/>
              <a:t>είναι ένα από τα παλαιότερα και ευρύτερα διαθέσιμα ζιζανιοκτόνα στον κόσμο, έχοντας διατεθεί στο εμπόριο από το 1945, και τώρα παράγεται από πολλές χημικές εταιρείες, δεδομένου ότι το δίπλωμα ευρεσιτεχνίας έχει λήξει εδώ και πολύ καιρό</a:t>
            </a:r>
            <a:r>
              <a:rPr lang="en-US" dirty="0"/>
              <a:t>. </a:t>
            </a:r>
            <a:r>
              <a:rPr lang="el-GR" dirty="0"/>
              <a:t>Μπορεί να βρεθεί στα πολυάριθμα εμπορικά μίγματα ζιζανιοκτόνων και χρησιμοποιείται ευρέως ως ζιζανιοκτόνο στις συγκομιδές δημητριακών, τα λιβάδια, και τους οπωρώνες. Πάνω από 1.500 προϊόντα ζιζανιοκτόνων περιέχουν 2,4-D ως δραστικό συστατικό. </a:t>
            </a:r>
            <a:endParaRPr lang="en-US" dirty="0"/>
          </a:p>
        </p:txBody>
      </p:sp>
    </p:spTree>
    <p:extLst>
      <p:ext uri="{BB962C8B-B14F-4D97-AF65-F5344CB8AC3E}">
        <p14:creationId xmlns:p14="http://schemas.microsoft.com/office/powerpoint/2010/main" val="1942925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rry photo of a fire&#10;&#10;Description automatically generated">
            <a:extLst>
              <a:ext uri="{FF2B5EF4-FFF2-40B4-BE49-F238E27FC236}">
                <a16:creationId xmlns:a16="http://schemas.microsoft.com/office/drawing/2014/main" id="{63AC416D-7280-46C5-AEAB-F8C891D3B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315" y="1795264"/>
            <a:ext cx="4102906" cy="4045593"/>
          </a:xfrm>
          <a:prstGeom prst="rect">
            <a:avLst/>
          </a:prstGeom>
        </p:spPr>
      </p:pic>
      <p:sp>
        <p:nvSpPr>
          <p:cNvPr id="3" name="TextBox 2">
            <a:extLst>
              <a:ext uri="{FF2B5EF4-FFF2-40B4-BE49-F238E27FC236}">
                <a16:creationId xmlns:a16="http://schemas.microsoft.com/office/drawing/2014/main" id="{ABE7A89F-CD9A-402D-A6D9-916DC47BA74F}"/>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1944</a:t>
            </a:r>
          </a:p>
        </p:txBody>
      </p:sp>
      <p:sp>
        <p:nvSpPr>
          <p:cNvPr id="5" name="TextBox 4">
            <a:extLst>
              <a:ext uri="{FF2B5EF4-FFF2-40B4-BE49-F238E27FC236}">
                <a16:creationId xmlns:a16="http://schemas.microsoft.com/office/drawing/2014/main" id="{1DDB61BB-AFC9-4708-963C-0F62DDF5DC24}"/>
              </a:ext>
            </a:extLst>
          </p:cNvPr>
          <p:cNvSpPr txBox="1"/>
          <p:nvPr/>
        </p:nvSpPr>
        <p:spPr>
          <a:xfrm>
            <a:off x="408372" y="461665"/>
            <a:ext cx="6196613" cy="830997"/>
          </a:xfrm>
          <a:prstGeom prst="rect">
            <a:avLst/>
          </a:prstGeom>
          <a:noFill/>
        </p:spPr>
        <p:txBody>
          <a:bodyPr wrap="square" rtlCol="0">
            <a:spAutoFit/>
          </a:bodyPr>
          <a:lstStyle/>
          <a:p>
            <a:r>
              <a:rPr lang="el-GR" sz="2400" b="1" dirty="0">
                <a:solidFill>
                  <a:srgbClr val="C00000"/>
                </a:solidFill>
              </a:rPr>
              <a:t>Διατυπώνεται μια νέα εκδοχή της υπόθεσης για τα νεφελώματα</a:t>
            </a:r>
          </a:p>
        </p:txBody>
      </p:sp>
      <p:sp>
        <p:nvSpPr>
          <p:cNvPr id="7" name="TextBox 6">
            <a:extLst>
              <a:ext uri="{FF2B5EF4-FFF2-40B4-BE49-F238E27FC236}">
                <a16:creationId xmlns:a16="http://schemas.microsoft.com/office/drawing/2014/main" id="{84982295-8149-40A6-9A8F-B97E906A69EE}"/>
              </a:ext>
            </a:extLst>
          </p:cNvPr>
          <p:cNvSpPr txBox="1"/>
          <p:nvPr/>
        </p:nvSpPr>
        <p:spPr>
          <a:xfrm>
            <a:off x="727969" y="1795264"/>
            <a:ext cx="6143346" cy="4247317"/>
          </a:xfrm>
          <a:prstGeom prst="rect">
            <a:avLst/>
          </a:prstGeom>
          <a:noFill/>
        </p:spPr>
        <p:txBody>
          <a:bodyPr wrap="square">
            <a:spAutoFit/>
          </a:bodyPr>
          <a:lstStyle/>
          <a:p>
            <a:pPr algn="ctr"/>
            <a:r>
              <a:rPr lang="el-GR" dirty="0"/>
              <a:t>Ο </a:t>
            </a:r>
            <a:r>
              <a:rPr lang="el-GR" b="1" dirty="0"/>
              <a:t>Καρλ Φρίντριχ φον </a:t>
            </a:r>
            <a:r>
              <a:rPr lang="el-GR" b="1" dirty="0" err="1"/>
              <a:t>Βάιτσεκερ</a:t>
            </a:r>
            <a:r>
              <a:rPr lang="el-GR" dirty="0"/>
              <a:t> (28 Ιουνίου 1912 - 28 Απριλίου 2007) ήταν Γερμανός φυσικός και φιλόσοφος. Ήταν ο μακροβιότερος από τα </a:t>
            </a:r>
            <a:r>
              <a:rPr lang="el-GR" dirty="0" err="1"/>
              <a:t>τα</a:t>
            </a:r>
            <a:r>
              <a:rPr lang="el-GR" dirty="0"/>
              <a:t> μέλη της ομάδας που πραγματοποίησε πυρηνική έρευνα στη Γερμανία κατά τη διάρκεια του Δευτέρου Παγκοσμίου Πολέμου, υπό την καθοδήγηση του Βέρνερ Χάιζενμπεργκ. Υπάρχει συνεχιζόμενη συζήτηση ως προς το εάν ή όχι, εκείνος και τα άλλα μέλη της ομάδας, ενεργά και εκούσια επεδίωξαν την ανάπτυξη μιας πυρηνικής βόμβας για τη Γερμανία κατά τη διάρκεια αυτής της περιόδου. </a:t>
            </a:r>
          </a:p>
          <a:p>
            <a:pPr algn="ctr"/>
            <a:r>
              <a:rPr lang="el-GR" dirty="0"/>
              <a:t>Ο </a:t>
            </a:r>
            <a:r>
              <a:rPr lang="el-GR" dirty="0" err="1"/>
              <a:t>Βάιτσεκερ</a:t>
            </a:r>
            <a:r>
              <a:rPr lang="el-GR" dirty="0"/>
              <a:t> έκανε σημαντικές θεωρητικές ανακαλύψεις όσον αφορά την παραγωγή ενέργειας σε αστέρες από διεργασίες πυρηνικής σύντηξης. Έκανε, επίσης, θεωρητικό έργο που άσκησε σημαντική επιρροή για τον σχηματισμό των πλανητών στις αρχές του Ηλιακού Συστήματος</a:t>
            </a:r>
            <a:r>
              <a:rPr lang="el-GR" baseline="30000" dirty="0">
                <a:hlinkClick r:id="rId3"/>
              </a:rPr>
              <a:t>[</a:t>
            </a:r>
            <a:endParaRPr lang="el-GR" dirty="0"/>
          </a:p>
        </p:txBody>
      </p:sp>
      <p:pic>
        <p:nvPicPr>
          <p:cNvPr id="9" name="Picture 8" descr="A person wearing a suit and tie&#10;&#10;Description automatically generated">
            <a:extLst>
              <a:ext uri="{FF2B5EF4-FFF2-40B4-BE49-F238E27FC236}">
                <a16:creationId xmlns:a16="http://schemas.microsoft.com/office/drawing/2014/main" id="{D5AA64D6-6425-4026-B32F-F84E2F80F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741" y="777671"/>
            <a:ext cx="2257887" cy="2035185"/>
          </a:xfrm>
          <a:prstGeom prst="rect">
            <a:avLst/>
          </a:prstGeom>
        </p:spPr>
      </p:pic>
    </p:spTree>
    <p:extLst>
      <p:ext uri="{BB962C8B-B14F-4D97-AF65-F5344CB8AC3E}">
        <p14:creationId xmlns:p14="http://schemas.microsoft.com/office/powerpoint/2010/main" val="1682192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566DB2-B8F8-4829-8FDE-2D81C7764D83}"/>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1944</a:t>
            </a:r>
          </a:p>
        </p:txBody>
      </p:sp>
      <p:sp>
        <p:nvSpPr>
          <p:cNvPr id="5" name="TextBox 4">
            <a:extLst>
              <a:ext uri="{FF2B5EF4-FFF2-40B4-BE49-F238E27FC236}">
                <a16:creationId xmlns:a16="http://schemas.microsoft.com/office/drawing/2014/main" id="{0D66E8BB-1352-4AD2-ABB9-50445B2C5AA2}"/>
              </a:ext>
            </a:extLst>
          </p:cNvPr>
          <p:cNvSpPr txBox="1"/>
          <p:nvPr/>
        </p:nvSpPr>
        <p:spPr>
          <a:xfrm>
            <a:off x="408372" y="461665"/>
            <a:ext cx="6196613" cy="830997"/>
          </a:xfrm>
          <a:prstGeom prst="rect">
            <a:avLst/>
          </a:prstGeom>
          <a:noFill/>
        </p:spPr>
        <p:txBody>
          <a:bodyPr wrap="square" rtlCol="0">
            <a:spAutoFit/>
          </a:bodyPr>
          <a:lstStyle/>
          <a:p>
            <a:r>
              <a:rPr lang="el-GR" sz="2400" b="1" dirty="0">
                <a:solidFill>
                  <a:srgbClr val="C00000"/>
                </a:solidFill>
              </a:rPr>
              <a:t>Διατυπώνεται η θεωρία εκπομπής ραδιοκυμάτων από το υδρογόνο</a:t>
            </a:r>
          </a:p>
        </p:txBody>
      </p:sp>
      <p:sp>
        <p:nvSpPr>
          <p:cNvPr id="7" name="TextBox 6">
            <a:extLst>
              <a:ext uri="{FF2B5EF4-FFF2-40B4-BE49-F238E27FC236}">
                <a16:creationId xmlns:a16="http://schemas.microsoft.com/office/drawing/2014/main" id="{21CD672D-6EDB-4B73-8C31-D5E4AFB1D9B1}"/>
              </a:ext>
            </a:extLst>
          </p:cNvPr>
          <p:cNvSpPr txBox="1"/>
          <p:nvPr/>
        </p:nvSpPr>
        <p:spPr>
          <a:xfrm>
            <a:off x="559292" y="1384943"/>
            <a:ext cx="7025197" cy="5355312"/>
          </a:xfrm>
          <a:prstGeom prst="rect">
            <a:avLst/>
          </a:prstGeom>
          <a:noFill/>
        </p:spPr>
        <p:txBody>
          <a:bodyPr wrap="square">
            <a:spAutoFit/>
          </a:bodyPr>
          <a:lstStyle/>
          <a:p>
            <a:pPr algn="ctr"/>
            <a:r>
              <a:rPr lang="el-GR" dirty="0"/>
              <a:t>Τα αέρια νέφη του </a:t>
            </a:r>
            <a:r>
              <a:rPr lang="el-GR" dirty="0" err="1"/>
              <a:t>μεσοαστρικού</a:t>
            </a:r>
            <a:r>
              <a:rPr lang="el-GR" dirty="0"/>
              <a:t> χώρου που βρίσκονται σε θερμοκρασία 10 έως 100Κ περιέχουν κυρίως υδρογόνο σε ατομική ή μοριακή μορφή. Τέτοια αέρια νέφη ήταν πολύ δύσκολο να ανιχνευθούν από τους αστρονόμους, διότι τα ψυχρά αυτά νέφη δεν εμφάνιζαν μετρήσιμη εκπομπή στα οπτικά μήκη κύματος.</a:t>
            </a:r>
          </a:p>
          <a:p>
            <a:pPr algn="ctr"/>
            <a:r>
              <a:rPr lang="el-GR" dirty="0"/>
              <a:t>Όμως, το 1944 ο </a:t>
            </a:r>
            <a:r>
              <a:rPr lang="el-GR" dirty="0" err="1"/>
              <a:t>van</a:t>
            </a:r>
            <a:r>
              <a:rPr lang="el-GR" dirty="0"/>
              <a:t> de </a:t>
            </a:r>
            <a:r>
              <a:rPr lang="el-GR" dirty="0" err="1"/>
              <a:t>Hulst</a:t>
            </a:r>
            <a:r>
              <a:rPr lang="el-GR" dirty="0"/>
              <a:t> ανακοίνωσε ότι θα μπορούσε να πραγματοποιηθεί η παρατήρηση του </a:t>
            </a:r>
            <a:r>
              <a:rPr lang="el-GR" dirty="0" err="1"/>
              <a:t>μεσοαστρικού</a:t>
            </a:r>
            <a:r>
              <a:rPr lang="el-GR" dirty="0"/>
              <a:t> ατομικού υδρογόνου στο ραδιοφωνικό μήκος κύματος των 21 </a:t>
            </a:r>
            <a:r>
              <a:rPr lang="el-GR" dirty="0" err="1"/>
              <a:t>cm</a:t>
            </a:r>
            <a:r>
              <a:rPr lang="el-GR" dirty="0"/>
              <a:t> (ή </a:t>
            </a:r>
            <a:r>
              <a:rPr lang="el-GR" b="1" dirty="0"/>
              <a:t>στη συχνότητα των 1420 </a:t>
            </a:r>
            <a:r>
              <a:rPr lang="el-GR" b="1" dirty="0" err="1"/>
              <a:t>ΜHz</a:t>
            </a:r>
            <a:r>
              <a:rPr lang="el-GR" dirty="0"/>
              <a:t>).</a:t>
            </a:r>
          </a:p>
          <a:p>
            <a:pPr algn="ctr"/>
            <a:r>
              <a:rPr lang="el-GR" dirty="0"/>
              <a:t>Όταν ένα ηλεκτρόνιο ατόμου μεταβαίνει από τροχιά υψηλότερης ενέργειας σε τροχιά χαμηλότερης ενέργειας, τότε εκπέμπεται ένα φωτόνιο. Το φωτόνιο έχει ενέργεια ίση με την ενεργειακή διαφορά των δύο τροχιών. Η εκπομπή αυτού του φωτονίου σε μια ορισμένη διακριτή ενέργεια εμφανίζεται σαν μια διακριτή «γραμμή» ή ως μήκος κύματος στο ηλεκτρομαγνητικού φάσματος.</a:t>
            </a:r>
          </a:p>
          <a:p>
            <a:pPr algn="ctr"/>
            <a:r>
              <a:rPr lang="el-GR" dirty="0"/>
              <a:t>Σύμφωνα με τον </a:t>
            </a:r>
            <a:r>
              <a:rPr lang="el-GR" dirty="0" err="1"/>
              <a:t>van</a:t>
            </a:r>
            <a:r>
              <a:rPr lang="el-GR" dirty="0"/>
              <a:t> de </a:t>
            </a:r>
            <a:r>
              <a:rPr lang="el-GR" dirty="0" err="1"/>
              <a:t>Hulst</a:t>
            </a:r>
            <a:r>
              <a:rPr lang="el-GR" dirty="0"/>
              <a:t> οι </a:t>
            </a:r>
            <a:r>
              <a:rPr lang="el-GR" dirty="0" err="1"/>
              <a:t>ραδιοαστρονόμοι</a:t>
            </a:r>
            <a:r>
              <a:rPr lang="el-GR" dirty="0"/>
              <a:t> θα μπορούσαν να ψάξουν για τη γραμμή των 21 εκατοστών του ουδέτερου υδρογόνου. Η γραμμή αυτή εκπέμπεται ως εξής: το άτομο του υδρογόνου αποτελείται από ένα ηλεκτρόνιο σε τροχιά γύρω από ένα πρωτόνιο στον πυρήνα</a:t>
            </a:r>
          </a:p>
        </p:txBody>
      </p:sp>
      <p:pic>
        <p:nvPicPr>
          <p:cNvPr id="9" name="Picture 8" descr="A picture containing diagram&#10;&#10;Description automatically generated">
            <a:extLst>
              <a:ext uri="{FF2B5EF4-FFF2-40B4-BE49-F238E27FC236}">
                <a16:creationId xmlns:a16="http://schemas.microsoft.com/office/drawing/2014/main" id="{D467196B-63EF-4045-8F5D-85666F037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8196" y="155312"/>
            <a:ext cx="3810000" cy="3724275"/>
          </a:xfrm>
          <a:prstGeom prst="rect">
            <a:avLst/>
          </a:prstGeom>
        </p:spPr>
      </p:pic>
      <p:pic>
        <p:nvPicPr>
          <p:cNvPr id="11" name="Picture 10" descr="A star filled sky&#10;&#10;Description automatically generated">
            <a:extLst>
              <a:ext uri="{FF2B5EF4-FFF2-40B4-BE49-F238E27FC236}">
                <a16:creationId xmlns:a16="http://schemas.microsoft.com/office/drawing/2014/main" id="{68AE0366-A18C-4129-9A43-E12506AE3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6998" y="3976045"/>
            <a:ext cx="2845710" cy="2726643"/>
          </a:xfrm>
          <a:prstGeom prst="rect">
            <a:avLst/>
          </a:prstGeom>
        </p:spPr>
      </p:pic>
    </p:spTree>
    <p:extLst>
      <p:ext uri="{BB962C8B-B14F-4D97-AF65-F5344CB8AC3E}">
        <p14:creationId xmlns:p14="http://schemas.microsoft.com/office/powerpoint/2010/main" val="385899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2C6174-67E5-4831-B6D2-4577F32F7D06}"/>
              </a:ext>
            </a:extLst>
          </p:cNvPr>
          <p:cNvSpPr txBox="1"/>
          <p:nvPr/>
        </p:nvSpPr>
        <p:spPr>
          <a:xfrm>
            <a:off x="0" y="-17756"/>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1939</a:t>
            </a:r>
          </a:p>
        </p:txBody>
      </p:sp>
      <p:sp>
        <p:nvSpPr>
          <p:cNvPr id="5" name="TextBox 4">
            <a:extLst>
              <a:ext uri="{FF2B5EF4-FFF2-40B4-BE49-F238E27FC236}">
                <a16:creationId xmlns:a16="http://schemas.microsoft.com/office/drawing/2014/main" id="{AF53D7BE-13D2-435C-826E-8BF90AF8C8EA}"/>
              </a:ext>
            </a:extLst>
          </p:cNvPr>
          <p:cNvSpPr txBox="1"/>
          <p:nvPr/>
        </p:nvSpPr>
        <p:spPr>
          <a:xfrm>
            <a:off x="408373" y="443909"/>
            <a:ext cx="6356411" cy="461665"/>
          </a:xfrm>
          <a:prstGeom prst="rect">
            <a:avLst/>
          </a:prstGeom>
          <a:noFill/>
        </p:spPr>
        <p:txBody>
          <a:bodyPr wrap="square" rtlCol="0">
            <a:spAutoFit/>
          </a:bodyPr>
          <a:lstStyle/>
          <a:p>
            <a:r>
              <a:rPr lang="el-GR" sz="2400" b="1" dirty="0">
                <a:solidFill>
                  <a:srgbClr val="C00000"/>
                </a:solidFill>
              </a:rPr>
              <a:t>Ανακαλύπτεται το </a:t>
            </a:r>
            <a:r>
              <a:rPr lang="el-GR" sz="2400" b="1" dirty="0" err="1">
                <a:solidFill>
                  <a:srgbClr val="C00000"/>
                </a:solidFill>
              </a:rPr>
              <a:t>Φράγκιο</a:t>
            </a:r>
            <a:endParaRPr lang="el-GR" sz="2400" b="1" dirty="0">
              <a:solidFill>
                <a:srgbClr val="C00000"/>
              </a:solidFill>
            </a:endParaRPr>
          </a:p>
        </p:txBody>
      </p:sp>
      <p:pic>
        <p:nvPicPr>
          <p:cNvPr id="7" name="Picture 6" descr="Schematic&#10;&#10;Description automatically generated">
            <a:extLst>
              <a:ext uri="{FF2B5EF4-FFF2-40B4-BE49-F238E27FC236}">
                <a16:creationId xmlns:a16="http://schemas.microsoft.com/office/drawing/2014/main" id="{59E30343-F747-4E35-B33A-837D7B460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231" y="-17756"/>
            <a:ext cx="4372769" cy="4700726"/>
          </a:xfrm>
          <a:prstGeom prst="rect">
            <a:avLst/>
          </a:prstGeom>
        </p:spPr>
      </p:pic>
      <p:pic>
        <p:nvPicPr>
          <p:cNvPr id="9" name="Picture 8" descr="A close up of a rock&#10;&#10;Description automatically generated">
            <a:extLst>
              <a:ext uri="{FF2B5EF4-FFF2-40B4-BE49-F238E27FC236}">
                <a16:creationId xmlns:a16="http://schemas.microsoft.com/office/drawing/2014/main" id="{C59FE78A-BDE6-4476-B9F4-A14B3C132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4281" y="4595791"/>
            <a:ext cx="2594648" cy="2262209"/>
          </a:xfrm>
          <a:prstGeom prst="rect">
            <a:avLst/>
          </a:prstGeom>
        </p:spPr>
      </p:pic>
      <p:sp>
        <p:nvSpPr>
          <p:cNvPr id="11" name="TextBox 10">
            <a:extLst>
              <a:ext uri="{FF2B5EF4-FFF2-40B4-BE49-F238E27FC236}">
                <a16:creationId xmlns:a16="http://schemas.microsoft.com/office/drawing/2014/main" id="{7ED318B4-0C7D-42D4-B501-B9090AD18804}"/>
              </a:ext>
            </a:extLst>
          </p:cNvPr>
          <p:cNvSpPr txBox="1"/>
          <p:nvPr/>
        </p:nvSpPr>
        <p:spPr>
          <a:xfrm>
            <a:off x="316047" y="920621"/>
            <a:ext cx="6143346" cy="5016758"/>
          </a:xfrm>
          <a:prstGeom prst="rect">
            <a:avLst/>
          </a:prstGeom>
          <a:noFill/>
        </p:spPr>
        <p:txBody>
          <a:bodyPr wrap="square">
            <a:spAutoFit/>
          </a:bodyPr>
          <a:lstStyle/>
          <a:p>
            <a:pPr algn="ctr"/>
            <a:r>
              <a:rPr lang="el-GR" sz="1600" dirty="0"/>
              <a:t>Το </a:t>
            </a:r>
            <a:r>
              <a:rPr lang="el-GR" sz="1600" b="1" dirty="0" err="1"/>
              <a:t>φράγκιο</a:t>
            </a:r>
            <a:r>
              <a:rPr lang="el-GR" sz="1600" dirty="0"/>
              <a:t> (αγγλικά: </a:t>
            </a:r>
            <a:r>
              <a:rPr lang="el-GR" sz="1600" i="1" dirty="0" err="1"/>
              <a:t>francium</a:t>
            </a:r>
            <a:r>
              <a:rPr lang="el-GR" sz="1600" dirty="0"/>
              <a:t>) είναι το χημικό στοιχείο με το σύμβολο </a:t>
            </a:r>
            <a:r>
              <a:rPr lang="el-GR" sz="1600" b="1" dirty="0" err="1"/>
              <a:t>Fr</a:t>
            </a:r>
            <a:r>
              <a:rPr lang="el-GR" sz="1600" dirty="0"/>
              <a:t> και ατομικό αριθμό 87. Ήταν παλαιότερα γνωστό ως «</a:t>
            </a:r>
            <a:r>
              <a:rPr lang="el-GR" sz="1600" b="1" dirty="0" err="1"/>
              <a:t>εκακαίσιο</a:t>
            </a:r>
            <a:r>
              <a:rPr lang="el-GR" sz="1600" dirty="0"/>
              <a:t>» (</a:t>
            </a:r>
            <a:r>
              <a:rPr lang="el-GR" sz="1600" i="1" dirty="0" err="1"/>
              <a:t>eka-casium</a:t>
            </a:r>
            <a:r>
              <a:rPr lang="el-GR" sz="1600" i="1" dirty="0"/>
              <a:t>,</a:t>
            </a:r>
            <a:r>
              <a:rPr lang="el-GR" sz="1600" dirty="0"/>
              <a:t> με την έννοια ότι βρίσκεται στον περιοδικό πίνακα κάτω από το καίσιο). Το </a:t>
            </a:r>
            <a:r>
              <a:rPr lang="el-GR" sz="1600" dirty="0" err="1"/>
              <a:t>φράγκιο</a:t>
            </a:r>
            <a:r>
              <a:rPr lang="el-GR" sz="1600" dirty="0"/>
              <a:t> είναι ένα πολύ ραδιενεργό στοιχείο. Το σταθερότερο ισότοπό του, το φράγκιο-223, το οποίο αρχικά ονομάζονταν «</a:t>
            </a:r>
            <a:r>
              <a:rPr lang="el-GR" sz="1600" b="1" dirty="0"/>
              <a:t>ακτίνιο-K</a:t>
            </a:r>
            <a:r>
              <a:rPr lang="el-GR" sz="1600" dirty="0"/>
              <a:t>», έχει </a:t>
            </a:r>
            <a:r>
              <a:rPr lang="el-GR" sz="1600" dirty="0" err="1"/>
              <a:t>ημιζωή</a:t>
            </a:r>
            <a:r>
              <a:rPr lang="el-GR" sz="1600" dirty="0"/>
              <a:t> 22 λεπτών. Είναι το δεύτερο πιο </a:t>
            </a:r>
            <a:r>
              <a:rPr lang="el-GR" sz="1600" dirty="0" err="1"/>
              <a:t>ηλεκτροθετικό</a:t>
            </a:r>
            <a:r>
              <a:rPr lang="el-GR" sz="1600" dirty="0"/>
              <a:t> χημικό στοιχείο, μετά από μόνο το καίσιο. Αποτελεί, ακόμη, το δεύτερο σπανιότερο φυσικό χημικό στοιχείο, μετά από μόνο το </a:t>
            </a:r>
            <a:r>
              <a:rPr lang="el-GR" sz="1600" dirty="0" err="1"/>
              <a:t>αστάτιο</a:t>
            </a:r>
            <a:r>
              <a:rPr lang="el-GR" sz="1600" dirty="0"/>
              <a:t>. Τα ισότοπα του </a:t>
            </a:r>
            <a:r>
              <a:rPr lang="el-GR" sz="1600" dirty="0" err="1"/>
              <a:t>φραγκίου</a:t>
            </a:r>
            <a:r>
              <a:rPr lang="el-GR" sz="1600" dirty="0"/>
              <a:t> διασπώνται σε </a:t>
            </a:r>
          </a:p>
          <a:p>
            <a:pPr algn="ctr"/>
            <a:r>
              <a:rPr lang="el-GR" sz="1600" dirty="0"/>
              <a:t>σε </a:t>
            </a:r>
            <a:r>
              <a:rPr lang="el-GR" sz="1600" dirty="0" err="1"/>
              <a:t>αστάτιο</a:t>
            </a:r>
            <a:r>
              <a:rPr lang="el-GR" sz="1600" dirty="0"/>
              <a:t>, ράδιο και ραδόνιο. Η </a:t>
            </a:r>
            <a:r>
              <a:rPr lang="el-GR" sz="1600" dirty="0" err="1"/>
              <a:t>ηλεκτρονιακή</a:t>
            </a:r>
            <a:r>
              <a:rPr lang="el-GR" sz="1600" dirty="0"/>
              <a:t> δομή του ατόμου του </a:t>
            </a:r>
            <a:r>
              <a:rPr lang="el-GR" sz="1600" dirty="0" err="1"/>
              <a:t>φραγκίου</a:t>
            </a:r>
            <a:r>
              <a:rPr lang="el-GR" sz="1600" dirty="0"/>
              <a:t> είναι [</a:t>
            </a:r>
            <a:r>
              <a:rPr lang="el-GR" sz="1600" dirty="0" err="1"/>
              <a:t>Rn</a:t>
            </a:r>
            <a:r>
              <a:rPr lang="el-GR" sz="1600" dirty="0"/>
              <a:t>] 7s</a:t>
            </a:r>
            <a:r>
              <a:rPr lang="el-GR" sz="1600" baseline="30000" dirty="0"/>
              <a:t>1</a:t>
            </a:r>
            <a:r>
              <a:rPr lang="el-GR" sz="1600" dirty="0"/>
              <a:t>, οπότε αυτό το χημικό στοιχείο ταξινομείται στα </a:t>
            </a:r>
            <a:r>
              <a:rPr lang="el-GR" sz="1600" dirty="0" err="1"/>
              <a:t>αλκαλιμέταλλα</a:t>
            </a:r>
            <a:r>
              <a:rPr lang="el-GR" sz="1600" dirty="0"/>
              <a:t>. </a:t>
            </a:r>
          </a:p>
          <a:p>
            <a:pPr algn="ctr"/>
            <a:r>
              <a:rPr lang="el-GR" sz="1600" dirty="0"/>
              <a:t>Ατόφιο </a:t>
            </a:r>
            <a:r>
              <a:rPr lang="el-GR" sz="1600" dirty="0" err="1"/>
              <a:t>φράγκιο</a:t>
            </a:r>
            <a:r>
              <a:rPr lang="el-GR" sz="1600" dirty="0"/>
              <a:t> δεν έχει ποτέ παρατηρηθεί. Εξαιτίας της γενικής εμφάνισης των άλλων </a:t>
            </a:r>
            <a:r>
              <a:rPr lang="el-GR" sz="1600" dirty="0" err="1"/>
              <a:t>αλκαλιμετάλλων</a:t>
            </a:r>
            <a:r>
              <a:rPr lang="el-GR" sz="1600" dirty="0"/>
              <a:t>, </a:t>
            </a:r>
            <a:r>
              <a:rPr lang="el-GR" sz="1600" dirty="0" err="1"/>
              <a:t>υποθέτεται</a:t>
            </a:r>
            <a:r>
              <a:rPr lang="el-GR" sz="1600" dirty="0"/>
              <a:t> ότι θα είναι πολύ δραστικό μέταλλο, αν ποτέ γίνει εφικτό να ληφθεί (ικανή ποσότητα) ατόφιου </a:t>
            </a:r>
            <a:r>
              <a:rPr lang="el-GR" sz="1600" dirty="0" err="1"/>
              <a:t>φραγκίου</a:t>
            </a:r>
            <a:r>
              <a:rPr lang="el-GR" sz="1600" dirty="0"/>
              <a:t>, σε στερεή ή υγρή φάση. Ωστόσο για την ώρα αυτό θεωρείται πολύ απίθανο, εφόσον η υψηλή ποσότητα θερμότητας που παράγεται από τη συνεχή ραδιενεργή διάσπασή του, σε συνδυασμό με τη μικρή </a:t>
            </a:r>
            <a:r>
              <a:rPr lang="el-GR" sz="1600" dirty="0" err="1"/>
              <a:t>ημιζωή</a:t>
            </a:r>
            <a:r>
              <a:rPr lang="el-GR" sz="1600" dirty="0"/>
              <a:t> του, καθιστούν άμεσα </a:t>
            </a:r>
            <a:r>
              <a:rPr lang="el-GR" sz="1600" dirty="0" err="1"/>
              <a:t>εξατμίσιμη</a:t>
            </a:r>
            <a:r>
              <a:rPr lang="el-GR" sz="1600" dirty="0"/>
              <a:t> κάθε ορατή ποσότητα αυτού του στοιχείου. </a:t>
            </a:r>
          </a:p>
        </p:txBody>
      </p:sp>
      <p:sp>
        <p:nvSpPr>
          <p:cNvPr id="13" name="TextBox 12">
            <a:extLst>
              <a:ext uri="{FF2B5EF4-FFF2-40B4-BE49-F238E27FC236}">
                <a16:creationId xmlns:a16="http://schemas.microsoft.com/office/drawing/2014/main" id="{3287B8EA-024C-4B5D-952F-A17F20E2C605}"/>
              </a:ext>
            </a:extLst>
          </p:cNvPr>
          <p:cNvSpPr txBox="1"/>
          <p:nvPr/>
        </p:nvSpPr>
        <p:spPr>
          <a:xfrm>
            <a:off x="97653" y="5875482"/>
            <a:ext cx="7821229" cy="830997"/>
          </a:xfrm>
          <a:prstGeom prst="rect">
            <a:avLst/>
          </a:prstGeom>
          <a:noFill/>
        </p:spPr>
        <p:txBody>
          <a:bodyPr wrap="square">
            <a:spAutoFit/>
          </a:bodyPr>
          <a:lstStyle/>
          <a:p>
            <a:pPr algn="ctr"/>
            <a:r>
              <a:rPr lang="el-GR" sz="1600" dirty="0"/>
              <a:t>Το </a:t>
            </a:r>
            <a:r>
              <a:rPr lang="el-GR" sz="1600" dirty="0" err="1"/>
              <a:t>φράγκιο</a:t>
            </a:r>
            <a:r>
              <a:rPr lang="el-GR" sz="1600" dirty="0"/>
              <a:t> ανακαλύφθηκε από τη </a:t>
            </a:r>
            <a:r>
              <a:rPr lang="el-GR" sz="1600" dirty="0" err="1">
                <a:hlinkClick r:id="rId4" tooltip="Γαλλία"/>
              </a:rPr>
              <a:t>γαλλίδα</a:t>
            </a:r>
            <a:r>
              <a:rPr lang="el-GR" sz="1600" dirty="0"/>
              <a:t> </a:t>
            </a:r>
            <a:r>
              <a:rPr lang="el-GR" sz="1600" dirty="0">
                <a:hlinkClick r:id="rId5" tooltip="Φυσικός"/>
              </a:rPr>
              <a:t>φυσικό</a:t>
            </a:r>
            <a:r>
              <a:rPr lang="el-GR" sz="1600" dirty="0"/>
              <a:t> Μαργαρίτα </a:t>
            </a:r>
            <a:r>
              <a:rPr lang="el-GR" sz="1600" dirty="0" err="1"/>
              <a:t>Περέ</a:t>
            </a:r>
            <a:r>
              <a:rPr lang="el-GR" sz="1600" dirty="0"/>
              <a:t> (</a:t>
            </a:r>
            <a:r>
              <a:rPr lang="el-GR" sz="1600" i="1" dirty="0" err="1"/>
              <a:t>Marguerite</a:t>
            </a:r>
            <a:r>
              <a:rPr lang="el-GR" sz="1600" i="1" dirty="0"/>
              <a:t> </a:t>
            </a:r>
            <a:r>
              <a:rPr lang="el-GR" sz="1600" i="1" dirty="0" err="1"/>
              <a:t>Perey</a:t>
            </a:r>
            <a:r>
              <a:rPr lang="el-GR" sz="1600" dirty="0"/>
              <a:t>) το 1939, που του έδωσε το όνομα «</a:t>
            </a:r>
            <a:r>
              <a:rPr lang="el-GR" sz="1600" dirty="0" err="1"/>
              <a:t>φράγκιο</a:t>
            </a:r>
            <a:r>
              <a:rPr lang="el-GR" sz="1600" dirty="0"/>
              <a:t>», από το όνομα της πατρίδας της (</a:t>
            </a:r>
            <a:r>
              <a:rPr lang="el-GR" sz="1600" i="1" dirty="0" err="1"/>
              <a:t>France</a:t>
            </a:r>
            <a:r>
              <a:rPr lang="el-GR" sz="1600" dirty="0"/>
              <a:t>). Ήταν το τελευταίο φυσικό (δηλαδή που υπάρχει στη φύση) χημικό στοιχείο που ανακαλύφθηκε.</a:t>
            </a:r>
          </a:p>
        </p:txBody>
      </p:sp>
    </p:spTree>
    <p:extLst>
      <p:ext uri="{BB962C8B-B14F-4D97-AF65-F5344CB8AC3E}">
        <p14:creationId xmlns:p14="http://schemas.microsoft.com/office/powerpoint/2010/main" val="2082510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87B2C9-BE25-4E3E-9EEF-DFA4A5A377C6}"/>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1944</a:t>
            </a:r>
          </a:p>
        </p:txBody>
      </p:sp>
      <p:sp>
        <p:nvSpPr>
          <p:cNvPr id="5" name="TextBox 4">
            <a:extLst>
              <a:ext uri="{FF2B5EF4-FFF2-40B4-BE49-F238E27FC236}">
                <a16:creationId xmlns:a16="http://schemas.microsoft.com/office/drawing/2014/main" id="{FCBA400C-3A78-4C78-8B7D-8E8A931F9347}"/>
              </a:ext>
            </a:extLst>
          </p:cNvPr>
          <p:cNvSpPr txBox="1"/>
          <p:nvPr/>
        </p:nvSpPr>
        <p:spPr>
          <a:xfrm>
            <a:off x="408372" y="461665"/>
            <a:ext cx="6196613" cy="830997"/>
          </a:xfrm>
          <a:prstGeom prst="rect">
            <a:avLst/>
          </a:prstGeom>
          <a:noFill/>
        </p:spPr>
        <p:txBody>
          <a:bodyPr wrap="square" rtlCol="0">
            <a:spAutoFit/>
          </a:bodyPr>
          <a:lstStyle/>
          <a:p>
            <a:r>
              <a:rPr lang="el-GR" sz="2400" b="1" dirty="0">
                <a:solidFill>
                  <a:srgbClr val="C00000"/>
                </a:solidFill>
              </a:rPr>
              <a:t>Δημιουργείται με τεχνητό τρόπο το αμερίκιο και το </a:t>
            </a:r>
            <a:r>
              <a:rPr lang="el-GR" sz="2400" b="1" dirty="0" err="1">
                <a:solidFill>
                  <a:srgbClr val="C00000"/>
                </a:solidFill>
              </a:rPr>
              <a:t>κιούριο</a:t>
            </a:r>
            <a:endParaRPr lang="el-GR" sz="2400" b="1" dirty="0">
              <a:solidFill>
                <a:srgbClr val="C00000"/>
              </a:solidFill>
            </a:endParaRPr>
          </a:p>
        </p:txBody>
      </p:sp>
      <p:pic>
        <p:nvPicPr>
          <p:cNvPr id="7" name="Picture 6" descr="Schematic&#10;&#10;Description automatically generated">
            <a:extLst>
              <a:ext uri="{FF2B5EF4-FFF2-40B4-BE49-F238E27FC236}">
                <a16:creationId xmlns:a16="http://schemas.microsoft.com/office/drawing/2014/main" id="{D51A7D44-6CDE-42C0-AC96-1C17449D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8241" y="1"/>
            <a:ext cx="3352869" cy="3604334"/>
          </a:xfrm>
          <a:prstGeom prst="rect">
            <a:avLst/>
          </a:prstGeom>
        </p:spPr>
      </p:pic>
      <p:sp>
        <p:nvSpPr>
          <p:cNvPr id="9" name="TextBox 8">
            <a:extLst>
              <a:ext uri="{FF2B5EF4-FFF2-40B4-BE49-F238E27FC236}">
                <a16:creationId xmlns:a16="http://schemas.microsoft.com/office/drawing/2014/main" id="{43A2EECA-BBD1-411A-8EFF-4D84FA164AC8}"/>
              </a:ext>
            </a:extLst>
          </p:cNvPr>
          <p:cNvSpPr txBox="1"/>
          <p:nvPr/>
        </p:nvSpPr>
        <p:spPr>
          <a:xfrm>
            <a:off x="816746" y="1397675"/>
            <a:ext cx="6143346" cy="2031325"/>
          </a:xfrm>
          <a:prstGeom prst="rect">
            <a:avLst/>
          </a:prstGeom>
          <a:noFill/>
        </p:spPr>
        <p:txBody>
          <a:bodyPr wrap="square">
            <a:spAutoFit/>
          </a:bodyPr>
          <a:lstStyle/>
          <a:p>
            <a:pPr algn="ctr"/>
            <a:r>
              <a:rPr lang="el-GR" dirty="0"/>
              <a:t>Το χημικό στοιχείο </a:t>
            </a:r>
            <a:r>
              <a:rPr lang="el-GR" b="1" dirty="0"/>
              <a:t>αμερίκιο</a:t>
            </a:r>
            <a:r>
              <a:rPr lang="el-GR" dirty="0"/>
              <a:t> είναι μέταλλο με χημικό σύμβολο </a:t>
            </a:r>
            <a:r>
              <a:rPr lang="el-GR" b="1" dirty="0" err="1"/>
              <a:t>Am</a:t>
            </a:r>
            <a:r>
              <a:rPr lang="el-GR" dirty="0"/>
              <a:t>, ατομικό αριθμό 95 και ατομικό βάρος 243. Έχει θερμοκρασία τήξης 994 C° και θερμοκρασία βρασμού 2607 C°. Αυτό το υπερουράνιο στοιχείο της σειράς των </a:t>
            </a:r>
            <a:r>
              <a:rPr lang="el-GR" dirty="0" err="1"/>
              <a:t>ακτινιδών</a:t>
            </a:r>
            <a:r>
              <a:rPr lang="el-GR" dirty="0"/>
              <a:t> βρίσκεται στον περιοδικό πίνακα κάτω από το στοιχείο της σειράς των </a:t>
            </a:r>
            <a:r>
              <a:rPr lang="el-GR" dirty="0" err="1"/>
              <a:t>λανθανιδών</a:t>
            </a:r>
            <a:r>
              <a:rPr lang="el-GR" dirty="0"/>
              <a:t> ευρώπιο και έτσι, κατ' αναλογία, πήρε και το όνομα μιας άλλης ηπείρου, της Αμερικής</a:t>
            </a:r>
          </a:p>
        </p:txBody>
      </p:sp>
      <p:pic>
        <p:nvPicPr>
          <p:cNvPr id="11" name="Picture 10" descr="Schematic&#10;&#10;Description automatically generated">
            <a:extLst>
              <a:ext uri="{FF2B5EF4-FFF2-40B4-BE49-F238E27FC236}">
                <a16:creationId xmlns:a16="http://schemas.microsoft.com/office/drawing/2014/main" id="{8FDB098D-3958-45A6-877F-AE0C825EB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634" y="3534013"/>
            <a:ext cx="3092081" cy="3323987"/>
          </a:xfrm>
          <a:prstGeom prst="rect">
            <a:avLst/>
          </a:prstGeom>
        </p:spPr>
      </p:pic>
      <p:sp>
        <p:nvSpPr>
          <p:cNvPr id="13" name="TextBox 12">
            <a:extLst>
              <a:ext uri="{FF2B5EF4-FFF2-40B4-BE49-F238E27FC236}">
                <a16:creationId xmlns:a16="http://schemas.microsoft.com/office/drawing/2014/main" id="{7037709D-85E2-4A19-87DC-13E2089229C1}"/>
              </a:ext>
            </a:extLst>
          </p:cNvPr>
          <p:cNvSpPr txBox="1"/>
          <p:nvPr/>
        </p:nvSpPr>
        <p:spPr>
          <a:xfrm>
            <a:off x="17754" y="3764845"/>
            <a:ext cx="8353887" cy="2862322"/>
          </a:xfrm>
          <a:prstGeom prst="rect">
            <a:avLst/>
          </a:prstGeom>
          <a:noFill/>
        </p:spPr>
        <p:txBody>
          <a:bodyPr wrap="square">
            <a:spAutoFit/>
          </a:bodyPr>
          <a:lstStyle/>
          <a:p>
            <a:pPr algn="ctr"/>
            <a:r>
              <a:rPr lang="el-GR" dirty="0"/>
              <a:t>Το χημικό στοιχείο </a:t>
            </a:r>
            <a:r>
              <a:rPr lang="el-GR" b="1" dirty="0" err="1"/>
              <a:t>κιούριο</a:t>
            </a:r>
            <a:r>
              <a:rPr lang="el-GR" dirty="0"/>
              <a:t> είναι μέταλλο με ατομικό αριθμό 96 και ατομικό βάρος (247). Έχει θερμοκρασία τήξης 1340 C°. </a:t>
            </a:r>
          </a:p>
          <a:p>
            <a:pPr algn="ctr"/>
            <a:r>
              <a:rPr lang="el-GR" dirty="0"/>
              <a:t>Αυτό το ραδιενεργό υπερουράνιο στοιχείο της σειράς των </a:t>
            </a:r>
            <a:r>
              <a:rPr lang="el-GR" dirty="0" err="1"/>
              <a:t>ακτινιδών</a:t>
            </a:r>
            <a:r>
              <a:rPr lang="el-GR" dirty="0"/>
              <a:t> ονομάστηκε από το επώνυμο της Μαρία Κιουρί και του συζύγου της Πιερ Κιουρί. Το </a:t>
            </a:r>
            <a:r>
              <a:rPr lang="el-GR" dirty="0" err="1"/>
              <a:t>κιούριο</a:t>
            </a:r>
            <a:r>
              <a:rPr lang="el-GR" dirty="0"/>
              <a:t> πρώτα παρήχθη και προσδιορίστηκε το καλοκαίρι του 1944 από την ομάδα του Γκλεν Θ. </a:t>
            </a:r>
            <a:r>
              <a:rPr lang="el-GR" dirty="0" err="1"/>
              <a:t>Σίμποργκ</a:t>
            </a:r>
            <a:r>
              <a:rPr lang="el-GR" dirty="0"/>
              <a:t> στο Πανεπιστήμιο της Καλιφόρνιας, στο </a:t>
            </a:r>
            <a:r>
              <a:rPr lang="el-GR" dirty="0" err="1"/>
              <a:t>Μπέρκλεϋ</a:t>
            </a:r>
            <a:r>
              <a:rPr lang="el-GR" dirty="0"/>
              <a:t>. Η ανακάλυψη κρατήθηκε μυστική και ανακοινώθηκε στο κοινό το Νοέμβρη του 1945. Το περισσότερο </a:t>
            </a:r>
            <a:r>
              <a:rPr lang="el-GR" dirty="0" err="1"/>
              <a:t>κιούριο</a:t>
            </a:r>
            <a:r>
              <a:rPr lang="el-GR" dirty="0"/>
              <a:t> παράγεται με το βομβαρδισμό του Ουρανίου ή του πλουτώνιου με τα νετρόνια στους πυρηνικούς αντιδραστήρες - ένας τόνος των </a:t>
            </a:r>
            <a:r>
              <a:rPr lang="el-GR" dirty="0" err="1"/>
              <a:t>ξοδευμένων</a:t>
            </a:r>
            <a:r>
              <a:rPr lang="el-GR" dirty="0"/>
              <a:t> πυρηνικών καυσίμων περιέχει περίπου 20 γραμμάρια </a:t>
            </a:r>
            <a:r>
              <a:rPr lang="el-GR" dirty="0" err="1"/>
              <a:t>κιουρίου</a:t>
            </a:r>
            <a:r>
              <a:rPr lang="el-GR" dirty="0"/>
              <a:t>.</a:t>
            </a:r>
          </a:p>
        </p:txBody>
      </p:sp>
    </p:spTree>
    <p:extLst>
      <p:ext uri="{BB962C8B-B14F-4D97-AF65-F5344CB8AC3E}">
        <p14:creationId xmlns:p14="http://schemas.microsoft.com/office/powerpoint/2010/main" val="2559179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AFB433-2048-40EF-96A0-E4058D373768}"/>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1944</a:t>
            </a:r>
          </a:p>
        </p:txBody>
      </p:sp>
      <p:sp>
        <p:nvSpPr>
          <p:cNvPr id="5" name="TextBox 4">
            <a:extLst>
              <a:ext uri="{FF2B5EF4-FFF2-40B4-BE49-F238E27FC236}">
                <a16:creationId xmlns:a16="http://schemas.microsoft.com/office/drawing/2014/main" id="{13FA2389-B16A-4568-A4D2-A292F87EA341}"/>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Εκτοξεύονται βλήματα </a:t>
            </a:r>
            <a:r>
              <a:rPr lang="en-US" sz="2400" b="1" dirty="0">
                <a:solidFill>
                  <a:srgbClr val="C00000"/>
                </a:solidFill>
              </a:rPr>
              <a:t>V-2</a:t>
            </a:r>
            <a:endParaRPr lang="el-GR" sz="2400" b="1" dirty="0">
              <a:solidFill>
                <a:srgbClr val="C00000"/>
              </a:solidFill>
            </a:endParaRPr>
          </a:p>
        </p:txBody>
      </p:sp>
      <p:pic>
        <p:nvPicPr>
          <p:cNvPr id="7" name="Picture 6" descr="A group of people standing around a plane&#10;&#10;Description automatically generated">
            <a:extLst>
              <a:ext uri="{FF2B5EF4-FFF2-40B4-BE49-F238E27FC236}">
                <a16:creationId xmlns:a16="http://schemas.microsoft.com/office/drawing/2014/main" id="{60B655A6-9D4E-4BA7-B92E-9E593F9875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233" y="0"/>
            <a:ext cx="6333767" cy="4370299"/>
          </a:xfrm>
          <a:prstGeom prst="rect">
            <a:avLst/>
          </a:prstGeom>
        </p:spPr>
      </p:pic>
      <p:sp>
        <p:nvSpPr>
          <p:cNvPr id="9" name="TextBox 8">
            <a:extLst>
              <a:ext uri="{FF2B5EF4-FFF2-40B4-BE49-F238E27FC236}">
                <a16:creationId xmlns:a16="http://schemas.microsoft.com/office/drawing/2014/main" id="{A25F44BC-C949-4BAB-A2DB-DB44853A1748}"/>
              </a:ext>
            </a:extLst>
          </p:cNvPr>
          <p:cNvSpPr txBox="1"/>
          <p:nvPr/>
        </p:nvSpPr>
        <p:spPr>
          <a:xfrm>
            <a:off x="61630" y="1384995"/>
            <a:ext cx="5655589" cy="4524315"/>
          </a:xfrm>
          <a:prstGeom prst="rect">
            <a:avLst/>
          </a:prstGeom>
          <a:noFill/>
        </p:spPr>
        <p:txBody>
          <a:bodyPr wrap="square">
            <a:spAutoFit/>
          </a:bodyPr>
          <a:lstStyle/>
          <a:p>
            <a:pPr algn="ctr"/>
            <a:r>
              <a:rPr lang="el-GR" dirty="0"/>
              <a:t>Με την ονομασία </a:t>
            </a:r>
            <a:r>
              <a:rPr lang="el-GR" b="1" dirty="0"/>
              <a:t>Ιπτάμενη βόμβα</a:t>
            </a:r>
            <a:r>
              <a:rPr lang="el-GR" dirty="0"/>
              <a:t>, ή </a:t>
            </a:r>
            <a:r>
              <a:rPr lang="el-GR" b="1" dirty="0"/>
              <a:t>βόμβα V</a:t>
            </a:r>
            <a:r>
              <a:rPr lang="el-GR" dirty="0"/>
              <a:t>, φερόταν ειδικό πυραυλοκίνητο όπλο που κατασκεύασαν και χρησιμοποίησαν οι Γερμανοί περί τα τέλη του Β' Παγκοσμίου Πολέμου, την περίοδο 1944-1945. </a:t>
            </a:r>
          </a:p>
          <a:p>
            <a:pPr algn="ctr"/>
            <a:r>
              <a:rPr lang="el-GR" dirty="0"/>
              <a:t>Η βόμβα αυτή ήταν ένα </a:t>
            </a:r>
            <a:r>
              <a:rPr lang="el-GR" dirty="0" err="1"/>
              <a:t>αυτοπροωθούμενο</a:t>
            </a:r>
            <a:r>
              <a:rPr lang="el-GR" dirty="0"/>
              <a:t> βλήμα μεγάλης ακτίνας δράσης που έγινε περισσότερο γνωστό ως «</a:t>
            </a:r>
            <a:r>
              <a:rPr lang="el-GR" b="1" dirty="0"/>
              <a:t>V</a:t>
            </a:r>
            <a:r>
              <a:rPr lang="el-GR" dirty="0"/>
              <a:t>» εκ του αρχικού γράμματος της γερμανικής λέξης «</a:t>
            </a:r>
            <a:r>
              <a:rPr lang="el-GR" dirty="0" err="1"/>
              <a:t>Vergeltungswaffe</a:t>
            </a:r>
            <a:r>
              <a:rPr lang="el-GR" dirty="0"/>
              <a:t>» (= όπλο αντιποίνων). Κατασκευάστηκαν και χρησιμοποιήθηκαν δύο τέτοιοι τύποι βλημάτων οι </a:t>
            </a:r>
            <a:r>
              <a:rPr lang="el-GR" b="1" dirty="0"/>
              <a:t>V-1</a:t>
            </a:r>
            <a:r>
              <a:rPr lang="el-GR" dirty="0"/>
              <a:t> (που ονομάστηκαν ιπτάμενες βόμβες) που τις χειριζόταν η </a:t>
            </a:r>
            <a:r>
              <a:rPr lang="el-GR" dirty="0" err="1"/>
              <a:t>Λούφτβαφφε</a:t>
            </a:r>
            <a:r>
              <a:rPr lang="el-GR" dirty="0"/>
              <a:t> και στη συνέχεια τα λεγόμενα βλήματα </a:t>
            </a:r>
            <a:r>
              <a:rPr lang="el-GR" b="1" dirty="0"/>
              <a:t>V-2</a:t>
            </a:r>
            <a:r>
              <a:rPr lang="en-US" b="1" dirty="0"/>
              <a:t> </a:t>
            </a:r>
            <a:r>
              <a:rPr lang="el-GR" dirty="0"/>
              <a:t>που τις χειριζόταν το πυροβολικό του στρατού ξηράς. </a:t>
            </a:r>
          </a:p>
          <a:p>
            <a:pPr algn="ctr"/>
            <a:r>
              <a:rPr lang="el-GR" dirty="0"/>
              <a:t>Παρά ταύτα η μαζική παραγωγή και χρήση τους δεν κατάφεραν να επηρεάσουν τη γενικότερη διεξαγωγή των τότε επιχειρήσεων. </a:t>
            </a:r>
          </a:p>
        </p:txBody>
      </p:sp>
    </p:spTree>
    <p:extLst>
      <p:ext uri="{BB962C8B-B14F-4D97-AF65-F5344CB8AC3E}">
        <p14:creationId xmlns:p14="http://schemas.microsoft.com/office/powerpoint/2010/main" val="2466491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AA3E26-665E-46E3-B56D-E4B51BD903FA}"/>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a:t>
            </a:r>
            <a:r>
              <a:rPr lang="en-US" sz="2400" b="1" dirty="0">
                <a:solidFill>
                  <a:srgbClr val="C00000"/>
                </a:solidFill>
                <a:effectLst>
                  <a:outerShdw blurRad="38100" dist="38100" dir="2700000" algn="tl">
                    <a:srgbClr val="000000">
                      <a:alpha val="43137"/>
                    </a:srgbClr>
                  </a:outerShdw>
                </a:effectLst>
              </a:rPr>
              <a:t>5</a:t>
            </a:r>
            <a:endParaRPr lang="el-GR" sz="2400" b="1" dirty="0">
              <a:solidFill>
                <a:srgbClr val="C000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B300B06E-96BD-4BC6-A2CD-80AD6E1CDC7E}"/>
              </a:ext>
            </a:extLst>
          </p:cNvPr>
          <p:cNvSpPr txBox="1"/>
          <p:nvPr/>
        </p:nvSpPr>
        <p:spPr>
          <a:xfrm>
            <a:off x="408372" y="461665"/>
            <a:ext cx="6196613" cy="830997"/>
          </a:xfrm>
          <a:prstGeom prst="rect">
            <a:avLst/>
          </a:prstGeom>
          <a:noFill/>
        </p:spPr>
        <p:txBody>
          <a:bodyPr wrap="square" rtlCol="0">
            <a:spAutoFit/>
          </a:bodyPr>
          <a:lstStyle/>
          <a:p>
            <a:r>
              <a:rPr lang="el-GR" sz="2400" b="1" dirty="0">
                <a:solidFill>
                  <a:srgbClr val="C00000"/>
                </a:solidFill>
              </a:rPr>
              <a:t>Δοκιμάζεται με επιτυχία η πρώτη αμερικανική ατομική βόμβα</a:t>
            </a:r>
          </a:p>
        </p:txBody>
      </p:sp>
      <p:sp>
        <p:nvSpPr>
          <p:cNvPr id="7" name="TextBox 6">
            <a:extLst>
              <a:ext uri="{FF2B5EF4-FFF2-40B4-BE49-F238E27FC236}">
                <a16:creationId xmlns:a16="http://schemas.microsoft.com/office/drawing/2014/main" id="{151F4049-A512-454F-B916-4EA3B58982B3}"/>
              </a:ext>
            </a:extLst>
          </p:cNvPr>
          <p:cNvSpPr txBox="1"/>
          <p:nvPr/>
        </p:nvSpPr>
        <p:spPr>
          <a:xfrm>
            <a:off x="816746" y="1465606"/>
            <a:ext cx="6196612" cy="3139321"/>
          </a:xfrm>
          <a:prstGeom prst="rect">
            <a:avLst/>
          </a:prstGeom>
          <a:noFill/>
        </p:spPr>
        <p:txBody>
          <a:bodyPr wrap="square">
            <a:spAutoFit/>
          </a:bodyPr>
          <a:lstStyle/>
          <a:p>
            <a:pPr algn="ctr"/>
            <a:r>
              <a:rPr lang="el-GR" dirty="0"/>
              <a:t>Με την </a:t>
            </a:r>
            <a:r>
              <a:rPr lang="el-GR" dirty="0" err="1"/>
              <a:t>κωδική</a:t>
            </a:r>
            <a:r>
              <a:rPr lang="el-GR" dirty="0"/>
              <a:t> ονομασία </a:t>
            </a:r>
            <a:r>
              <a:rPr lang="el-GR" b="1" dirty="0"/>
              <a:t>Πρόγραμμα Μανχάταν</a:t>
            </a:r>
            <a:r>
              <a:rPr lang="el-GR" dirty="0"/>
              <a:t> (επίσημα </a:t>
            </a:r>
            <a:r>
              <a:rPr lang="el-GR" dirty="0" err="1"/>
              <a:t>Manhattan</a:t>
            </a:r>
            <a:r>
              <a:rPr lang="el-GR" dirty="0"/>
              <a:t> </a:t>
            </a:r>
            <a:r>
              <a:rPr lang="el-GR" dirty="0" err="1"/>
              <a:t>District</a:t>
            </a:r>
            <a:r>
              <a:rPr lang="el-GR" dirty="0"/>
              <a:t>, και ανεπίσημα </a:t>
            </a:r>
            <a:r>
              <a:rPr lang="el-GR" dirty="0" err="1"/>
              <a:t>Manhattan</a:t>
            </a:r>
            <a:r>
              <a:rPr lang="el-GR" dirty="0"/>
              <a:t> Project) αναφέρεται το άκρως απόρρητο </a:t>
            </a:r>
            <a:r>
              <a:rPr lang="el-GR" dirty="0" err="1"/>
              <a:t>αγγλο</a:t>
            </a:r>
            <a:r>
              <a:rPr lang="el-GR" dirty="0"/>
              <a:t>-αμερικανικό πρόγραμμα</a:t>
            </a:r>
          </a:p>
          <a:p>
            <a:pPr algn="ctr"/>
            <a:r>
              <a:rPr lang="el-GR" dirty="0"/>
              <a:t>παραγωγής πυρηνικών όπλων (ατομικών βομβών) που αναπτύχθηκε περί το τέλος του Β’ Παγκοσμίου Πολέμου.</a:t>
            </a:r>
          </a:p>
          <a:p>
            <a:pPr algn="ctr"/>
            <a:r>
              <a:rPr lang="el-GR" dirty="0"/>
              <a:t>Ήταν ένα από τα πλέον δαπανηρά αμυντικά προγράμματα στην εποχή του και το μεγαλύτερο στο είδος του.</a:t>
            </a:r>
          </a:p>
          <a:p>
            <a:pPr algn="ctr"/>
            <a:r>
              <a:rPr lang="el-GR" dirty="0"/>
              <a:t>Ο προϋπολογισμός του έφθασε τα 2,2 δισεκατομμύρια δολάρια και σε αυτό απασχολήθηκαν συνολικά περίπου 42.000 υπάλληλοι, στους οποίους περιλαμβάνεται το προσωπικό 37 εργοστασίων σε 19 Πολιτείες των </a:t>
            </a:r>
            <a:r>
              <a:rPr lang="el-GR" b="1" dirty="0"/>
              <a:t>ΗΠΑ</a:t>
            </a:r>
            <a:r>
              <a:rPr lang="el-GR" dirty="0"/>
              <a:t> και του Καναδά.</a:t>
            </a:r>
          </a:p>
        </p:txBody>
      </p:sp>
      <p:sp>
        <p:nvSpPr>
          <p:cNvPr id="9" name="TextBox 8">
            <a:extLst>
              <a:ext uri="{FF2B5EF4-FFF2-40B4-BE49-F238E27FC236}">
                <a16:creationId xmlns:a16="http://schemas.microsoft.com/office/drawing/2014/main" id="{D3A03AA9-1570-49F4-877A-CF68BAEDB0A0}"/>
              </a:ext>
            </a:extLst>
          </p:cNvPr>
          <p:cNvSpPr txBox="1"/>
          <p:nvPr/>
        </p:nvSpPr>
        <p:spPr>
          <a:xfrm>
            <a:off x="612560" y="4777871"/>
            <a:ext cx="6267634" cy="1477328"/>
          </a:xfrm>
          <a:prstGeom prst="rect">
            <a:avLst/>
          </a:prstGeom>
          <a:noFill/>
        </p:spPr>
        <p:txBody>
          <a:bodyPr wrap="square">
            <a:spAutoFit/>
          </a:bodyPr>
          <a:lstStyle/>
          <a:p>
            <a:pPr algn="ctr"/>
            <a:r>
              <a:rPr lang="el-GR" dirty="0"/>
              <a:t>Στις </a:t>
            </a:r>
            <a:r>
              <a:rPr lang="el-GR" b="1" dirty="0"/>
              <a:t>16 Ιουλίου 1945</a:t>
            </a:r>
            <a:r>
              <a:rPr lang="el-GR" dirty="0"/>
              <a:t> όλα ήταν έτοιμα για την πρώτη δοκιμή μιας βόμβας πλουτωνίου στην αχανή ερημική έκταση </a:t>
            </a:r>
            <a:r>
              <a:rPr lang="el-GR" dirty="0" err="1"/>
              <a:t>White</a:t>
            </a:r>
            <a:r>
              <a:rPr lang="el-GR" dirty="0"/>
              <a:t> </a:t>
            </a:r>
            <a:r>
              <a:rPr lang="el-GR" dirty="0" err="1"/>
              <a:t>Sands</a:t>
            </a:r>
            <a:r>
              <a:rPr lang="el-GR" dirty="0"/>
              <a:t> </a:t>
            </a:r>
            <a:r>
              <a:rPr lang="el-GR" dirty="0" err="1"/>
              <a:t>Missile</a:t>
            </a:r>
            <a:r>
              <a:rPr lang="el-GR" dirty="0"/>
              <a:t> </a:t>
            </a:r>
            <a:r>
              <a:rPr lang="el-GR" dirty="0" err="1"/>
              <a:t>Range</a:t>
            </a:r>
            <a:r>
              <a:rPr lang="el-GR" dirty="0"/>
              <a:t>, σε απόσταση 200 μιλίων από το </a:t>
            </a:r>
            <a:r>
              <a:rPr lang="el-GR" dirty="0" err="1"/>
              <a:t>Λος</a:t>
            </a:r>
            <a:r>
              <a:rPr lang="el-GR" dirty="0"/>
              <a:t> </a:t>
            </a:r>
            <a:r>
              <a:rPr lang="el-GR" dirty="0" err="1"/>
              <a:t>Άλαμος</a:t>
            </a:r>
            <a:r>
              <a:rPr lang="el-GR" dirty="0"/>
              <a:t>.</a:t>
            </a:r>
          </a:p>
          <a:p>
            <a:pPr algn="ctr"/>
            <a:r>
              <a:rPr lang="el-GR" dirty="0"/>
              <a:t>Ακόμη και σήμερα, τα επίπεδα ακτινοβολίας στην περιοχή είναι δεκαπλάσια από το συνηθισμένο.</a:t>
            </a:r>
          </a:p>
        </p:txBody>
      </p:sp>
      <p:pic>
        <p:nvPicPr>
          <p:cNvPr id="11" name="Picture 10" descr="A picture containing building, standing, photo, people&#10;&#10;Description automatically generated">
            <a:extLst>
              <a:ext uri="{FF2B5EF4-FFF2-40B4-BE49-F238E27FC236}">
                <a16:creationId xmlns:a16="http://schemas.microsoft.com/office/drawing/2014/main" id="{B217111E-2569-488A-8A56-6A34FB93E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8213" y="53958"/>
            <a:ext cx="4279035" cy="3131167"/>
          </a:xfrm>
          <a:prstGeom prst="rect">
            <a:avLst/>
          </a:prstGeom>
        </p:spPr>
      </p:pic>
      <p:pic>
        <p:nvPicPr>
          <p:cNvPr id="13" name="Picture 12" descr="Map&#10;&#10;Description automatically generated">
            <a:extLst>
              <a:ext uri="{FF2B5EF4-FFF2-40B4-BE49-F238E27FC236}">
                <a16:creationId xmlns:a16="http://schemas.microsoft.com/office/drawing/2014/main" id="{D22A2AF7-FA92-499B-8C88-7B68421EA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4909" y="3459701"/>
            <a:ext cx="2565645" cy="3344341"/>
          </a:xfrm>
          <a:prstGeom prst="rect">
            <a:avLst/>
          </a:prstGeom>
        </p:spPr>
      </p:pic>
    </p:spTree>
    <p:extLst>
      <p:ext uri="{BB962C8B-B14F-4D97-AF65-F5344CB8AC3E}">
        <p14:creationId xmlns:p14="http://schemas.microsoft.com/office/powerpoint/2010/main" val="2226725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823F3-98ED-44F6-9302-75CD95BDE2BF}"/>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a:t>
            </a:r>
            <a:r>
              <a:rPr lang="en-US" sz="2400" b="1" dirty="0">
                <a:solidFill>
                  <a:srgbClr val="C00000"/>
                </a:solidFill>
                <a:effectLst>
                  <a:outerShdw blurRad="38100" dist="38100" dir="2700000" algn="tl">
                    <a:srgbClr val="000000">
                      <a:alpha val="43137"/>
                    </a:srgbClr>
                  </a:outerShdw>
                </a:effectLst>
              </a:rPr>
              <a:t>5</a:t>
            </a:r>
            <a:endParaRPr lang="el-GR" sz="2400" b="1" dirty="0">
              <a:solidFill>
                <a:srgbClr val="C000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67F46064-7CE4-4B91-BA82-290693734674}"/>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Επινοείται το συγχροκύκλοτρο </a:t>
            </a:r>
          </a:p>
        </p:txBody>
      </p:sp>
      <p:pic>
        <p:nvPicPr>
          <p:cNvPr id="7" name="Picture 6" descr="A bicycle in front of a building&#10;&#10;Description automatically generated">
            <a:extLst>
              <a:ext uri="{FF2B5EF4-FFF2-40B4-BE49-F238E27FC236}">
                <a16:creationId xmlns:a16="http://schemas.microsoft.com/office/drawing/2014/main" id="{EF567A49-D783-46CF-BA24-F2F65B1D3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3357" y="28852"/>
            <a:ext cx="5105400" cy="4406900"/>
          </a:xfrm>
          <a:prstGeom prst="rect">
            <a:avLst/>
          </a:prstGeom>
        </p:spPr>
      </p:pic>
      <p:sp>
        <p:nvSpPr>
          <p:cNvPr id="9" name="TextBox 8">
            <a:extLst>
              <a:ext uri="{FF2B5EF4-FFF2-40B4-BE49-F238E27FC236}">
                <a16:creationId xmlns:a16="http://schemas.microsoft.com/office/drawing/2014/main" id="{5A8B6C2C-99E2-4C01-BB26-B8B8A115DF5D}"/>
              </a:ext>
            </a:extLst>
          </p:cNvPr>
          <p:cNvSpPr txBox="1"/>
          <p:nvPr/>
        </p:nvSpPr>
        <p:spPr>
          <a:xfrm>
            <a:off x="665825" y="1296431"/>
            <a:ext cx="6143346" cy="3139321"/>
          </a:xfrm>
          <a:prstGeom prst="rect">
            <a:avLst/>
          </a:prstGeom>
          <a:noFill/>
        </p:spPr>
        <p:txBody>
          <a:bodyPr wrap="square">
            <a:spAutoFit/>
          </a:bodyPr>
          <a:lstStyle/>
          <a:p>
            <a:pPr algn="ctr"/>
            <a:r>
              <a:rPr lang="el-GR" dirty="0"/>
              <a:t>Το </a:t>
            </a:r>
            <a:r>
              <a:rPr lang="el-GR" b="1" dirty="0" err="1"/>
              <a:t>σύγχροτρο</a:t>
            </a:r>
            <a:r>
              <a:rPr lang="el-GR" dirty="0"/>
              <a:t> (</a:t>
            </a:r>
            <a:r>
              <a:rPr lang="el-GR" i="1" dirty="0" err="1"/>
              <a:t>synchrotron</a:t>
            </a:r>
            <a:r>
              <a:rPr lang="el-GR" dirty="0"/>
              <a:t>) είναι ένας τύπος κυκλικού επιταχυντή </a:t>
            </a:r>
            <a:r>
              <a:rPr lang="el-GR" dirty="0" err="1"/>
              <a:t>σωματίδιων</a:t>
            </a:r>
            <a:r>
              <a:rPr lang="el-GR" dirty="0"/>
              <a:t>, που κατάγεται από το κύκλοτρο. Στο </a:t>
            </a:r>
            <a:r>
              <a:rPr lang="el-GR" dirty="0" err="1"/>
              <a:t>σύγχροτρο</a:t>
            </a:r>
            <a:r>
              <a:rPr lang="el-GR" dirty="0"/>
              <a:t> η επιταχυνόμενη δέσμη σωματιδίων διατρέχει μία σταθερή κλειστή τροχιά. Το μαγνητικό πεδίο που κάμπτει τη δέσμη στην τροχιά αυτή αυξάνεται με την πάροδο του χρόνου κατά τη διάρκεια της επιταχύνσεως, επειδή </a:t>
            </a:r>
            <a:r>
              <a:rPr lang="el-GR" i="1" dirty="0"/>
              <a:t>συγχρονίζεται</a:t>
            </a:r>
            <a:r>
              <a:rPr lang="el-GR" dirty="0"/>
              <a:t> με την αυξανόμενη κινητική ενέργεια των σωματιδίων. Η αρχή λειτουργίας του </a:t>
            </a:r>
            <a:r>
              <a:rPr lang="el-GR" dirty="0" err="1"/>
              <a:t>συγχρότρου</a:t>
            </a:r>
            <a:r>
              <a:rPr lang="el-GR" dirty="0"/>
              <a:t> επινοήθηκε το 1944 από τον Σοβιετικό φυσικό Βλαντίμιρ </a:t>
            </a:r>
            <a:r>
              <a:rPr lang="el-GR" dirty="0" err="1"/>
              <a:t>Βέκσλερ</a:t>
            </a:r>
            <a:r>
              <a:rPr lang="el-GR" dirty="0"/>
              <a:t>.</a:t>
            </a:r>
            <a:r>
              <a:rPr lang="el-GR" baseline="30000" dirty="0"/>
              <a:t> </a:t>
            </a:r>
            <a:r>
              <a:rPr lang="el-GR" dirty="0"/>
              <a:t>Το πρώτο </a:t>
            </a:r>
            <a:r>
              <a:rPr lang="el-GR" dirty="0" err="1"/>
              <a:t>σύγχροτρο</a:t>
            </a:r>
            <a:r>
              <a:rPr lang="el-GR" dirty="0"/>
              <a:t> ωστόσο κατασκευάσθηκε από τον Έντουιν Μ. ΜακΜίλαν το 1945 και επιτάχυνε ηλεκτρόνια.</a:t>
            </a:r>
          </a:p>
        </p:txBody>
      </p:sp>
    </p:spTree>
    <p:extLst>
      <p:ext uri="{BB962C8B-B14F-4D97-AF65-F5344CB8AC3E}">
        <p14:creationId xmlns:p14="http://schemas.microsoft.com/office/powerpoint/2010/main" val="2267416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59FBA4-8546-444C-87AE-B6C304AACB91}"/>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a:t>
            </a:r>
            <a:r>
              <a:rPr lang="en-US" sz="2400" b="1" dirty="0">
                <a:solidFill>
                  <a:srgbClr val="C00000"/>
                </a:solidFill>
                <a:effectLst>
                  <a:outerShdw blurRad="38100" dist="38100" dir="2700000" algn="tl">
                    <a:srgbClr val="000000">
                      <a:alpha val="43137"/>
                    </a:srgbClr>
                  </a:outerShdw>
                </a:effectLst>
              </a:rPr>
              <a:t>5</a:t>
            </a:r>
            <a:endParaRPr lang="el-GR" sz="2400" b="1" dirty="0">
              <a:solidFill>
                <a:srgbClr val="C000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529AFEAF-50C4-4D3D-8DB7-1B93DA286891}"/>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Ανακαλύπτεται το </a:t>
            </a:r>
            <a:r>
              <a:rPr lang="el-GR" sz="2400" b="1" dirty="0" err="1">
                <a:solidFill>
                  <a:srgbClr val="C00000"/>
                </a:solidFill>
              </a:rPr>
              <a:t>προμήθειο</a:t>
            </a:r>
            <a:endParaRPr lang="el-GR" sz="2400" b="1" dirty="0">
              <a:solidFill>
                <a:srgbClr val="C00000"/>
              </a:solidFill>
            </a:endParaRPr>
          </a:p>
        </p:txBody>
      </p:sp>
      <p:pic>
        <p:nvPicPr>
          <p:cNvPr id="7" name="Picture 6" descr="Schematic&#10;&#10;Description automatically generated">
            <a:extLst>
              <a:ext uri="{FF2B5EF4-FFF2-40B4-BE49-F238E27FC236}">
                <a16:creationId xmlns:a16="http://schemas.microsoft.com/office/drawing/2014/main" id="{D0B12361-11C4-439C-BB22-CB4875A66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4461" y="0"/>
            <a:ext cx="4420804" cy="4752364"/>
          </a:xfrm>
          <a:prstGeom prst="rect">
            <a:avLst/>
          </a:prstGeom>
        </p:spPr>
      </p:pic>
      <p:sp>
        <p:nvSpPr>
          <p:cNvPr id="9" name="TextBox 8">
            <a:extLst>
              <a:ext uri="{FF2B5EF4-FFF2-40B4-BE49-F238E27FC236}">
                <a16:creationId xmlns:a16="http://schemas.microsoft.com/office/drawing/2014/main" id="{70E6A15C-A5B9-4BD0-ACEB-8D45E8C75EB4}"/>
              </a:ext>
            </a:extLst>
          </p:cNvPr>
          <p:cNvSpPr txBox="1"/>
          <p:nvPr/>
        </p:nvSpPr>
        <p:spPr>
          <a:xfrm>
            <a:off x="1235614" y="1705343"/>
            <a:ext cx="6169980" cy="2031325"/>
          </a:xfrm>
          <a:prstGeom prst="rect">
            <a:avLst/>
          </a:prstGeom>
          <a:noFill/>
        </p:spPr>
        <p:txBody>
          <a:bodyPr wrap="square">
            <a:spAutoFit/>
          </a:bodyPr>
          <a:lstStyle/>
          <a:p>
            <a:pPr algn="ctr"/>
            <a:r>
              <a:rPr lang="el-GR" dirty="0"/>
              <a:t>Το χημικό στοιχείο </a:t>
            </a:r>
            <a:r>
              <a:rPr lang="el-GR" b="1" dirty="0" err="1"/>
              <a:t>Προμήθειο</a:t>
            </a:r>
            <a:r>
              <a:rPr lang="el-GR" dirty="0"/>
              <a:t> είναι ένα μέταλλο με ατομικό αριθμό 61 και ατομικό βάρος (145) . Το σύμβολό του είναι </a:t>
            </a:r>
            <a:r>
              <a:rPr lang="el-GR" b="1" dirty="0" err="1"/>
              <a:t>Pm</a:t>
            </a:r>
            <a:r>
              <a:rPr lang="el-GR" dirty="0"/>
              <a:t>. Το </a:t>
            </a:r>
            <a:r>
              <a:rPr lang="el-GR" dirty="0" err="1"/>
              <a:t>Προμήθειο</a:t>
            </a:r>
            <a:r>
              <a:rPr lang="el-GR" dirty="0"/>
              <a:t> είναι το τελευταίο </a:t>
            </a:r>
            <a:r>
              <a:rPr lang="el-GR" dirty="0" err="1"/>
              <a:t>υποουράνιο</a:t>
            </a:r>
            <a:r>
              <a:rPr lang="el-GR" dirty="0"/>
              <a:t> στοιχείο που ανακαλύφθηκε καθώς παρασκευάστηκε τεχνητά μόλις το 1945 από μία ερευνητική ομάδα με επικεφαλής τον Τσαρλς </a:t>
            </a:r>
            <a:r>
              <a:rPr lang="el-GR" dirty="0" err="1"/>
              <a:t>Κορυέλ</a:t>
            </a:r>
            <a:r>
              <a:rPr lang="el-GR" dirty="0"/>
              <a:t>. Είναι εξαιρετικά ραδιενεργό στοιχείο με το σταθερότερο του ισότοπο να έχει χρόνο </a:t>
            </a:r>
            <a:r>
              <a:rPr lang="el-GR" dirty="0" err="1"/>
              <a:t>ημιζωής</a:t>
            </a:r>
            <a:r>
              <a:rPr lang="el-GR" dirty="0"/>
              <a:t> μόλις 17,7 έτη. </a:t>
            </a:r>
          </a:p>
        </p:txBody>
      </p:sp>
    </p:spTree>
    <p:extLst>
      <p:ext uri="{BB962C8B-B14F-4D97-AF65-F5344CB8AC3E}">
        <p14:creationId xmlns:p14="http://schemas.microsoft.com/office/powerpoint/2010/main" val="2738884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702F65-1DE4-404F-AEC8-0FA48692AE0D}"/>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a:t>
            </a:r>
            <a:r>
              <a:rPr lang="en-US" sz="2400" b="1" dirty="0">
                <a:solidFill>
                  <a:srgbClr val="C00000"/>
                </a:solidFill>
                <a:effectLst>
                  <a:outerShdw blurRad="38100" dist="38100" dir="2700000" algn="tl">
                    <a:srgbClr val="000000">
                      <a:alpha val="43137"/>
                    </a:srgbClr>
                  </a:outerShdw>
                </a:effectLst>
              </a:rPr>
              <a:t>5</a:t>
            </a:r>
            <a:endParaRPr lang="el-GR" sz="2400" b="1" dirty="0">
              <a:solidFill>
                <a:srgbClr val="C000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1086B96A-B600-4E7B-9AE4-7B52773A4661}"/>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Αποδεικνύονται οι μεταλλάξεις των ιών</a:t>
            </a:r>
          </a:p>
        </p:txBody>
      </p:sp>
      <p:sp>
        <p:nvSpPr>
          <p:cNvPr id="7" name="TextBox 6">
            <a:extLst>
              <a:ext uri="{FF2B5EF4-FFF2-40B4-BE49-F238E27FC236}">
                <a16:creationId xmlns:a16="http://schemas.microsoft.com/office/drawing/2014/main" id="{3028C1FF-FC29-43A3-9380-8E41EB10AA64}"/>
              </a:ext>
            </a:extLst>
          </p:cNvPr>
          <p:cNvSpPr txBox="1"/>
          <p:nvPr/>
        </p:nvSpPr>
        <p:spPr>
          <a:xfrm>
            <a:off x="701337" y="1240160"/>
            <a:ext cx="6143346" cy="1754326"/>
          </a:xfrm>
          <a:prstGeom prst="rect">
            <a:avLst/>
          </a:prstGeom>
          <a:noFill/>
        </p:spPr>
        <p:txBody>
          <a:bodyPr wrap="square">
            <a:spAutoFit/>
          </a:bodyPr>
          <a:lstStyle/>
          <a:p>
            <a:pPr algn="ctr"/>
            <a:r>
              <a:rPr lang="el-GR" dirty="0"/>
              <a:t>Ο </a:t>
            </a:r>
            <a:r>
              <a:rPr lang="el-GR" b="1" dirty="0"/>
              <a:t>ιός</a:t>
            </a:r>
            <a:r>
              <a:rPr lang="el-GR" dirty="0"/>
              <a:t> είναι </a:t>
            </a:r>
            <a:r>
              <a:rPr lang="el-GR" dirty="0" err="1"/>
              <a:t>παθογενετικός</a:t>
            </a:r>
            <a:r>
              <a:rPr lang="el-GR" dirty="0"/>
              <a:t> παράγοντας που δρα μολύνοντας τα κύτταρα ενός οργανισμού, ενσωματώνοντας το γενετικό του υλικό στο </a:t>
            </a:r>
            <a:r>
              <a:rPr lang="el-GR" dirty="0" err="1"/>
              <a:t>γονιδίωμα</a:t>
            </a:r>
            <a:r>
              <a:rPr lang="el-GR" dirty="0"/>
              <a:t> αυτών και χρησιμοποιώντας για τον πολλαπλασιασμό του τους μηχανισμούς αντιγραφής, μεταγραφής και μετάφρασης του κυττάρου, όπως και τα περισσότερα ένζυμα που χρειάζεται για την επιβίωση του.</a:t>
            </a:r>
          </a:p>
        </p:txBody>
      </p:sp>
      <p:sp>
        <p:nvSpPr>
          <p:cNvPr id="9" name="TextBox 8">
            <a:extLst>
              <a:ext uri="{FF2B5EF4-FFF2-40B4-BE49-F238E27FC236}">
                <a16:creationId xmlns:a16="http://schemas.microsoft.com/office/drawing/2014/main" id="{CFE57EE3-8D9F-4716-AC55-34B8905293D6}"/>
              </a:ext>
            </a:extLst>
          </p:cNvPr>
          <p:cNvSpPr txBox="1"/>
          <p:nvPr/>
        </p:nvSpPr>
        <p:spPr>
          <a:xfrm>
            <a:off x="816746" y="3731242"/>
            <a:ext cx="6143346" cy="1477328"/>
          </a:xfrm>
          <a:prstGeom prst="rect">
            <a:avLst/>
          </a:prstGeom>
          <a:noFill/>
        </p:spPr>
        <p:txBody>
          <a:bodyPr wrap="square">
            <a:spAutoFit/>
          </a:bodyPr>
          <a:lstStyle/>
          <a:p>
            <a:pPr algn="ctr"/>
            <a:r>
              <a:rPr lang="el-GR" dirty="0"/>
              <a:t>Κατά γενική αποδοχή οι ιοί μεταλλάσσονται και εξελίσσονται, αν και δεν υπάρχει γενική συμφωνία για το αν μπορούν να θεωρηθούν έμβια συστήματα.</a:t>
            </a:r>
            <a:r>
              <a:rPr lang="el-GR" baseline="30000" dirty="0">
                <a:hlinkClick r:id="rId2"/>
              </a:rPr>
              <a:t>1</a:t>
            </a:r>
            <a:r>
              <a:rPr lang="el-GR" dirty="0"/>
              <a:t> Η μελέτη του γενετικού υλικού διαφόρων ιών έδειξε περισσότερες ομοιότητες με το γενετικό υλικό των ξενιστών τους παρά με το γενετικό υλικό άλλων ιών.</a:t>
            </a:r>
          </a:p>
        </p:txBody>
      </p:sp>
      <p:pic>
        <p:nvPicPr>
          <p:cNvPr id="11" name="Picture 10" descr="A picture containing wheel, stove&#10;&#10;Description automatically generated">
            <a:extLst>
              <a:ext uri="{FF2B5EF4-FFF2-40B4-BE49-F238E27FC236}">
                <a16:creationId xmlns:a16="http://schemas.microsoft.com/office/drawing/2014/main" id="{598F192A-F8AF-4717-9DE9-09AC55B69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5123" y="692497"/>
            <a:ext cx="4112231" cy="2736503"/>
          </a:xfrm>
          <a:prstGeom prst="rect">
            <a:avLst/>
          </a:prstGeom>
        </p:spPr>
      </p:pic>
      <p:pic>
        <p:nvPicPr>
          <p:cNvPr id="3074" name="Picture 2" descr="3. Ιοί">
            <a:extLst>
              <a:ext uri="{FF2B5EF4-FFF2-40B4-BE49-F238E27FC236}">
                <a16:creationId xmlns:a16="http://schemas.microsoft.com/office/drawing/2014/main" id="{E6E885BD-D19E-46D6-B6DA-40CE1E78D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5123" y="3731242"/>
            <a:ext cx="4279380" cy="287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891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91A751-438F-48D9-9321-3F903024FB90}"/>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a:t>
            </a:r>
            <a:r>
              <a:rPr lang="en-US" sz="2400" b="1" dirty="0">
                <a:solidFill>
                  <a:srgbClr val="C00000"/>
                </a:solidFill>
                <a:effectLst>
                  <a:outerShdw blurRad="38100" dist="38100" dir="2700000" algn="tl">
                    <a:srgbClr val="000000">
                      <a:alpha val="43137"/>
                    </a:srgbClr>
                  </a:outerShdw>
                </a:effectLst>
              </a:rPr>
              <a:t>5</a:t>
            </a:r>
            <a:endParaRPr lang="el-GR" sz="2400" b="1" dirty="0">
              <a:solidFill>
                <a:srgbClr val="C000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D82F13C1-F068-447E-8C79-305974128C56}"/>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Μελετώνται οι </a:t>
            </a:r>
            <a:r>
              <a:rPr lang="el-GR" sz="2400" b="1" dirty="0" err="1">
                <a:solidFill>
                  <a:srgbClr val="C00000"/>
                </a:solidFill>
              </a:rPr>
              <a:t>αεροχείμαρροι</a:t>
            </a:r>
            <a:endParaRPr lang="el-GR" sz="2400" b="1" dirty="0">
              <a:solidFill>
                <a:srgbClr val="C00000"/>
              </a:solidFill>
            </a:endParaRPr>
          </a:p>
        </p:txBody>
      </p:sp>
      <p:sp>
        <p:nvSpPr>
          <p:cNvPr id="7" name="TextBox 6">
            <a:extLst>
              <a:ext uri="{FF2B5EF4-FFF2-40B4-BE49-F238E27FC236}">
                <a16:creationId xmlns:a16="http://schemas.microsoft.com/office/drawing/2014/main" id="{7235F18D-E5DC-47E3-AB8B-39848E2730A0}"/>
              </a:ext>
            </a:extLst>
          </p:cNvPr>
          <p:cNvSpPr txBox="1"/>
          <p:nvPr/>
        </p:nvSpPr>
        <p:spPr>
          <a:xfrm>
            <a:off x="917361" y="1112292"/>
            <a:ext cx="6143346" cy="2862322"/>
          </a:xfrm>
          <a:prstGeom prst="rect">
            <a:avLst/>
          </a:prstGeom>
          <a:noFill/>
        </p:spPr>
        <p:txBody>
          <a:bodyPr wrap="square">
            <a:spAutoFit/>
          </a:bodyPr>
          <a:lstStyle/>
          <a:p>
            <a:pPr algn="ctr"/>
            <a:r>
              <a:rPr lang="el-GR" dirty="0"/>
              <a:t>Στην Μετεωρολογία </a:t>
            </a:r>
            <a:r>
              <a:rPr lang="el-GR" b="1" dirty="0" err="1"/>
              <a:t>Αεροχείμαρρος</a:t>
            </a:r>
            <a:r>
              <a:rPr lang="el-GR" b="1" dirty="0"/>
              <a:t> (</a:t>
            </a:r>
            <a:r>
              <a:rPr lang="el-GR" b="1" dirty="0" err="1"/>
              <a:t>Jet</a:t>
            </a:r>
            <a:r>
              <a:rPr lang="el-GR" b="1" dirty="0"/>
              <a:t> </a:t>
            </a:r>
            <a:r>
              <a:rPr lang="el-GR" b="1" dirty="0" err="1"/>
              <a:t>stream</a:t>
            </a:r>
            <a:r>
              <a:rPr lang="el-GR" b="1" dirty="0"/>
              <a:t>)</a:t>
            </a:r>
            <a:r>
              <a:rPr lang="el-GR" dirty="0"/>
              <a:t> καλείται ένα ταχέως κινούμενο μακρόστενο σωληνωτό ρεύμα πολύ ισχυρών δυτικών ανέμων σε μεγάλα υψόμετρα. Παρατηρούνται στις ατμόσφαιρες αρκετών πλανητών, αλλά για ευνόητους λόγους το μετεωρολογικό ενδιαφέρον περιορίζεται στους </a:t>
            </a:r>
            <a:r>
              <a:rPr lang="el-GR" dirty="0" err="1"/>
              <a:t>αεροχειμάρρους</a:t>
            </a:r>
            <a:r>
              <a:rPr lang="el-GR" dirty="0"/>
              <a:t> της ατμόσφαιρας της Γης. Δημιουργούνται από συνδυασμό της ατμοσφαιρικής θέρμανσης (από την ηλιακή ακτινοβολία και σε ορισμένους άλλους πλανήτες </a:t>
            </a:r>
            <a:r>
              <a:rPr lang="el-GR" b="1" dirty="0"/>
              <a:t>και</a:t>
            </a:r>
            <a:r>
              <a:rPr lang="el-GR" dirty="0"/>
              <a:t> από την εσωτερική θερμότητα) και της περιστροφής του πλανήτη γύρω από τον άξονά του.</a:t>
            </a:r>
          </a:p>
        </p:txBody>
      </p:sp>
      <p:pic>
        <p:nvPicPr>
          <p:cNvPr id="9" name="Picture 8" descr="Diagram&#10;&#10;Description automatically generated">
            <a:extLst>
              <a:ext uri="{FF2B5EF4-FFF2-40B4-BE49-F238E27FC236}">
                <a16:creationId xmlns:a16="http://schemas.microsoft.com/office/drawing/2014/main" id="{1B350F2F-B77A-466C-97A7-AB1B5C5FE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6428" y="286237"/>
            <a:ext cx="4267200" cy="2451100"/>
          </a:xfrm>
          <a:prstGeom prst="rect">
            <a:avLst/>
          </a:prstGeom>
        </p:spPr>
      </p:pic>
      <p:pic>
        <p:nvPicPr>
          <p:cNvPr id="11" name="Picture 10" descr="A view of a snow covered mountain&#10;&#10;Description automatically generated">
            <a:extLst>
              <a:ext uri="{FF2B5EF4-FFF2-40B4-BE49-F238E27FC236}">
                <a16:creationId xmlns:a16="http://schemas.microsoft.com/office/drawing/2014/main" id="{1111BE8D-9D4E-4852-8DE1-30C7A846D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6500" y="3236053"/>
            <a:ext cx="2687128" cy="2527064"/>
          </a:xfrm>
          <a:prstGeom prst="rect">
            <a:avLst/>
          </a:prstGeom>
        </p:spPr>
      </p:pic>
      <p:pic>
        <p:nvPicPr>
          <p:cNvPr id="13" name="Picture 12" descr="Diagram&#10;&#10;Description automatically generated">
            <a:extLst>
              <a:ext uri="{FF2B5EF4-FFF2-40B4-BE49-F238E27FC236}">
                <a16:creationId xmlns:a16="http://schemas.microsoft.com/office/drawing/2014/main" id="{7AD0C7BE-87E6-41B7-BD24-71CC027E9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814" y="4201775"/>
            <a:ext cx="5486400" cy="2194560"/>
          </a:xfrm>
          <a:prstGeom prst="rect">
            <a:avLst/>
          </a:prstGeom>
        </p:spPr>
      </p:pic>
    </p:spTree>
    <p:extLst>
      <p:ext uri="{BB962C8B-B14F-4D97-AF65-F5344CB8AC3E}">
        <p14:creationId xmlns:p14="http://schemas.microsoft.com/office/powerpoint/2010/main" val="2661827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C735B5-660A-4DE6-9EF7-7D21C8C5EC85}"/>
              </a:ext>
            </a:extLst>
          </p:cNvPr>
          <p:cNvSpPr txBox="1"/>
          <p:nvPr/>
        </p:nvSpPr>
        <p:spPr>
          <a:xfrm>
            <a:off x="0" y="0"/>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194</a:t>
            </a:r>
            <a:r>
              <a:rPr lang="en-US" sz="2400" b="1" dirty="0">
                <a:solidFill>
                  <a:srgbClr val="C00000"/>
                </a:solidFill>
                <a:effectLst>
                  <a:outerShdw blurRad="38100" dist="38100" dir="2700000" algn="tl">
                    <a:srgbClr val="000000">
                      <a:alpha val="43137"/>
                    </a:srgbClr>
                  </a:outerShdw>
                </a:effectLst>
              </a:rPr>
              <a:t>5</a:t>
            </a:r>
            <a:endParaRPr lang="el-GR" sz="2400" b="1" dirty="0">
              <a:solidFill>
                <a:srgbClr val="C000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9C918748-F693-47BA-B14D-F04E036CF3D2}"/>
              </a:ext>
            </a:extLst>
          </p:cNvPr>
          <p:cNvSpPr txBox="1"/>
          <p:nvPr/>
        </p:nvSpPr>
        <p:spPr>
          <a:xfrm>
            <a:off x="408372" y="461665"/>
            <a:ext cx="6196613" cy="461665"/>
          </a:xfrm>
          <a:prstGeom prst="rect">
            <a:avLst/>
          </a:prstGeom>
          <a:noFill/>
        </p:spPr>
        <p:txBody>
          <a:bodyPr wrap="square" rtlCol="0">
            <a:spAutoFit/>
          </a:bodyPr>
          <a:lstStyle/>
          <a:p>
            <a:r>
              <a:rPr lang="el-GR" sz="2400" b="1" dirty="0">
                <a:solidFill>
                  <a:srgbClr val="C00000"/>
                </a:solidFill>
              </a:rPr>
              <a:t>Σχεδιάζεται τεχνητός </a:t>
            </a:r>
            <a:r>
              <a:rPr lang="el-GR" sz="2400" b="1" dirty="0" err="1">
                <a:solidFill>
                  <a:srgbClr val="C00000"/>
                </a:solidFill>
              </a:rPr>
              <a:t>νεφρός</a:t>
            </a:r>
            <a:endParaRPr lang="el-GR" sz="2400" b="1" dirty="0">
              <a:solidFill>
                <a:srgbClr val="C00000"/>
              </a:solidFill>
            </a:endParaRPr>
          </a:p>
        </p:txBody>
      </p:sp>
      <p:sp>
        <p:nvSpPr>
          <p:cNvPr id="7" name="TextBox 6">
            <a:extLst>
              <a:ext uri="{FF2B5EF4-FFF2-40B4-BE49-F238E27FC236}">
                <a16:creationId xmlns:a16="http://schemas.microsoft.com/office/drawing/2014/main" id="{3FB05212-9C8A-496A-902E-AF3AD8628C91}"/>
              </a:ext>
            </a:extLst>
          </p:cNvPr>
          <p:cNvSpPr txBox="1"/>
          <p:nvPr/>
        </p:nvSpPr>
        <p:spPr>
          <a:xfrm>
            <a:off x="91736" y="1002229"/>
            <a:ext cx="6143346" cy="4524315"/>
          </a:xfrm>
          <a:prstGeom prst="rect">
            <a:avLst/>
          </a:prstGeom>
          <a:noFill/>
        </p:spPr>
        <p:txBody>
          <a:bodyPr wrap="square">
            <a:spAutoFit/>
          </a:bodyPr>
          <a:lstStyle/>
          <a:p>
            <a:pPr algn="ctr"/>
            <a:r>
              <a:rPr lang="el-GR" dirty="0"/>
              <a:t>Στην ιατρική επιστήμη, </a:t>
            </a:r>
            <a:r>
              <a:rPr lang="el-GR" b="1" dirty="0"/>
              <a:t>αιμοκάθαρση</a:t>
            </a:r>
            <a:r>
              <a:rPr lang="el-GR" dirty="0"/>
              <a:t> (επίσης </a:t>
            </a:r>
            <a:r>
              <a:rPr lang="el-GR" b="1" dirty="0" err="1"/>
              <a:t>αιμοδιύλιση</a:t>
            </a:r>
            <a:r>
              <a:rPr lang="el-GR" dirty="0"/>
              <a:t>, αγγλ. </a:t>
            </a:r>
            <a:r>
              <a:rPr lang="el-GR" i="1" dirty="0" err="1"/>
              <a:t>Hemodialysis</a:t>
            </a:r>
            <a:r>
              <a:rPr lang="el-GR" dirty="0"/>
              <a:t>) είναι μία μέθοδος για τη μετακίνηση απόβλητων προϊόντων όπως η </a:t>
            </a:r>
            <a:r>
              <a:rPr lang="el-GR" dirty="0" err="1"/>
              <a:t>κρεατινίνη</a:t>
            </a:r>
            <a:r>
              <a:rPr lang="el-GR" dirty="0"/>
              <a:t> και η ουρία, με όμοιο τρόπο όπως του ύδατος από το αίμα, όταν ο </a:t>
            </a:r>
            <a:r>
              <a:rPr lang="el-GR" dirty="0" err="1"/>
              <a:t>νεφρός</a:t>
            </a:r>
            <a:r>
              <a:rPr lang="el-GR" dirty="0"/>
              <a:t> ευρίσκεται σε νεφρική ανεπάρκεια. Η αιμοκάθαρση είναι μια από τις τρεις μεθόδους νεφρικής υποκατάστασης, οι άλλες δύο είναι η νεφρική μεταμόσχευση και η περιτοναϊκή διάλυση. </a:t>
            </a:r>
          </a:p>
          <a:p>
            <a:pPr algn="ctr"/>
            <a:r>
              <a:rPr lang="el-GR" dirty="0"/>
              <a:t>Η αιμοκάθαρση μπορεί να εφαρμοστεί σε νοσοκομειακούς και </a:t>
            </a:r>
            <a:r>
              <a:rPr lang="el-GR" dirty="0" err="1"/>
              <a:t>εξωνοσοκομειακούς</a:t>
            </a:r>
            <a:r>
              <a:rPr lang="el-GR" dirty="0"/>
              <a:t> ασθενείς. Η χρόνια αιμοκάθαρση γίνεται σε ειδικές κλινικές Τεχνητού Νεφρού σε εξωτερικούς ασθενείς, ή σε ειδικά διαμορφωμένους χώρους στο νοσοκομείο. Λιγότερο συχνά πραγματοποιείται στο σπίτι, με μόνο του τον ασθενή και με τη βοήθεια συγγενικού του προσώπου ή νοσηλεύτριας (</a:t>
            </a:r>
            <a:r>
              <a:rPr lang="el-GR" dirty="0" err="1"/>
              <a:t>home</a:t>
            </a:r>
            <a:r>
              <a:rPr lang="el-GR" dirty="0"/>
              <a:t> </a:t>
            </a:r>
            <a:r>
              <a:rPr lang="el-GR" dirty="0" err="1"/>
              <a:t>hemodialysis</a:t>
            </a:r>
            <a:r>
              <a:rPr lang="el-GR" dirty="0"/>
              <a:t>). Η θεραπεία </a:t>
            </a:r>
            <a:r>
              <a:rPr lang="el-GR" dirty="0" err="1"/>
              <a:t>αιμοδιύλισης</a:t>
            </a:r>
            <a:r>
              <a:rPr lang="el-GR" dirty="0"/>
              <a:t> σε μία κλινική αρχίζει και κατευθύνεται από ειδικευμένο προσωπικό αποτελούμενο από νοσηλευτές και τεχνικούς. </a:t>
            </a:r>
          </a:p>
        </p:txBody>
      </p:sp>
      <p:pic>
        <p:nvPicPr>
          <p:cNvPr id="9" name="Picture 8" descr="Diagram&#10;&#10;Description automatically generated">
            <a:extLst>
              <a:ext uri="{FF2B5EF4-FFF2-40B4-BE49-F238E27FC236}">
                <a16:creationId xmlns:a16="http://schemas.microsoft.com/office/drawing/2014/main" id="{1D2E36BE-CF00-4038-9E29-47B52F0C5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9591" y="0"/>
            <a:ext cx="5052409" cy="4356716"/>
          </a:xfrm>
          <a:prstGeom prst="rect">
            <a:avLst/>
          </a:prstGeom>
        </p:spPr>
      </p:pic>
      <p:sp>
        <p:nvSpPr>
          <p:cNvPr id="11" name="TextBox 10">
            <a:extLst>
              <a:ext uri="{FF2B5EF4-FFF2-40B4-BE49-F238E27FC236}">
                <a16:creationId xmlns:a16="http://schemas.microsoft.com/office/drawing/2014/main" id="{C39B3BAE-5A2D-4345-8FBE-E0A65FB8A492}"/>
              </a:ext>
            </a:extLst>
          </p:cNvPr>
          <p:cNvSpPr txBox="1"/>
          <p:nvPr/>
        </p:nvSpPr>
        <p:spPr>
          <a:xfrm>
            <a:off x="6604984" y="4531427"/>
            <a:ext cx="5495279" cy="2308324"/>
          </a:xfrm>
          <a:prstGeom prst="rect">
            <a:avLst/>
          </a:prstGeom>
          <a:noFill/>
        </p:spPr>
        <p:txBody>
          <a:bodyPr wrap="square">
            <a:spAutoFit/>
          </a:bodyPr>
          <a:lstStyle/>
          <a:p>
            <a:pPr algn="ctr"/>
            <a:r>
              <a:rPr lang="el-GR" dirty="0">
                <a:effectLst/>
                <a:latin typeface="Times New Roman" panose="02020603050405020304" pitchFamily="18" charset="0"/>
              </a:rPr>
              <a:t>Το 1943 ο Ολλανδός γιατρός W. </a:t>
            </a:r>
            <a:r>
              <a:rPr lang="el-GR" dirty="0" err="1">
                <a:effectLst/>
                <a:latin typeface="Times New Roman" panose="02020603050405020304" pitchFamily="18" charset="0"/>
              </a:rPr>
              <a:t>Kolff</a:t>
            </a:r>
            <a:r>
              <a:rPr lang="el-GR" dirty="0">
                <a:effectLst/>
                <a:latin typeface="Times New Roman" panose="02020603050405020304" pitchFamily="18" charset="0"/>
              </a:rPr>
              <a:t>, έφτιαξε έναν πρωτόγονο τεχνητό νεφρό, κατά τη διάρκεια του Β ́ Παγκοσμίου Πολέμου. Σε αυτόν ανήκει η τιμή της πρώτης επιτυχούς αιμοκάθαρσης σε ασθενή με οξεία νεφρική ανεπάρκεια. Λίγο </a:t>
            </a:r>
            <a:r>
              <a:rPr lang="el-GR" err="1">
                <a:effectLst/>
                <a:latin typeface="Times New Roman" panose="02020603050405020304" pitchFamily="18" charset="0"/>
              </a:rPr>
              <a:t>αργότερα</a:t>
            </a:r>
            <a:r>
              <a:rPr lang="el-GR">
                <a:effectLst/>
                <a:latin typeface="Times New Roman" panose="02020603050405020304" pitchFamily="18" charset="0"/>
              </a:rPr>
              <a:t>, το 1945, </a:t>
            </a:r>
            <a:r>
              <a:rPr lang="el-GR" dirty="0">
                <a:effectLst/>
                <a:latin typeface="Times New Roman" panose="02020603050405020304" pitchFamily="18" charset="0"/>
              </a:rPr>
              <a:t>ο Σουηδός γιατρός N. </a:t>
            </a:r>
            <a:r>
              <a:rPr lang="el-GR" dirty="0" err="1">
                <a:effectLst/>
                <a:latin typeface="Times New Roman" panose="02020603050405020304" pitchFamily="18" charset="0"/>
              </a:rPr>
              <a:t>Alwall</a:t>
            </a:r>
            <a:r>
              <a:rPr lang="el-GR" dirty="0">
                <a:effectLst/>
                <a:latin typeface="Times New Roman" panose="02020603050405020304" pitchFamily="18" charset="0"/>
              </a:rPr>
              <a:t>, βελτίωσε σημαντικά τον τεχνητό νεφρό, δίνοντας του την ικανότητα της απομάκρυνσης της περίσσειας των υγρών από τον ασθενή.</a:t>
            </a:r>
            <a:endParaRPr lang="el-GR" dirty="0"/>
          </a:p>
        </p:txBody>
      </p:sp>
    </p:spTree>
    <p:extLst>
      <p:ext uri="{BB962C8B-B14F-4D97-AF65-F5344CB8AC3E}">
        <p14:creationId xmlns:p14="http://schemas.microsoft.com/office/powerpoint/2010/main" val="689684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4EBBF303-344E-4FF5-8016-DE00AF0EE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9068" y="-17756"/>
            <a:ext cx="5412932" cy="4334574"/>
          </a:xfrm>
          <a:prstGeom prst="rect">
            <a:avLst/>
          </a:prstGeom>
        </p:spPr>
      </p:pic>
      <p:sp>
        <p:nvSpPr>
          <p:cNvPr id="3" name="TextBox 2">
            <a:extLst>
              <a:ext uri="{FF2B5EF4-FFF2-40B4-BE49-F238E27FC236}">
                <a16:creationId xmlns:a16="http://schemas.microsoft.com/office/drawing/2014/main" id="{1FB313EE-7588-4134-8DB1-3E7BFE5809DE}"/>
              </a:ext>
            </a:extLst>
          </p:cNvPr>
          <p:cNvSpPr txBox="1"/>
          <p:nvPr/>
        </p:nvSpPr>
        <p:spPr>
          <a:xfrm>
            <a:off x="0" y="-17756"/>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1939</a:t>
            </a:r>
          </a:p>
        </p:txBody>
      </p:sp>
      <p:sp>
        <p:nvSpPr>
          <p:cNvPr id="5" name="TextBox 4">
            <a:extLst>
              <a:ext uri="{FF2B5EF4-FFF2-40B4-BE49-F238E27FC236}">
                <a16:creationId xmlns:a16="http://schemas.microsoft.com/office/drawing/2014/main" id="{267A3AB4-F052-4C66-B365-3F7F81B9CFA7}"/>
              </a:ext>
            </a:extLst>
          </p:cNvPr>
          <p:cNvSpPr txBox="1"/>
          <p:nvPr/>
        </p:nvSpPr>
        <p:spPr>
          <a:xfrm>
            <a:off x="408373" y="443909"/>
            <a:ext cx="5912528" cy="830997"/>
          </a:xfrm>
          <a:prstGeom prst="rect">
            <a:avLst/>
          </a:prstGeom>
          <a:noFill/>
        </p:spPr>
        <p:txBody>
          <a:bodyPr wrap="square" rtlCol="0">
            <a:spAutoFit/>
          </a:bodyPr>
          <a:lstStyle/>
          <a:p>
            <a:r>
              <a:rPr lang="el-GR" sz="2400" b="1" dirty="0">
                <a:solidFill>
                  <a:srgbClr val="C00000"/>
                </a:solidFill>
              </a:rPr>
              <a:t>Αναλύονται οι δυνατότητες να υπάρχουν αστέρες νετρονίων</a:t>
            </a:r>
          </a:p>
        </p:txBody>
      </p:sp>
      <p:sp>
        <p:nvSpPr>
          <p:cNvPr id="9" name="TextBox 8">
            <a:extLst>
              <a:ext uri="{FF2B5EF4-FFF2-40B4-BE49-F238E27FC236}">
                <a16:creationId xmlns:a16="http://schemas.microsoft.com/office/drawing/2014/main" id="{81091C37-201D-40B0-B415-3F93A181A53B}"/>
              </a:ext>
            </a:extLst>
          </p:cNvPr>
          <p:cNvSpPr txBox="1"/>
          <p:nvPr/>
        </p:nvSpPr>
        <p:spPr>
          <a:xfrm>
            <a:off x="408373" y="1274906"/>
            <a:ext cx="6143346" cy="3693319"/>
          </a:xfrm>
          <a:prstGeom prst="rect">
            <a:avLst/>
          </a:prstGeom>
          <a:noFill/>
        </p:spPr>
        <p:txBody>
          <a:bodyPr wrap="square">
            <a:spAutoFit/>
          </a:bodyPr>
          <a:lstStyle/>
          <a:p>
            <a:pPr algn="ctr"/>
            <a:r>
              <a:rPr lang="el-GR" b="1" dirty="0"/>
              <a:t>Αστέρας νετρονίων</a:t>
            </a:r>
            <a:r>
              <a:rPr lang="el-GR" dirty="0"/>
              <a:t> ονομάζεται η μία από τις τρεις μορφές των μόνιμων τελικών υπολειμμάτων της εξέλιξης ενός αστέρα: είναι το ένα είδος «αστρικού πτώματος» (τα άλλα δύο είναι ο λευκός νάνος και η μαύρη τρύπα). Ο αστέρας νετρονίων σχηματίζεται από τη </a:t>
            </a:r>
            <a:r>
              <a:rPr lang="el-GR" dirty="0" err="1"/>
              <a:t>βαρυτική</a:t>
            </a:r>
            <a:r>
              <a:rPr lang="el-GR" dirty="0"/>
              <a:t> κατάρρευση ενός αστέρα μεγάλης μάζας μετά από μία έκρηξη υπερκαινοφανούς τύπου II, και ίσως τύπων </a:t>
            </a:r>
            <a:r>
              <a:rPr lang="el-GR" dirty="0" err="1"/>
              <a:t>Ia</a:t>
            </a:r>
            <a:r>
              <a:rPr lang="el-GR" dirty="0"/>
              <a:t> και </a:t>
            </a:r>
            <a:r>
              <a:rPr lang="el-GR" dirty="0" err="1"/>
              <a:t>Ib</a:t>
            </a:r>
            <a:r>
              <a:rPr lang="el-GR" dirty="0"/>
              <a:t>. Οι αστέρες νετρονίων είναι πολύ μικροί για να ανιχνεύονται στον ουρανό ως άστρα, αλλά βρέθηκε ότι οι θεωρητικές τους ιδιότητες αντιστοιχούν με τις παρατηρούμενες ιδιότητες των ραδιοπηγών </a:t>
            </a:r>
            <a:r>
              <a:rPr lang="el-GR" dirty="0" err="1"/>
              <a:t>πάλσαρ</a:t>
            </a:r>
            <a:r>
              <a:rPr lang="el-GR" dirty="0"/>
              <a:t>, που ανακάλυψαν οι </a:t>
            </a:r>
            <a:r>
              <a:rPr lang="el-GR" dirty="0" err="1"/>
              <a:t>ραδιοαστρονόμοι</a:t>
            </a:r>
            <a:r>
              <a:rPr lang="el-GR" dirty="0"/>
              <a:t> το 1967, και έκτοτε ταυτίστηκαν με αυτές. Σε σχέση με τους λευκούς νάνους, οι αστέρες νετρονίων είναι πολύ πιο «εξωτικά» ουράνια σώματα</a:t>
            </a:r>
          </a:p>
        </p:txBody>
      </p:sp>
      <p:sp>
        <p:nvSpPr>
          <p:cNvPr id="11" name="TextBox 10">
            <a:extLst>
              <a:ext uri="{FF2B5EF4-FFF2-40B4-BE49-F238E27FC236}">
                <a16:creationId xmlns:a16="http://schemas.microsoft.com/office/drawing/2014/main" id="{89E630C4-D34F-4B4F-A72D-FE3D522BB9BF}"/>
              </a:ext>
            </a:extLst>
          </p:cNvPr>
          <p:cNvSpPr txBox="1"/>
          <p:nvPr/>
        </p:nvSpPr>
        <p:spPr>
          <a:xfrm>
            <a:off x="408373" y="5060558"/>
            <a:ext cx="9863091" cy="1477328"/>
          </a:xfrm>
          <a:prstGeom prst="rect">
            <a:avLst/>
          </a:prstGeom>
          <a:noFill/>
        </p:spPr>
        <p:txBody>
          <a:bodyPr wrap="square">
            <a:spAutoFit/>
          </a:bodyPr>
          <a:lstStyle/>
          <a:p>
            <a:pPr algn="ctr"/>
            <a:r>
              <a:rPr lang="el-GR" dirty="0"/>
              <a:t>Το 1932 ο Τζέιμς Τσάντγουικ ανακάλυψε το νετρόνιο ως στοιχειώδες σωμάτιο. Το 1933 οι Βάλτε </a:t>
            </a:r>
            <a:r>
              <a:rPr lang="el-GR" dirty="0" err="1"/>
              <a:t>Μπάαντε</a:t>
            </a:r>
            <a:r>
              <a:rPr lang="el-GR" dirty="0"/>
              <a:t> και Φριτς </a:t>
            </a:r>
            <a:r>
              <a:rPr lang="el-GR" dirty="0" err="1"/>
              <a:t>Τσβίκυ</a:t>
            </a:r>
            <a:r>
              <a:rPr lang="el-GR" dirty="0"/>
              <a:t> πρότειναν για πρώτη φορά την ύπαρξη των αστέρων νετρονίων: Αναζητώντας μια εξήγηση για τις εκρήξεις υπερκαινοφανών, πρότειναν ότι ένα τέτοιο σώμα σχηματίζεται τότε, ισχυριζόμενοι ορθώς ότι η απελευθέρωση της </a:t>
            </a:r>
            <a:r>
              <a:rPr lang="el-GR" dirty="0" err="1"/>
              <a:t>βαρυτικής</a:t>
            </a:r>
            <a:r>
              <a:rPr lang="el-GR" dirty="0"/>
              <a:t> δυναμικής ενέργειας επαρκεί για να τροφοδοτήσει με ενέργεια μια τέτοια μεγαλειώδη έκρηξη. </a:t>
            </a:r>
          </a:p>
        </p:txBody>
      </p:sp>
    </p:spTree>
    <p:extLst>
      <p:ext uri="{BB962C8B-B14F-4D97-AF65-F5344CB8AC3E}">
        <p14:creationId xmlns:p14="http://schemas.microsoft.com/office/powerpoint/2010/main" val="3947842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BBA202-1C05-4E95-8195-63AF76266F91}"/>
              </a:ext>
            </a:extLst>
          </p:cNvPr>
          <p:cNvSpPr txBox="1"/>
          <p:nvPr/>
        </p:nvSpPr>
        <p:spPr>
          <a:xfrm>
            <a:off x="0" y="-17756"/>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1939</a:t>
            </a:r>
          </a:p>
        </p:txBody>
      </p:sp>
      <p:sp>
        <p:nvSpPr>
          <p:cNvPr id="5" name="TextBox 4">
            <a:extLst>
              <a:ext uri="{FF2B5EF4-FFF2-40B4-BE49-F238E27FC236}">
                <a16:creationId xmlns:a16="http://schemas.microsoft.com/office/drawing/2014/main" id="{FCB21748-3D55-40D1-BB42-4CFBB6887768}"/>
              </a:ext>
            </a:extLst>
          </p:cNvPr>
          <p:cNvSpPr txBox="1"/>
          <p:nvPr/>
        </p:nvSpPr>
        <p:spPr>
          <a:xfrm>
            <a:off x="408372" y="443909"/>
            <a:ext cx="6196613" cy="461665"/>
          </a:xfrm>
          <a:prstGeom prst="rect">
            <a:avLst/>
          </a:prstGeom>
          <a:noFill/>
        </p:spPr>
        <p:txBody>
          <a:bodyPr wrap="square" rtlCol="0">
            <a:spAutoFit/>
          </a:bodyPr>
          <a:lstStyle/>
          <a:p>
            <a:r>
              <a:rPr lang="el-GR" sz="2400" b="1" dirty="0">
                <a:solidFill>
                  <a:srgbClr val="C00000"/>
                </a:solidFill>
              </a:rPr>
              <a:t>Υπολογίζεται η μαγνητική ροπή του νετρονίου</a:t>
            </a:r>
          </a:p>
        </p:txBody>
      </p:sp>
      <p:sp>
        <p:nvSpPr>
          <p:cNvPr id="7" name="TextBox 6">
            <a:extLst>
              <a:ext uri="{FF2B5EF4-FFF2-40B4-BE49-F238E27FC236}">
                <a16:creationId xmlns:a16="http://schemas.microsoft.com/office/drawing/2014/main" id="{8685F2DF-A234-41B7-8878-E9915624DDD2}"/>
              </a:ext>
            </a:extLst>
          </p:cNvPr>
          <p:cNvSpPr txBox="1"/>
          <p:nvPr/>
        </p:nvSpPr>
        <p:spPr>
          <a:xfrm>
            <a:off x="816746" y="1302305"/>
            <a:ext cx="6143346" cy="1754326"/>
          </a:xfrm>
          <a:prstGeom prst="rect">
            <a:avLst/>
          </a:prstGeom>
          <a:noFill/>
        </p:spPr>
        <p:txBody>
          <a:bodyPr wrap="square">
            <a:spAutoFit/>
          </a:bodyPr>
          <a:lstStyle/>
          <a:p>
            <a:pPr algn="ctr"/>
            <a:r>
              <a:rPr lang="el-GR" b="1" dirty="0"/>
              <a:t>Μαγνητική ροπή</a:t>
            </a:r>
            <a:r>
              <a:rPr lang="el-GR" dirty="0"/>
              <a:t> ονομάζεται το γινόμενο της μαγνητικής μάζας ενός από τους μαγνητικούς πόλους, ενός μαγνήτη επί την απόσταση των δύο πόλων αυτού. </a:t>
            </a:r>
          </a:p>
          <a:p>
            <a:r>
              <a:rPr lang="el-GR" dirty="0"/>
              <a:t>Ως μονάδα μέτρησης της μαγνητικής ροπής λαμβάνεται το γινόμενο της μονάδας της μαγνητικής μάζας επί την απόσταση του ενός </a:t>
            </a:r>
            <a:r>
              <a:rPr lang="el-GR" dirty="0" err="1"/>
              <a:t>εκατοστομέτρου</a:t>
            </a:r>
            <a:r>
              <a:rPr lang="el-GR" dirty="0"/>
              <a:t>. </a:t>
            </a:r>
          </a:p>
        </p:txBody>
      </p:sp>
      <p:sp>
        <p:nvSpPr>
          <p:cNvPr id="9" name="TextBox 8">
            <a:extLst>
              <a:ext uri="{FF2B5EF4-FFF2-40B4-BE49-F238E27FC236}">
                <a16:creationId xmlns:a16="http://schemas.microsoft.com/office/drawing/2014/main" id="{039FD3AD-BBC9-48BE-ADB7-563EB7E2B1C4}"/>
              </a:ext>
            </a:extLst>
          </p:cNvPr>
          <p:cNvSpPr txBox="1"/>
          <p:nvPr/>
        </p:nvSpPr>
        <p:spPr>
          <a:xfrm>
            <a:off x="603682" y="3429000"/>
            <a:ext cx="6143346" cy="3139321"/>
          </a:xfrm>
          <a:prstGeom prst="rect">
            <a:avLst/>
          </a:prstGeom>
          <a:noFill/>
        </p:spPr>
        <p:txBody>
          <a:bodyPr wrap="square">
            <a:spAutoFit/>
          </a:bodyPr>
          <a:lstStyle/>
          <a:p>
            <a:pPr algn="ctr"/>
            <a:r>
              <a:rPr lang="el-GR" dirty="0"/>
              <a:t>Στη φυσική, το </a:t>
            </a:r>
            <a:r>
              <a:rPr lang="el-GR" b="1" dirty="0"/>
              <a:t>νετρόνιο</a:t>
            </a:r>
            <a:r>
              <a:rPr lang="el-GR" dirty="0"/>
              <a:t> είναι ένα υποατομικό σωματίδιο χωρίς ηλεκτρικό φορτίο (ουδετερόνιο) που μαζί με το πρωτόνιο συνιστούν τους πυρήνες των ατόμων. Ανακαλύφθηκε το 1935 από τον Τζέιμς Τσάντγουικ που έκανε πειράματα πάνω σε αποτελέσματα του Βάλτερ </a:t>
            </a:r>
            <a:r>
              <a:rPr lang="el-GR" dirty="0" err="1"/>
              <a:t>Μπότε</a:t>
            </a:r>
            <a:r>
              <a:rPr lang="el-GR" dirty="0"/>
              <a:t>. Έχει μάζα 939.565 </a:t>
            </a:r>
            <a:r>
              <a:rPr lang="el-GR" dirty="0" err="1"/>
              <a:t>MeV</a:t>
            </a:r>
            <a:r>
              <a:rPr lang="el-GR" dirty="0"/>
              <a:t>/c</a:t>
            </a:r>
            <a:r>
              <a:rPr lang="el-GR" baseline="30000" dirty="0"/>
              <a:t>2</a:t>
            </a:r>
            <a:r>
              <a:rPr lang="el-GR" dirty="0"/>
              <a:t> (1,6749x10</a:t>
            </a:r>
            <a:r>
              <a:rPr lang="el-GR" baseline="30000" dirty="0"/>
              <a:t>−27</a:t>
            </a:r>
            <a:r>
              <a:rPr lang="el-GR" dirty="0"/>
              <a:t> </a:t>
            </a:r>
            <a:r>
              <a:rPr lang="el-GR" dirty="0" err="1"/>
              <a:t>kg</a:t>
            </a:r>
            <a:r>
              <a:rPr lang="el-GR" dirty="0"/>
              <a:t>, λίγο μεγαλύτερη από αυτή του πρωτονίου-το οποίο έχει μάζα ίση με περίπου 1.673x10</a:t>
            </a:r>
            <a:r>
              <a:rPr lang="el-GR" baseline="30000" dirty="0"/>
              <a:t>−27</a:t>
            </a:r>
            <a:r>
              <a:rPr lang="el-GR" dirty="0"/>
              <a:t> </a:t>
            </a:r>
            <a:r>
              <a:rPr lang="el-GR" dirty="0" err="1"/>
              <a:t>kg</a:t>
            </a:r>
            <a:r>
              <a:rPr lang="el-GR" dirty="0"/>
              <a:t>). Το </a:t>
            </a:r>
            <a:r>
              <a:rPr lang="el-GR" dirty="0" err="1"/>
              <a:t>σπιν</a:t>
            </a:r>
            <a:r>
              <a:rPr lang="el-GR" dirty="0"/>
              <a:t> του είναι ίσο με ½ και για το λόγο αυτό κατατάσσεται στα </a:t>
            </a:r>
            <a:r>
              <a:rPr lang="el-GR" dirty="0" err="1"/>
              <a:t>φερμιόνια</a:t>
            </a:r>
            <a:r>
              <a:rPr lang="el-GR" dirty="0"/>
              <a:t>, δηλαδή στα σωματίδια της ύλης. Το </a:t>
            </a:r>
            <a:r>
              <a:rPr lang="el-GR" dirty="0" err="1"/>
              <a:t>αντισωματίδιο</a:t>
            </a:r>
            <a:r>
              <a:rPr lang="el-GR" dirty="0"/>
              <a:t> του ονομάζεται </a:t>
            </a:r>
            <a:r>
              <a:rPr lang="el-GR" dirty="0" err="1"/>
              <a:t>αντινετρόνιο</a:t>
            </a:r>
            <a:r>
              <a:rPr lang="el-GR" dirty="0"/>
              <a:t>. Το νετρόνιο και το πρωτόνιο είναι δύο διαφορετικές εκφάνσεις ενός </a:t>
            </a:r>
            <a:r>
              <a:rPr lang="el-GR" dirty="0" err="1"/>
              <a:t>νουκλεονίου</a:t>
            </a:r>
            <a:r>
              <a:rPr lang="el-GR" dirty="0"/>
              <a:t>. </a:t>
            </a:r>
          </a:p>
        </p:txBody>
      </p:sp>
      <p:pic>
        <p:nvPicPr>
          <p:cNvPr id="11" name="Picture 10" descr="Logo, icon&#10;&#10;Description automatically generated">
            <a:extLst>
              <a:ext uri="{FF2B5EF4-FFF2-40B4-BE49-F238E27FC236}">
                <a16:creationId xmlns:a16="http://schemas.microsoft.com/office/drawing/2014/main" id="{1477BBD7-424F-485B-A5E3-FE0A49DB4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3146" y="-266331"/>
            <a:ext cx="3723191" cy="3986075"/>
          </a:xfrm>
          <a:prstGeom prst="rect">
            <a:avLst/>
          </a:prstGeom>
        </p:spPr>
      </p:pic>
      <p:pic>
        <p:nvPicPr>
          <p:cNvPr id="13" name="Picture 12">
            <a:extLst>
              <a:ext uri="{FF2B5EF4-FFF2-40B4-BE49-F238E27FC236}">
                <a16:creationId xmlns:a16="http://schemas.microsoft.com/office/drawing/2014/main" id="{EF983D73-4C3E-444F-966A-EDDEB509C868}"/>
              </a:ext>
            </a:extLst>
          </p:cNvPr>
          <p:cNvPicPr>
            <a:picLocks noChangeAspect="1"/>
          </p:cNvPicPr>
          <p:nvPr/>
        </p:nvPicPr>
        <p:blipFill>
          <a:blip r:embed="rId3"/>
          <a:stretch>
            <a:fillRect/>
          </a:stretch>
        </p:blipFill>
        <p:spPr>
          <a:xfrm>
            <a:off x="7660376" y="3031539"/>
            <a:ext cx="4249015" cy="3826461"/>
          </a:xfrm>
          <a:prstGeom prst="rect">
            <a:avLst/>
          </a:prstGeom>
        </p:spPr>
      </p:pic>
    </p:spTree>
    <p:extLst>
      <p:ext uri="{BB962C8B-B14F-4D97-AF65-F5344CB8AC3E}">
        <p14:creationId xmlns:p14="http://schemas.microsoft.com/office/powerpoint/2010/main" val="1443750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C44B02-68EC-49EB-A063-3BF7F3C81B0A}"/>
              </a:ext>
            </a:extLst>
          </p:cNvPr>
          <p:cNvSpPr txBox="1"/>
          <p:nvPr/>
        </p:nvSpPr>
        <p:spPr>
          <a:xfrm>
            <a:off x="0" y="-17756"/>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1939</a:t>
            </a:r>
          </a:p>
        </p:txBody>
      </p:sp>
      <p:sp>
        <p:nvSpPr>
          <p:cNvPr id="5" name="TextBox 4">
            <a:extLst>
              <a:ext uri="{FF2B5EF4-FFF2-40B4-BE49-F238E27FC236}">
                <a16:creationId xmlns:a16="http://schemas.microsoft.com/office/drawing/2014/main" id="{5D6677B3-7376-42D7-ABEB-A29ADB5F87F2}"/>
              </a:ext>
            </a:extLst>
          </p:cNvPr>
          <p:cNvSpPr txBox="1"/>
          <p:nvPr/>
        </p:nvSpPr>
        <p:spPr>
          <a:xfrm>
            <a:off x="408372" y="443909"/>
            <a:ext cx="6196613" cy="461665"/>
          </a:xfrm>
          <a:prstGeom prst="rect">
            <a:avLst/>
          </a:prstGeom>
          <a:noFill/>
        </p:spPr>
        <p:txBody>
          <a:bodyPr wrap="square" rtlCol="0">
            <a:spAutoFit/>
          </a:bodyPr>
          <a:lstStyle/>
          <a:p>
            <a:r>
              <a:rPr lang="el-GR" sz="2400" b="1" dirty="0">
                <a:solidFill>
                  <a:srgbClr val="C00000"/>
                </a:solidFill>
              </a:rPr>
              <a:t>Παράγεται συνθετικά η βιταμίνη Κ</a:t>
            </a:r>
          </a:p>
        </p:txBody>
      </p:sp>
      <p:pic>
        <p:nvPicPr>
          <p:cNvPr id="7" name="Picture 6" descr="Diagram&#10;&#10;Description automatically generated">
            <a:extLst>
              <a:ext uri="{FF2B5EF4-FFF2-40B4-BE49-F238E27FC236}">
                <a16:creationId xmlns:a16="http://schemas.microsoft.com/office/drawing/2014/main" id="{A88157D8-FA54-424A-908A-AEEAABA0C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6024" y="62144"/>
            <a:ext cx="5785976" cy="3462291"/>
          </a:xfrm>
          <a:prstGeom prst="rect">
            <a:avLst/>
          </a:prstGeom>
        </p:spPr>
      </p:pic>
      <p:sp>
        <p:nvSpPr>
          <p:cNvPr id="9" name="TextBox 8">
            <a:extLst>
              <a:ext uri="{FF2B5EF4-FFF2-40B4-BE49-F238E27FC236}">
                <a16:creationId xmlns:a16="http://schemas.microsoft.com/office/drawing/2014/main" id="{DE7BE173-6567-4F6E-B1D2-74F056268899}"/>
              </a:ext>
            </a:extLst>
          </p:cNvPr>
          <p:cNvSpPr txBox="1"/>
          <p:nvPr/>
        </p:nvSpPr>
        <p:spPr>
          <a:xfrm>
            <a:off x="175148" y="1197447"/>
            <a:ext cx="6143346" cy="3693319"/>
          </a:xfrm>
          <a:prstGeom prst="rect">
            <a:avLst/>
          </a:prstGeom>
          <a:noFill/>
        </p:spPr>
        <p:txBody>
          <a:bodyPr wrap="square">
            <a:spAutoFit/>
          </a:bodyPr>
          <a:lstStyle/>
          <a:p>
            <a:pPr algn="ctr"/>
            <a:r>
              <a:rPr lang="el-GR" dirty="0"/>
              <a:t>Η </a:t>
            </a:r>
            <a:r>
              <a:rPr lang="el-GR" b="1" dirty="0"/>
              <a:t>βιταμίνη Κ</a:t>
            </a:r>
            <a:r>
              <a:rPr lang="el-GR" dirty="0"/>
              <a:t> αναφέρεται σε μία ομάδα δομικά παρόμοιων λιποδιαλυτών ουσιών οι οποίες βρίσκονται στα τρόφιμα και σε συμπληρώματα διατροφής. Το ανθρώπινο σώμα απαιτεί βιταμίνη Κ για την </a:t>
            </a:r>
            <a:r>
              <a:rPr lang="el-GR" dirty="0" err="1"/>
              <a:t>μεταμεταφραστική</a:t>
            </a:r>
            <a:r>
              <a:rPr lang="el-GR" dirty="0"/>
              <a:t> τροποποίηση των πρωτεϊνών που απαιτούνται για την πήξη του αίματος ή στον έλεγχο της πρόσδεσης του ασβεστίου στα οστά και άλλους ιστούς.</a:t>
            </a:r>
            <a:r>
              <a:rPr lang="el-GR" baseline="30000" dirty="0"/>
              <a:t> </a:t>
            </a:r>
            <a:r>
              <a:rPr lang="el-GR" dirty="0"/>
              <a:t>Η βιταμίνη Κ1 συντίθεται από τα φυτά και βρίσκεται σε μεγαλύτερες ποσότητες στα πράσινα φυλλώδη λαχανικά, γιατί εμπλέκεται άμεσα στη φωτοσύνθεση. Τα βακτήρια της χλωρίδας του εντέρου μπορούν επίσης να μετατρέψουν την Κ1 σε ΜΚ-4. Όλες οι μορφές της Κ2 διαφορετικές από την ΜΚ-4 μπορούν να παραχθούν μόνο από βακτήρια, τα οποία τις χρησιμοποιούν για την αναερόβια αναπνοή. </a:t>
            </a:r>
          </a:p>
        </p:txBody>
      </p:sp>
      <p:sp>
        <p:nvSpPr>
          <p:cNvPr id="11" name="TextBox 10">
            <a:extLst>
              <a:ext uri="{FF2B5EF4-FFF2-40B4-BE49-F238E27FC236}">
                <a16:creationId xmlns:a16="http://schemas.microsoft.com/office/drawing/2014/main" id="{77B110AC-3F1C-41EF-86F8-1CED263BF20B}"/>
              </a:ext>
            </a:extLst>
          </p:cNvPr>
          <p:cNvSpPr txBox="1"/>
          <p:nvPr/>
        </p:nvSpPr>
        <p:spPr>
          <a:xfrm>
            <a:off x="816746" y="5182639"/>
            <a:ext cx="9534617" cy="1477328"/>
          </a:xfrm>
          <a:prstGeom prst="rect">
            <a:avLst/>
          </a:prstGeom>
          <a:noFill/>
        </p:spPr>
        <p:txBody>
          <a:bodyPr wrap="square">
            <a:spAutoFit/>
          </a:bodyPr>
          <a:lstStyle/>
          <a:p>
            <a:pPr algn="ctr"/>
            <a:r>
              <a:rPr lang="el-GR" dirty="0"/>
              <a:t>Η βιταμίνη Κ είναι η αγωγή επιλογής σε περίπτωση δηλητηρίασης από </a:t>
            </a:r>
            <a:r>
              <a:rPr lang="el-GR" dirty="0" err="1"/>
              <a:t>τρωκτικοκτόνα</a:t>
            </a:r>
            <a:r>
              <a:rPr lang="el-GR" dirty="0"/>
              <a:t>. Επίσης, δίνεται σε περίπτωση </a:t>
            </a:r>
            <a:r>
              <a:rPr lang="el-GR" dirty="0" err="1"/>
              <a:t>υπερδοσολογίας</a:t>
            </a:r>
            <a:r>
              <a:rPr lang="el-GR" dirty="0"/>
              <a:t> </a:t>
            </a:r>
            <a:r>
              <a:rPr lang="el-GR" dirty="0" err="1"/>
              <a:t>βαρφαρίνης</a:t>
            </a:r>
            <a:r>
              <a:rPr lang="el-GR" dirty="0"/>
              <a:t>. Η βιταμίνη Κ χορηγείται σε ενέσιμη μορφή στα νεογνά για την πρόληψη της νεογνικής αιμορραγίας από έλλειψη βιταμίνης </a:t>
            </a:r>
            <a:r>
              <a:rPr lang="el-GR" dirty="0" err="1"/>
              <a:t>Κ.Έρευνες</a:t>
            </a:r>
            <a:r>
              <a:rPr lang="el-GR" dirty="0"/>
              <a:t> υποδεικνύουν επίσης ότι η έλλειψη βιταμίνης Κ αποδυναμώνει τα οστά και μπορεί να οδηγήσει σε </a:t>
            </a:r>
            <a:r>
              <a:rPr lang="el-GR" dirty="0">
                <a:hlinkClick r:id="rId3" tooltip="Οστεοπόρωση"/>
              </a:rPr>
              <a:t>οστεοπόρωση</a:t>
            </a:r>
            <a:r>
              <a:rPr lang="el-GR" dirty="0"/>
              <a:t> και μπορεί να προκαλέσει </a:t>
            </a:r>
            <a:r>
              <a:rPr lang="el-GR" dirty="0" err="1">
                <a:hlinkClick r:id="rId4" tooltip="Αθηρωμάτωση"/>
              </a:rPr>
              <a:t>ασβέστωση</a:t>
            </a:r>
            <a:r>
              <a:rPr lang="el-GR" dirty="0">
                <a:hlinkClick r:id="rId4" tooltip="Αθηρωμάτωση"/>
              </a:rPr>
              <a:t> των αρτηριών</a:t>
            </a:r>
            <a:r>
              <a:rPr lang="el-GR" dirty="0"/>
              <a:t> και άλλων μαλακών ιστών.</a:t>
            </a:r>
          </a:p>
        </p:txBody>
      </p:sp>
    </p:spTree>
    <p:extLst>
      <p:ext uri="{BB962C8B-B14F-4D97-AF65-F5344CB8AC3E}">
        <p14:creationId xmlns:p14="http://schemas.microsoft.com/office/powerpoint/2010/main" val="3973104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4A526D-02ED-43CA-9B3F-70D03FD43ED7}"/>
              </a:ext>
            </a:extLst>
          </p:cNvPr>
          <p:cNvSpPr txBox="1"/>
          <p:nvPr/>
        </p:nvSpPr>
        <p:spPr>
          <a:xfrm>
            <a:off x="0" y="-17756"/>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1939</a:t>
            </a:r>
          </a:p>
        </p:txBody>
      </p:sp>
      <p:sp>
        <p:nvSpPr>
          <p:cNvPr id="5" name="TextBox 4">
            <a:extLst>
              <a:ext uri="{FF2B5EF4-FFF2-40B4-BE49-F238E27FC236}">
                <a16:creationId xmlns:a16="http://schemas.microsoft.com/office/drawing/2014/main" id="{32A4929B-A961-466B-95B4-E76413FEBF32}"/>
              </a:ext>
            </a:extLst>
          </p:cNvPr>
          <p:cNvSpPr txBox="1"/>
          <p:nvPr/>
        </p:nvSpPr>
        <p:spPr>
          <a:xfrm>
            <a:off x="408372" y="443909"/>
            <a:ext cx="6196613" cy="461665"/>
          </a:xfrm>
          <a:prstGeom prst="rect">
            <a:avLst/>
          </a:prstGeom>
          <a:noFill/>
        </p:spPr>
        <p:txBody>
          <a:bodyPr wrap="square" rtlCol="0">
            <a:spAutoFit/>
          </a:bodyPr>
          <a:lstStyle/>
          <a:p>
            <a:r>
              <a:rPr lang="el-GR" sz="2400" b="1" dirty="0">
                <a:solidFill>
                  <a:srgbClr val="C00000"/>
                </a:solidFill>
              </a:rPr>
              <a:t>Ανακαλύπτεται ο παράγοντας ρέζους</a:t>
            </a:r>
          </a:p>
        </p:txBody>
      </p:sp>
      <p:pic>
        <p:nvPicPr>
          <p:cNvPr id="7" name="Picture 6" descr="Logo, icon&#10;&#10;Description automatically generated">
            <a:extLst>
              <a:ext uri="{FF2B5EF4-FFF2-40B4-BE49-F238E27FC236}">
                <a16:creationId xmlns:a16="http://schemas.microsoft.com/office/drawing/2014/main" id="{98A69DE9-FD6A-4681-B47E-560FB7E99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124" y="-17756"/>
            <a:ext cx="7054673" cy="3413433"/>
          </a:xfrm>
          <a:prstGeom prst="rect">
            <a:avLst/>
          </a:prstGeom>
        </p:spPr>
      </p:pic>
      <p:sp>
        <p:nvSpPr>
          <p:cNvPr id="9" name="TextBox 8">
            <a:extLst>
              <a:ext uri="{FF2B5EF4-FFF2-40B4-BE49-F238E27FC236}">
                <a16:creationId xmlns:a16="http://schemas.microsoft.com/office/drawing/2014/main" id="{2F06AB53-0997-4198-A5D2-357D22625F7A}"/>
              </a:ext>
            </a:extLst>
          </p:cNvPr>
          <p:cNvSpPr txBox="1"/>
          <p:nvPr/>
        </p:nvSpPr>
        <p:spPr>
          <a:xfrm>
            <a:off x="72501" y="902687"/>
            <a:ext cx="5316245" cy="3416320"/>
          </a:xfrm>
          <a:prstGeom prst="rect">
            <a:avLst/>
          </a:prstGeom>
          <a:noFill/>
        </p:spPr>
        <p:txBody>
          <a:bodyPr wrap="square">
            <a:spAutoFit/>
          </a:bodyPr>
          <a:lstStyle/>
          <a:p>
            <a:pPr algn="ctr"/>
            <a:r>
              <a:rPr lang="el-GR" dirty="0"/>
              <a:t>Το </a:t>
            </a:r>
            <a:r>
              <a:rPr lang="el-GR" b="1" dirty="0"/>
              <a:t>σύστημα ομάδας αίματος </a:t>
            </a:r>
            <a:r>
              <a:rPr lang="el-GR" b="1" dirty="0" err="1"/>
              <a:t>Rh</a:t>
            </a:r>
            <a:r>
              <a:rPr lang="el-GR" b="1" dirty="0"/>
              <a:t> (</a:t>
            </a:r>
            <a:r>
              <a:rPr lang="el-GR" b="1" i="1" dirty="0"/>
              <a:t>ρέζους</a:t>
            </a:r>
            <a:r>
              <a:rPr lang="el-GR" b="1" dirty="0"/>
              <a:t>)</a:t>
            </a:r>
            <a:r>
              <a:rPr lang="el-GR" dirty="0"/>
              <a:t> είναι ένα από τα </a:t>
            </a:r>
            <a:r>
              <a:rPr lang="el-GR" dirty="0" err="1"/>
              <a:t>σαρανταπέντε</a:t>
            </a:r>
            <a:r>
              <a:rPr lang="el-GR" dirty="0"/>
              <a:t> γνωστά συστήματα ανθρωπίνων ομάδων αίματος. Είναι το δεύτερο σημαντικότερο σύστημα αίματος, μετά το σύστημα αίματος ΑΒΟ. Το σύστημα ομάδας αίματος </a:t>
            </a:r>
            <a:r>
              <a:rPr lang="el-GR" dirty="0" err="1"/>
              <a:t>Rh</a:t>
            </a:r>
            <a:r>
              <a:rPr lang="el-GR" dirty="0"/>
              <a:t> αποτελείται από 49 καθορισμένα αντιγόνα ομάδας αίματος, μεταξύ των οποίων τα πέντε αντιγόνα D, C, c, E και e είναι τα σημαντικότερα. Αντισώματα στα αντιγόνα </a:t>
            </a:r>
            <a:r>
              <a:rPr lang="el-GR" dirty="0" err="1"/>
              <a:t>Rh</a:t>
            </a:r>
            <a:r>
              <a:rPr lang="el-GR" dirty="0"/>
              <a:t> μπορεί να εμπλέκονται σε αιμολυτικές αντιδράσεις μετάγγισης, και αντισώματα στα αντιγόνα </a:t>
            </a:r>
            <a:r>
              <a:rPr lang="el-GR" dirty="0" err="1"/>
              <a:t>Rh</a:t>
            </a:r>
            <a:r>
              <a:rPr lang="el-GR" dirty="0"/>
              <a:t>(D) και </a:t>
            </a:r>
            <a:r>
              <a:rPr lang="el-GR" dirty="0" err="1"/>
              <a:t>Rh</a:t>
            </a:r>
            <a:r>
              <a:rPr lang="el-GR" dirty="0"/>
              <a:t>(c) παρέχουν σημαντικό κίνδυνο αιμολυτικής νόσου του εμβρύου και του νεογνού. </a:t>
            </a:r>
          </a:p>
        </p:txBody>
      </p:sp>
      <p:sp>
        <p:nvSpPr>
          <p:cNvPr id="11" name="TextBox 10">
            <a:extLst>
              <a:ext uri="{FF2B5EF4-FFF2-40B4-BE49-F238E27FC236}">
                <a16:creationId xmlns:a16="http://schemas.microsoft.com/office/drawing/2014/main" id="{91738714-99D7-4284-9847-D8BF0A936A3B}"/>
              </a:ext>
            </a:extLst>
          </p:cNvPr>
          <p:cNvSpPr txBox="1"/>
          <p:nvPr/>
        </p:nvSpPr>
        <p:spPr>
          <a:xfrm>
            <a:off x="621435" y="4596006"/>
            <a:ext cx="9516863" cy="2031325"/>
          </a:xfrm>
          <a:prstGeom prst="rect">
            <a:avLst/>
          </a:prstGeom>
          <a:noFill/>
        </p:spPr>
        <p:txBody>
          <a:bodyPr wrap="square">
            <a:spAutoFit/>
          </a:bodyPr>
          <a:lstStyle/>
          <a:p>
            <a:pPr algn="ctr"/>
            <a:r>
              <a:rPr lang="el-GR" dirty="0"/>
              <a:t>Ο όρος «</a:t>
            </a:r>
            <a:r>
              <a:rPr lang="el-GR" dirty="0" err="1"/>
              <a:t>Rh</a:t>
            </a:r>
            <a:r>
              <a:rPr lang="el-GR" dirty="0"/>
              <a:t>» αρχικά ήταν συντομογραφία του «παράγοντα </a:t>
            </a:r>
            <a:r>
              <a:rPr lang="el-GR" dirty="0" err="1"/>
              <a:t>Rhesus</a:t>
            </a:r>
            <a:r>
              <a:rPr lang="el-GR" dirty="0"/>
              <a:t>». Ανακαλύφθηκε το 1939 από τους Καρλ Λαντστάινερ και Αλεξάντερ Σ. </a:t>
            </a:r>
            <a:r>
              <a:rPr lang="el-GR" dirty="0" err="1"/>
              <a:t>Γουίνερ</a:t>
            </a:r>
            <a:r>
              <a:rPr lang="el-GR" dirty="0"/>
              <a:t>, οι οποίοι την εποχή εκείνη πίστευαν ότι ήταν ένα παρόμοιο αντιγόνο που απαντάται στα ερυθρά αιμοσφαίρια του πιθήκου ρήσου (</a:t>
            </a:r>
            <a:r>
              <a:rPr lang="el-GR" dirty="0" err="1"/>
              <a:t>rhesus</a:t>
            </a:r>
            <a:r>
              <a:rPr lang="el-GR" dirty="0"/>
              <a:t> </a:t>
            </a:r>
            <a:r>
              <a:rPr lang="el-GR" dirty="0" err="1"/>
              <a:t>monkey</a:t>
            </a:r>
            <a:r>
              <a:rPr lang="el-GR" dirty="0"/>
              <a:t>). Στη συνέχεια, μαθεύτηκε ότι ο ανθρώπινος παράγοντας δεν είναι πανομοιότυπος με τον παράγοντα των πιθήκων αυτών, αλλά μέχρι εκείνη την στιγμή, η «Ομάδα </a:t>
            </a:r>
            <a:r>
              <a:rPr lang="el-GR" dirty="0" err="1"/>
              <a:t>Rhesus</a:t>
            </a:r>
            <a:r>
              <a:rPr lang="el-GR" dirty="0"/>
              <a:t>» και παρόμοιοι όροι ήταν ήδη ευρέως διαδεδομένοι σε παγκόσμιο επίπεδο. Επομένως, παρόλο που πρόκειται για εσφαλμένη ονομασία, ο όρος επιβιώνει.</a:t>
            </a:r>
          </a:p>
        </p:txBody>
      </p:sp>
    </p:spTree>
    <p:extLst>
      <p:ext uri="{BB962C8B-B14F-4D97-AF65-F5344CB8AC3E}">
        <p14:creationId xmlns:p14="http://schemas.microsoft.com/office/powerpoint/2010/main" val="2306997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schematic&#10;&#10;Description automatically generated">
            <a:extLst>
              <a:ext uri="{FF2B5EF4-FFF2-40B4-BE49-F238E27FC236}">
                <a16:creationId xmlns:a16="http://schemas.microsoft.com/office/drawing/2014/main" id="{55D6F957-6F62-4F26-8E70-BD5891B03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985" y="0"/>
            <a:ext cx="5414215" cy="3705354"/>
          </a:xfrm>
          <a:prstGeom prst="rect">
            <a:avLst/>
          </a:prstGeom>
        </p:spPr>
      </p:pic>
      <p:sp>
        <p:nvSpPr>
          <p:cNvPr id="3" name="TextBox 2">
            <a:extLst>
              <a:ext uri="{FF2B5EF4-FFF2-40B4-BE49-F238E27FC236}">
                <a16:creationId xmlns:a16="http://schemas.microsoft.com/office/drawing/2014/main" id="{5CB0AD1A-1068-472C-87E8-4C31BB5BB3BD}"/>
              </a:ext>
            </a:extLst>
          </p:cNvPr>
          <p:cNvSpPr txBox="1"/>
          <p:nvPr/>
        </p:nvSpPr>
        <p:spPr>
          <a:xfrm>
            <a:off x="0" y="-17756"/>
            <a:ext cx="816746" cy="461665"/>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1939</a:t>
            </a:r>
          </a:p>
        </p:txBody>
      </p:sp>
      <p:sp>
        <p:nvSpPr>
          <p:cNvPr id="5" name="TextBox 4">
            <a:extLst>
              <a:ext uri="{FF2B5EF4-FFF2-40B4-BE49-F238E27FC236}">
                <a16:creationId xmlns:a16="http://schemas.microsoft.com/office/drawing/2014/main" id="{571B0D09-2C06-4D3F-B3E4-12DF890CB121}"/>
              </a:ext>
            </a:extLst>
          </p:cNvPr>
          <p:cNvSpPr txBox="1"/>
          <p:nvPr/>
        </p:nvSpPr>
        <p:spPr>
          <a:xfrm>
            <a:off x="408372" y="443909"/>
            <a:ext cx="6196613" cy="830997"/>
          </a:xfrm>
          <a:prstGeom prst="rect">
            <a:avLst/>
          </a:prstGeom>
          <a:noFill/>
        </p:spPr>
        <p:txBody>
          <a:bodyPr wrap="square" rtlCol="0">
            <a:spAutoFit/>
          </a:bodyPr>
          <a:lstStyle/>
          <a:p>
            <a:r>
              <a:rPr lang="el-GR" sz="2400" b="1" dirty="0">
                <a:solidFill>
                  <a:srgbClr val="C00000"/>
                </a:solidFill>
              </a:rPr>
              <a:t>Απομονώνεται αντιβακτηριακός παράγοντας στην πενικιλίνη</a:t>
            </a:r>
          </a:p>
        </p:txBody>
      </p:sp>
      <p:sp>
        <p:nvSpPr>
          <p:cNvPr id="9" name="TextBox 8">
            <a:extLst>
              <a:ext uri="{FF2B5EF4-FFF2-40B4-BE49-F238E27FC236}">
                <a16:creationId xmlns:a16="http://schemas.microsoft.com/office/drawing/2014/main" id="{1F6D889D-9D93-4046-ACD9-C149A5CD1F05}"/>
              </a:ext>
            </a:extLst>
          </p:cNvPr>
          <p:cNvSpPr txBox="1"/>
          <p:nvPr/>
        </p:nvSpPr>
        <p:spPr>
          <a:xfrm>
            <a:off x="701337" y="1443841"/>
            <a:ext cx="6143346" cy="2308324"/>
          </a:xfrm>
          <a:prstGeom prst="rect">
            <a:avLst/>
          </a:prstGeom>
          <a:noFill/>
        </p:spPr>
        <p:txBody>
          <a:bodyPr wrap="square">
            <a:spAutoFit/>
          </a:bodyPr>
          <a:lstStyle/>
          <a:p>
            <a:pPr algn="ctr"/>
            <a:r>
              <a:rPr lang="el-GR" dirty="0"/>
              <a:t>Τα </a:t>
            </a:r>
            <a:r>
              <a:rPr lang="el-GR" b="1" dirty="0"/>
              <a:t>αντιβιοτικά</a:t>
            </a:r>
            <a:r>
              <a:rPr lang="el-GR" dirty="0"/>
              <a:t> είναι </a:t>
            </a:r>
            <a:r>
              <a:rPr lang="el-GR" dirty="0" err="1"/>
              <a:t>χημειοθεραπευτικά</a:t>
            </a:r>
            <a:r>
              <a:rPr lang="el-GR" dirty="0"/>
              <a:t> φάρμακα τα οποία χρησιμοποιούνται για τη θεραπεία ή πρόληψη </a:t>
            </a:r>
            <a:r>
              <a:rPr lang="el-GR" dirty="0" err="1"/>
              <a:t>βακτηριακών</a:t>
            </a:r>
            <a:r>
              <a:rPr lang="el-GR" dirty="0"/>
              <a:t> λοιμώξεων. Μπορεί είτε να σκοτώνουν (</a:t>
            </a:r>
            <a:r>
              <a:rPr lang="el-GR" dirty="0" err="1"/>
              <a:t>βακτηριολυτικά</a:t>
            </a:r>
            <a:r>
              <a:rPr lang="el-GR" dirty="0"/>
              <a:t>) είτε να αναστέλλουν την ανάπτυξη των βακτηρίων (</a:t>
            </a:r>
            <a:r>
              <a:rPr lang="el-GR" dirty="0" err="1"/>
              <a:t>βακτηριοστατικά</a:t>
            </a:r>
            <a:r>
              <a:rPr lang="el-GR" dirty="0"/>
              <a:t>). Τα αντιβιοτικά μπορούν επίσης να έχουν αποτέλεσμα ενάντια σε άλλες κατηγορίες μικροοργανισμών όπως οι μύκητες και τα παράσιτα αλλά δεν είναι αποτελεσματικά ενάντια στους ιούς. </a:t>
            </a:r>
          </a:p>
        </p:txBody>
      </p:sp>
      <p:sp>
        <p:nvSpPr>
          <p:cNvPr id="11" name="TextBox 10">
            <a:extLst>
              <a:ext uri="{FF2B5EF4-FFF2-40B4-BE49-F238E27FC236}">
                <a16:creationId xmlns:a16="http://schemas.microsoft.com/office/drawing/2014/main" id="{1B7975B9-1680-4611-9374-C09F100BD211}"/>
              </a:ext>
            </a:extLst>
          </p:cNvPr>
          <p:cNvSpPr txBox="1"/>
          <p:nvPr/>
        </p:nvSpPr>
        <p:spPr>
          <a:xfrm>
            <a:off x="1367162" y="4149263"/>
            <a:ext cx="7785716" cy="2585323"/>
          </a:xfrm>
          <a:prstGeom prst="rect">
            <a:avLst/>
          </a:prstGeom>
          <a:noFill/>
        </p:spPr>
        <p:txBody>
          <a:bodyPr wrap="square">
            <a:spAutoFit/>
          </a:bodyPr>
          <a:lstStyle/>
          <a:p>
            <a:pPr algn="ctr"/>
            <a:r>
              <a:rPr lang="el-GR" dirty="0"/>
              <a:t>Από τις πρώτες πρωτοποριακές προσπάθειες των </a:t>
            </a:r>
            <a:r>
              <a:rPr lang="el-GR" dirty="0" err="1"/>
              <a:t>Howard</a:t>
            </a:r>
            <a:r>
              <a:rPr lang="el-GR" dirty="0"/>
              <a:t> </a:t>
            </a:r>
            <a:r>
              <a:rPr lang="el-GR" dirty="0" err="1"/>
              <a:t>Florey</a:t>
            </a:r>
            <a:r>
              <a:rPr lang="el-GR" dirty="0"/>
              <a:t> και Ernst </a:t>
            </a:r>
            <a:r>
              <a:rPr lang="el-GR" dirty="0" err="1"/>
              <a:t>Chain</a:t>
            </a:r>
            <a:r>
              <a:rPr lang="el-GR" dirty="0"/>
              <a:t>] το 1939, η σημασία των αντιβιοτικών στην ιατρική έχει οδηγήσει σε πολλές έρευνες για την ανακάλυψη και την παραγωγή τους. Η διαδικασία της παραγωγής περιλαμβάνει συνήθως τη διαλογή ενός μεγάλου φάσματος μικροοργανισμών, της δοκιμής και της τροποποίησης. Η παραγωγή πραγματοποιείται χρησιμοποιώντας τη ζύμωση, μια διαδικασία που είναι σημαντική σε αναερόβιες συνθήκες, όταν δεν υπάρχει οξειδωτική </a:t>
            </a:r>
            <a:r>
              <a:rPr lang="el-GR" dirty="0" err="1"/>
              <a:t>φωσφορυλίωση</a:t>
            </a:r>
            <a:r>
              <a:rPr lang="el-GR" dirty="0"/>
              <a:t> για να διατηρήσει την παραγωγή της </a:t>
            </a:r>
            <a:r>
              <a:rPr lang="el-GR" dirty="0" err="1"/>
              <a:t>Τριφωσφορική</a:t>
            </a:r>
            <a:r>
              <a:rPr lang="el-GR" dirty="0"/>
              <a:t> </a:t>
            </a:r>
            <a:r>
              <a:rPr lang="el-GR" dirty="0" err="1"/>
              <a:t>αδενοσίνης</a:t>
            </a:r>
            <a:r>
              <a:rPr lang="el-GR" dirty="0"/>
              <a:t> (ATP) με </a:t>
            </a:r>
            <a:r>
              <a:rPr lang="el-GR" dirty="0" err="1"/>
              <a:t>γλυκόλυση</a:t>
            </a:r>
            <a:r>
              <a:rPr lang="el-GR" dirty="0"/>
              <a:t>. </a:t>
            </a:r>
          </a:p>
        </p:txBody>
      </p:sp>
    </p:spTree>
    <p:extLst>
      <p:ext uri="{BB962C8B-B14F-4D97-AF65-F5344CB8AC3E}">
        <p14:creationId xmlns:p14="http://schemas.microsoft.com/office/powerpoint/2010/main" val="2913557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5738</Words>
  <Application>Microsoft Office PowerPoint</Application>
  <PresentationFormat>Widescreen</PresentationFormat>
  <Paragraphs>187</Paragraphs>
  <Slides>47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Yiannis Chiotelis</dc:creator>
  <cp:lastModifiedBy>Yiannis Chiotelis</cp:lastModifiedBy>
  <cp:revision>51</cp:revision>
  <dcterms:created xsi:type="dcterms:W3CDTF">2020-10-25T14:55:30Z</dcterms:created>
  <dcterms:modified xsi:type="dcterms:W3CDTF">2020-10-25T20:12:47Z</dcterms:modified>
</cp:coreProperties>
</file>