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2" d="100"/>
          <a:sy n="62" d="100"/>
        </p:scale>
        <p:origin x="1400" y="2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22-Oct-25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22-Oct-25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22-Oct-25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22-Oct-25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22-Oct-25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22-Oct-25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22-Oct-25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22-Oct-25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22-Oct-25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22-Oct-25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22-Oct-25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22-Oct-25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Ενότητα 3: Αναπαράσταση Αλφαριθμητικών Χαρακτήρων και Αριθμών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Μάθημα: Βασικά Θέματα Υπολογιστών – Β’ ΕΠΑΛ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Floating Point (IEEE 754)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Χρησιμοποιείται για πραγματικούς αριθμούς.</a:t>
            </a:r>
          </a:p>
          <a:p>
            <a:pPr lvl="1"/>
            <a:r>
              <a:t>Μορφή: πρόσημο × μάντισα × 2^εκθέτης.</a:t>
            </a:r>
          </a:p>
          <a:p>
            <a:pPr lvl="1"/>
            <a:r>
              <a:t>Παράδειγμα: 3.14 ≈ 0 10000000 10010001111010111000011.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0" y="6217920"/>
            <a:ext cx="27432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646464"/>
                </a:solidFill>
              </a:defRPr>
            </a:pPr>
            <a:r>
              <a:t>Β’ ΕΠΑΛ – Βασικά Θέματα Υπολογιστών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Συμπίεση Δεδομένων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r>
              <a:rPr dirty="0" err="1"/>
              <a:t>Μείωση</a:t>
            </a:r>
            <a:r>
              <a:rPr dirty="0"/>
              <a:t> </a:t>
            </a:r>
            <a:r>
              <a:rPr dirty="0" err="1"/>
              <a:t>μεγέθους</a:t>
            </a:r>
            <a:r>
              <a:rPr dirty="0"/>
              <a:t> </a:t>
            </a:r>
            <a:r>
              <a:rPr dirty="0" err="1"/>
              <a:t>γι</a:t>
            </a:r>
            <a:r>
              <a:rPr dirty="0"/>
              <a:t>α αποθήκευση ή μετάδοση.</a:t>
            </a:r>
          </a:p>
          <a:p>
            <a:pPr lvl="1"/>
            <a:r>
              <a:rPr dirty="0"/>
              <a:t>Lossless: ZIP, PNG. </a:t>
            </a:r>
            <a:endParaRPr lang="en-US" dirty="0"/>
          </a:p>
          <a:p>
            <a:pPr lvl="1"/>
            <a:r>
              <a:rPr dirty="0"/>
              <a:t>Lossy: JPEG, MP3.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0" y="6217920"/>
            <a:ext cx="27432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646464"/>
                </a:solidFill>
              </a:defRPr>
            </a:pPr>
            <a:r>
              <a:t>Β’ ΕΠΑΛ – Βασικά Θέματα Υπολογιστών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Πλεονεκτήματα Συμπίεσης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Εξοικονομεί χώρο και χρόνο μεταφοράς δεδομένων.</a:t>
            </a:r>
          </a:p>
          <a:p>
            <a:pPr lvl="1"/>
            <a:r>
              <a:t>Χρήση σε εικόνες, ήχο, βίντεο.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0" y="6217920"/>
            <a:ext cx="27432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646464"/>
                </a:solidFill>
              </a:defRPr>
            </a:pPr>
            <a:r>
              <a:t>Β’ ΕΠΑΛ – Βασικά Θέματα Υπολογιστών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Ανακεφαλαίωση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Όλα τα δεδομένα αναπαρίστανται με 0 και 1.</a:t>
            </a:r>
          </a:p>
          <a:p>
            <a:pPr lvl="1"/>
            <a:r>
              <a:t>ASCII &amp; Unicode → χαρακτήρες.</a:t>
            </a:r>
          </a:p>
          <a:p>
            <a:pPr lvl="1"/>
            <a:r>
              <a:t>Code Point → μοναδικός αριθμός χαρακτήρα.</a:t>
            </a:r>
          </a:p>
          <a:p>
            <a:pPr lvl="1"/>
            <a:r>
              <a:t>Encoding → αποθήκευση σε bytes.</a:t>
            </a:r>
          </a:p>
          <a:p>
            <a:pPr lvl="1"/>
            <a:r>
              <a:t>Συμπίεση → μικρότερο μέγεθος.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0" y="6217920"/>
            <a:ext cx="27432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646464"/>
                </a:solidFill>
              </a:defRPr>
            </a:pPr>
            <a:r>
              <a:t>Β’ ΕΠΑΛ – Βασικά Θέματα Υπολογιστών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Ερωτήσεις – Ασκήσεις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marL="0" indent="0">
              <a:buNone/>
            </a:pPr>
            <a:r>
              <a:rPr dirty="0"/>
              <a:t>1. </a:t>
            </a:r>
            <a:r>
              <a:rPr dirty="0" err="1"/>
              <a:t>Τι</a:t>
            </a:r>
            <a:r>
              <a:rPr dirty="0"/>
              <a:t> </a:t>
            </a:r>
            <a:r>
              <a:rPr dirty="0" err="1"/>
              <a:t>είν</a:t>
            </a:r>
            <a:r>
              <a:rPr dirty="0"/>
              <a:t>αι Code Point &amp; Encoding;</a:t>
            </a:r>
            <a:endParaRPr lang="en-US" dirty="0"/>
          </a:p>
          <a:p>
            <a:pPr marL="0" indent="0">
              <a:buNone/>
            </a:pPr>
            <a:r>
              <a:rPr dirty="0"/>
              <a:t>2. ASCII vs Unicode;</a:t>
            </a:r>
            <a:endParaRPr lang="en-US" dirty="0"/>
          </a:p>
          <a:p>
            <a:pPr marL="0" indent="0">
              <a:buNone/>
            </a:pPr>
            <a:r>
              <a:rPr dirty="0"/>
              <a:t>3. </a:t>
            </a:r>
            <a:r>
              <a:rPr dirty="0" err="1"/>
              <a:t>Τι</a:t>
            </a:r>
            <a:r>
              <a:rPr dirty="0"/>
              <a:t> </a:t>
            </a:r>
            <a:r>
              <a:rPr dirty="0" err="1"/>
              <a:t>είν</a:t>
            </a:r>
            <a:r>
              <a:rPr dirty="0"/>
              <a:t>αι Two’s Complement;</a:t>
            </a:r>
            <a:endParaRPr lang="en-US" dirty="0"/>
          </a:p>
          <a:p>
            <a:pPr marL="0" indent="0">
              <a:buNone/>
            </a:pPr>
            <a:r>
              <a:rPr dirty="0"/>
              <a:t>4. </a:t>
            </a:r>
            <a:r>
              <a:rPr dirty="0" err="1"/>
              <a:t>Είδη</a:t>
            </a:r>
            <a:r>
              <a:rPr dirty="0"/>
              <a:t> </a:t>
            </a:r>
            <a:r>
              <a:rPr dirty="0" err="1"/>
              <a:t>συμ</a:t>
            </a:r>
            <a:r>
              <a:rPr dirty="0"/>
              <a:t>πίεσης δεδομένων;</a:t>
            </a:r>
            <a:endParaRPr lang="en-US" dirty="0"/>
          </a:p>
          <a:p>
            <a:pPr marL="0" indent="0">
              <a:buNone/>
            </a:pPr>
            <a:r>
              <a:rPr dirty="0"/>
              <a:t>5. </a:t>
            </a:r>
            <a:r>
              <a:rPr dirty="0" err="1"/>
              <a:t>Μετ</a:t>
            </a:r>
            <a:r>
              <a:rPr dirty="0"/>
              <a:t>ατρέψτε (1101)₂ σε δεκαδικό.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0" y="6217920"/>
            <a:ext cx="27432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646464"/>
                </a:solidFill>
              </a:defRPr>
            </a:pPr>
            <a:r>
              <a:t>Β’ ΕΠΑΛ – Βασικά Θέματα Υπολογιστών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Εισαγωγή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Οι υπολογιστές λειτουργούν μόνο με 0 και 1 (δυαδικό σύστημα).</a:t>
            </a:r>
          </a:p>
          <a:p>
            <a:pPr lvl="1"/>
            <a:r>
              <a:t>Κάθε είδος πληροφορίας (γράμματα, αριθμοί, εικόνες) πρέπει να αναπαρίσταται με bits.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0" y="6217920"/>
            <a:ext cx="27432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646464"/>
                </a:solidFill>
              </a:defRPr>
            </a:pPr>
            <a:r>
              <a:t>Β’ ΕΠΑΛ – Βασικά Θέματα Υπολογιστών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Δεδομένα και Bits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Bit: η μικρότερη μονάδα πληροφορίας (0 ή 1).</a:t>
            </a:r>
          </a:p>
          <a:p>
            <a:pPr lvl="1"/>
            <a:r>
              <a:t>Byte = 8 bits, χρησιμοποιούνται για χαρακτήρες, αριθμούς, εικόνες.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0" y="6217920"/>
            <a:ext cx="27432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646464"/>
                </a:solidFill>
              </a:defRPr>
            </a:pPr>
            <a:r>
              <a:t>Β’ ΕΠΑΛ – Βασικά Θέματα Υπολογιστών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Αναπαράσταση Αλφαριθμητικών Χαρακτήρων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Κάθε χαρακτήρας αντιστοιχεί σε έναν μοναδικό αριθμό.</a:t>
            </a:r>
          </a:p>
          <a:p>
            <a:pPr lvl="1"/>
            <a:r>
              <a:t>Κώδικες: ASCII και Unicode.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0" y="6217920"/>
            <a:ext cx="27432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646464"/>
                </a:solidFill>
              </a:defRPr>
            </a:pPr>
            <a:r>
              <a:t>Β’ ΕΠΑΛ – Βασικά Θέματα Υπολογιστών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ASCII (American Standard Code for Information Interchange)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Χρησιμοποιεί 7 bits → 128 χαρακτήρες.</a:t>
            </a:r>
          </a:p>
          <a:p>
            <a:pPr lvl="1"/>
            <a:r>
              <a:t>Περιλαμβάνει γράμματα, αριθμούς, σημεία στίξης.</a:t>
            </a:r>
          </a:p>
          <a:p>
            <a:pPr lvl="1"/>
            <a:r>
              <a:t>Παράδειγμα: 'A' → 65, 'a' → 97.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0" y="6217920"/>
            <a:ext cx="27432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646464"/>
                </a:solidFill>
              </a:defRPr>
            </a:pPr>
            <a:r>
              <a:t>Β’ ΕΠΑΛ – Βασικά Θέματα Υπολογιστών</a:t>
            </a:r>
          </a:p>
        </p:txBody>
      </p:sp>
      <p:sp>
        <p:nvSpPr>
          <p:cNvPr id="5" name="Rectangle 4"/>
          <p:cNvSpPr/>
          <p:nvPr/>
        </p:nvSpPr>
        <p:spPr>
          <a:xfrm>
            <a:off x="3118206" y="4389438"/>
            <a:ext cx="1828800" cy="457200"/>
          </a:xfrm>
          <a:prstGeom prst="rect">
            <a:avLst/>
          </a:prstGeom>
          <a:solidFill>
            <a:srgbClr val="003366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>
                <a:solidFill>
                  <a:srgbClr val="FFFFFF"/>
                </a:solidFill>
              </a:defRPr>
            </a:pPr>
            <a:r>
              <a:rPr dirty="0"/>
              <a:t>A=65</a:t>
            </a:r>
          </a:p>
        </p:txBody>
      </p:sp>
      <p:sp>
        <p:nvSpPr>
          <p:cNvPr id="6" name="Rectangle 5"/>
          <p:cNvSpPr/>
          <p:nvPr/>
        </p:nvSpPr>
        <p:spPr>
          <a:xfrm>
            <a:off x="3118206" y="5029200"/>
            <a:ext cx="1828800" cy="457200"/>
          </a:xfrm>
          <a:prstGeom prst="rect">
            <a:avLst/>
          </a:prstGeom>
          <a:solidFill>
            <a:srgbClr val="003366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>
                <a:solidFill>
                  <a:srgbClr val="FFFFFF"/>
                </a:solidFill>
              </a:defRPr>
            </a:pPr>
            <a:r>
              <a:t>a=97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Unicode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Υποστηρίζει όλους τους χαρακτήρες όλων των γλωσσών.</a:t>
            </a:r>
          </a:p>
          <a:p>
            <a:pPr lvl="1"/>
            <a:r>
              <a:t>Χρησιμοποιεί 16 bits ή περισσότερα (UTF-8, UTF-16, UTF-32).</a:t>
            </a:r>
          </a:p>
          <a:p>
            <a:pPr lvl="1"/>
            <a:r>
              <a:t>Παράδειγμα: 'Α' → U+0391.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0" y="6217920"/>
            <a:ext cx="27432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646464"/>
                </a:solidFill>
              </a:defRPr>
            </a:pPr>
            <a:r>
              <a:t>Β’ ΕΠΑΛ – Βασικά Θέματα Υπολογιστών</a:t>
            </a:r>
          </a:p>
        </p:txBody>
      </p:sp>
      <p:sp>
        <p:nvSpPr>
          <p:cNvPr id="5" name="Rectangle 4"/>
          <p:cNvSpPr/>
          <p:nvPr/>
        </p:nvSpPr>
        <p:spPr>
          <a:xfrm>
            <a:off x="3657600" y="4875088"/>
            <a:ext cx="1828800" cy="457200"/>
          </a:xfrm>
          <a:prstGeom prst="rect">
            <a:avLst/>
          </a:prstGeom>
          <a:solidFill>
            <a:srgbClr val="003366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>
                <a:solidFill>
                  <a:srgbClr val="FFFFFF"/>
                </a:solidFill>
              </a:defRPr>
            </a:pPr>
            <a:r>
              <a:t>Α = U+0391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Code Point και Encoding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r>
              <a:rPr dirty="0"/>
              <a:t>Code Point: α</a:t>
            </a:r>
            <a:r>
              <a:rPr dirty="0" err="1"/>
              <a:t>ριθμητικός</a:t>
            </a:r>
            <a:r>
              <a:rPr dirty="0"/>
              <a:t> </a:t>
            </a:r>
            <a:r>
              <a:rPr dirty="0" err="1"/>
              <a:t>κωδικός</a:t>
            </a:r>
            <a:r>
              <a:rPr dirty="0"/>
              <a:t> χαρα</a:t>
            </a:r>
            <a:r>
              <a:rPr dirty="0" err="1"/>
              <a:t>κτήρ</a:t>
            </a:r>
            <a:r>
              <a:rPr dirty="0"/>
              <a:t>α στο Unicode.</a:t>
            </a:r>
          </a:p>
          <a:p>
            <a:pPr lvl="1"/>
            <a:r>
              <a:rPr dirty="0"/>
              <a:t>Encoding: </a:t>
            </a:r>
            <a:r>
              <a:rPr dirty="0" err="1"/>
              <a:t>τρό</a:t>
            </a:r>
            <a:r>
              <a:rPr dirty="0"/>
              <a:t>πος αποθήκευσης των code points σε bytes.</a:t>
            </a:r>
          </a:p>
          <a:p>
            <a:pPr lvl="1"/>
            <a:r>
              <a:rPr dirty="0"/>
              <a:t>Πα</a:t>
            </a:r>
            <a:r>
              <a:rPr dirty="0" err="1"/>
              <a:t>ράδειγμ</a:t>
            </a:r>
            <a:r>
              <a:rPr dirty="0"/>
              <a:t>α: UTF-8, UTF-16.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0" y="6217920"/>
            <a:ext cx="27432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646464"/>
                </a:solidFill>
              </a:defRPr>
            </a:pPr>
            <a:r>
              <a:t>Β’ ΕΠΑΛ – Βασικά Θέματα Υπολογιστών</a:t>
            </a:r>
          </a:p>
        </p:txBody>
      </p:sp>
      <p:sp>
        <p:nvSpPr>
          <p:cNvPr id="5" name="Rectangle 4"/>
          <p:cNvSpPr/>
          <p:nvPr/>
        </p:nvSpPr>
        <p:spPr>
          <a:xfrm>
            <a:off x="3333963" y="4880224"/>
            <a:ext cx="2881901" cy="457200"/>
          </a:xfrm>
          <a:prstGeom prst="rect">
            <a:avLst/>
          </a:prstGeom>
          <a:solidFill>
            <a:srgbClr val="003366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>
                <a:solidFill>
                  <a:srgbClr val="FFFFFF"/>
                </a:solidFill>
              </a:defRPr>
            </a:pPr>
            <a:r>
              <a:rPr dirty="0"/>
              <a:t>U+0041 → UTF-8=0x41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Αναπαράσταση Αριθμών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Συστήματα αρίθμησης: Binary, Decimal, Octal, Hexadecimal.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0" y="6217920"/>
            <a:ext cx="27432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646464"/>
                </a:solidFill>
              </a:defRPr>
            </a:pPr>
            <a:r>
              <a:t>Β’ ΕΠΑΛ – Βασικά Θέματα Υπολογιστών</a:t>
            </a:r>
          </a:p>
        </p:txBody>
      </p:sp>
      <p:sp>
        <p:nvSpPr>
          <p:cNvPr id="5" name="Rectangle 4"/>
          <p:cNvSpPr/>
          <p:nvPr/>
        </p:nvSpPr>
        <p:spPr>
          <a:xfrm>
            <a:off x="2383605" y="4114801"/>
            <a:ext cx="1371600" cy="457200"/>
          </a:xfrm>
          <a:prstGeom prst="rect">
            <a:avLst/>
          </a:prstGeom>
          <a:solidFill>
            <a:srgbClr val="003366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>
                <a:solidFill>
                  <a:srgbClr val="FFFFFF"/>
                </a:solidFill>
              </a:defRPr>
            </a:pPr>
            <a:r>
              <a:rPr dirty="0"/>
              <a:t>Binary=1011</a:t>
            </a:r>
          </a:p>
        </p:txBody>
      </p:sp>
      <p:sp>
        <p:nvSpPr>
          <p:cNvPr id="6" name="Rectangle 5"/>
          <p:cNvSpPr/>
          <p:nvPr/>
        </p:nvSpPr>
        <p:spPr>
          <a:xfrm>
            <a:off x="4682961" y="4114801"/>
            <a:ext cx="1371600" cy="457200"/>
          </a:xfrm>
          <a:prstGeom prst="rect">
            <a:avLst/>
          </a:prstGeom>
          <a:solidFill>
            <a:srgbClr val="003366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>
                <a:solidFill>
                  <a:srgbClr val="FFFFFF"/>
                </a:solidFill>
              </a:defRPr>
            </a:pPr>
            <a:r>
              <a:t>Decimal=11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Αρνητικοί Αριθμοί – Two’s Complement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Το πιο αριστερό bit δηλώνει πρόσημο.</a:t>
            </a:r>
          </a:p>
          <a:p>
            <a:pPr lvl="1"/>
            <a:r>
              <a:t>Παράδειγμα: +5 → 0101, -5 → 1011.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0" y="6217920"/>
            <a:ext cx="27432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646464"/>
                </a:solidFill>
              </a:defRPr>
            </a:pPr>
            <a:r>
              <a:t>Β’ ΕΠΑΛ – Βασικά Θέματα Υπολογιστών</a:t>
            </a:r>
          </a:p>
        </p:txBody>
      </p:sp>
      <p:sp>
        <p:nvSpPr>
          <p:cNvPr id="5" name="Rectangle 4"/>
          <p:cNvSpPr/>
          <p:nvPr/>
        </p:nvSpPr>
        <p:spPr>
          <a:xfrm>
            <a:off x="1957227" y="3806673"/>
            <a:ext cx="1828800" cy="457200"/>
          </a:xfrm>
          <a:prstGeom prst="rect">
            <a:avLst/>
          </a:prstGeom>
          <a:solidFill>
            <a:srgbClr val="003366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>
                <a:solidFill>
                  <a:srgbClr val="FFFFFF"/>
                </a:solidFill>
              </a:defRPr>
            </a:pPr>
            <a:r>
              <a:t>+5 = 0101</a:t>
            </a:r>
          </a:p>
        </p:txBody>
      </p:sp>
      <p:sp>
        <p:nvSpPr>
          <p:cNvPr id="6" name="Rectangle 5"/>
          <p:cNvSpPr/>
          <p:nvPr/>
        </p:nvSpPr>
        <p:spPr>
          <a:xfrm>
            <a:off x="4443575" y="3806673"/>
            <a:ext cx="1828800" cy="457200"/>
          </a:xfrm>
          <a:prstGeom prst="rect">
            <a:avLst/>
          </a:prstGeom>
          <a:solidFill>
            <a:srgbClr val="003366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>
                <a:solidFill>
                  <a:srgbClr val="FFFFFF"/>
                </a:solidFill>
              </a:defRPr>
            </a:pPr>
            <a:r>
              <a:t>-5 = 1011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485</Words>
  <Application>Microsoft Office PowerPoint</Application>
  <PresentationFormat>On-screen Show (4:3)</PresentationFormat>
  <Paragraphs>85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Ενότητα 3: Αναπαράσταση Αλφαριθμητικών Χαρακτήρων και Αριθμών</vt:lpstr>
      <vt:lpstr>Εισαγωγή</vt:lpstr>
      <vt:lpstr>Δεδομένα και Bits</vt:lpstr>
      <vt:lpstr>Αναπαράσταση Αλφαριθμητικών Χαρακτήρων</vt:lpstr>
      <vt:lpstr>ASCII (American Standard Code for Information Interchange)</vt:lpstr>
      <vt:lpstr>Unicode</vt:lpstr>
      <vt:lpstr>Code Point και Encoding</vt:lpstr>
      <vt:lpstr>Αναπαράσταση Αριθμών</vt:lpstr>
      <vt:lpstr>Αρνητικοί Αριθμοί – Two’s Complement</vt:lpstr>
      <vt:lpstr>Floating Point (IEEE 754)</vt:lpstr>
      <vt:lpstr>Συμπίεση Δεδομένων</vt:lpstr>
      <vt:lpstr>Πλεονεκτήματα Συμπίεσης</vt:lpstr>
      <vt:lpstr>Ανακεφαλαίωση</vt:lpstr>
      <vt:lpstr>Ερωτήσεις – Ασκήσεις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Olga Georgiadou</cp:lastModifiedBy>
  <cp:revision>2</cp:revision>
  <dcterms:created xsi:type="dcterms:W3CDTF">2013-01-27T09:14:16Z</dcterms:created>
  <dcterms:modified xsi:type="dcterms:W3CDTF">2025-10-22T12:19:30Z</dcterms:modified>
  <cp:category/>
</cp:coreProperties>
</file>