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10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5" dirty="0"/>
              <a:t>ΣΕΡ∆ΑΚΗ</a:t>
            </a:r>
            <a:r>
              <a:rPr spc="-30" dirty="0"/>
              <a:t> </a:t>
            </a:r>
            <a:r>
              <a:rPr spc="45" dirty="0"/>
              <a:t>ΕΥΑΓΓΕΛΙΑ</a:t>
            </a:r>
            <a:r>
              <a:rPr spc="-40" dirty="0"/>
              <a:t> </a:t>
            </a:r>
            <a:r>
              <a:rPr spc="-5" dirty="0">
                <a:latin typeface="Arial MT"/>
                <a:cs typeface="Arial MT"/>
              </a:rPr>
              <a:t>-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40" dirty="0"/>
              <a:t>Η</a:t>
            </a:r>
            <a:r>
              <a:rPr spc="-30" dirty="0"/>
              <a:t> </a:t>
            </a:r>
            <a:r>
              <a:rPr spc="45" dirty="0"/>
              <a:t>ΑΡΧΑΪΚΗ</a:t>
            </a:r>
            <a:r>
              <a:rPr spc="-35" dirty="0"/>
              <a:t> </a:t>
            </a:r>
            <a:r>
              <a:rPr spc="60" dirty="0"/>
              <a:t>ΤΕΧΝΗ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3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200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5" dirty="0"/>
              <a:t>ΣΕΡ∆ΑΚΗ</a:t>
            </a:r>
            <a:r>
              <a:rPr spc="-30" dirty="0"/>
              <a:t> </a:t>
            </a:r>
            <a:r>
              <a:rPr spc="45" dirty="0"/>
              <a:t>ΕΥΑΓΓΕΛΙΑ</a:t>
            </a:r>
            <a:r>
              <a:rPr spc="-40" dirty="0"/>
              <a:t> </a:t>
            </a:r>
            <a:r>
              <a:rPr spc="-5" dirty="0">
                <a:latin typeface="Arial MT"/>
                <a:cs typeface="Arial MT"/>
              </a:rPr>
              <a:t>-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40" dirty="0"/>
              <a:t>Η</a:t>
            </a:r>
            <a:r>
              <a:rPr spc="-30" dirty="0"/>
              <a:t> </a:t>
            </a:r>
            <a:r>
              <a:rPr spc="45" dirty="0"/>
              <a:t>ΑΡΧΑΪΚΗ</a:t>
            </a:r>
            <a:r>
              <a:rPr spc="-35" dirty="0"/>
              <a:t> </a:t>
            </a:r>
            <a:r>
              <a:rPr spc="60" dirty="0"/>
              <a:t>ΤΕΧΝΗ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3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5" dirty="0"/>
              <a:t>ΣΕΡ∆ΑΚΗ</a:t>
            </a:r>
            <a:r>
              <a:rPr spc="-30" dirty="0"/>
              <a:t> </a:t>
            </a:r>
            <a:r>
              <a:rPr spc="45" dirty="0"/>
              <a:t>ΕΥΑΓΓΕΛΙΑ</a:t>
            </a:r>
            <a:r>
              <a:rPr spc="-40" dirty="0"/>
              <a:t> </a:t>
            </a:r>
            <a:r>
              <a:rPr spc="-5" dirty="0">
                <a:latin typeface="Arial MT"/>
                <a:cs typeface="Arial MT"/>
              </a:rPr>
              <a:t>-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40" dirty="0"/>
              <a:t>Η</a:t>
            </a:r>
            <a:r>
              <a:rPr spc="-30" dirty="0"/>
              <a:t> </a:t>
            </a:r>
            <a:r>
              <a:rPr spc="45" dirty="0"/>
              <a:t>ΑΡΧΑΪΚΗ</a:t>
            </a:r>
            <a:r>
              <a:rPr spc="-35" dirty="0"/>
              <a:t> </a:t>
            </a:r>
            <a:r>
              <a:rPr spc="60" dirty="0"/>
              <a:t>ΤΕΧΝΗ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C3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5" dirty="0"/>
              <a:t>ΣΕΡ∆ΑΚΗ</a:t>
            </a:r>
            <a:r>
              <a:rPr spc="-30" dirty="0"/>
              <a:t> </a:t>
            </a:r>
            <a:r>
              <a:rPr spc="45" dirty="0"/>
              <a:t>ΕΥΑΓΓΕΛΙΑ</a:t>
            </a:r>
            <a:r>
              <a:rPr spc="-40" dirty="0"/>
              <a:t> </a:t>
            </a:r>
            <a:r>
              <a:rPr spc="-5" dirty="0">
                <a:latin typeface="Arial MT"/>
                <a:cs typeface="Arial MT"/>
              </a:rPr>
              <a:t>-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40" dirty="0"/>
              <a:t>Η</a:t>
            </a:r>
            <a:r>
              <a:rPr spc="-30" dirty="0"/>
              <a:t> </a:t>
            </a:r>
            <a:r>
              <a:rPr spc="45" dirty="0"/>
              <a:t>ΑΡΧΑΪΚΗ</a:t>
            </a:r>
            <a:r>
              <a:rPr spc="-35" dirty="0"/>
              <a:t> </a:t>
            </a:r>
            <a:r>
              <a:rPr spc="60" dirty="0"/>
              <a:t>ΤΕΧΝΗ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5" dirty="0"/>
              <a:t>ΣΕΡ∆ΑΚΗ</a:t>
            </a:r>
            <a:r>
              <a:rPr spc="-30" dirty="0"/>
              <a:t> </a:t>
            </a:r>
            <a:r>
              <a:rPr spc="45" dirty="0"/>
              <a:t>ΕΥΑΓΓΕΛΙΑ</a:t>
            </a:r>
            <a:r>
              <a:rPr spc="-40" dirty="0"/>
              <a:t> </a:t>
            </a:r>
            <a:r>
              <a:rPr spc="-5" dirty="0">
                <a:latin typeface="Arial MT"/>
                <a:cs typeface="Arial MT"/>
              </a:rPr>
              <a:t>-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40" dirty="0"/>
              <a:t>Η</a:t>
            </a:r>
            <a:r>
              <a:rPr spc="-30" dirty="0"/>
              <a:t> </a:t>
            </a:r>
            <a:r>
              <a:rPr spc="45" dirty="0"/>
              <a:t>ΑΡΧΑΪΚΗ</a:t>
            </a:r>
            <a:r>
              <a:rPr spc="-35" dirty="0"/>
              <a:t> </a:t>
            </a:r>
            <a:r>
              <a:rPr spc="60" dirty="0"/>
              <a:t>ΤΕΧΝΗ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073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FFF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073" y="348995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609599" y="4876799"/>
                </a:moveTo>
                <a:lnTo>
                  <a:pt x="609599" y="0"/>
                </a:lnTo>
                <a:lnTo>
                  <a:pt x="0" y="0"/>
                </a:lnTo>
                <a:lnTo>
                  <a:pt x="0" y="4876799"/>
                </a:lnTo>
                <a:lnTo>
                  <a:pt x="609599" y="4876799"/>
                </a:lnTo>
                <a:close/>
              </a:path>
            </a:pathLst>
          </a:custGeom>
          <a:solidFill>
            <a:srgbClr val="CC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32069" y="1766316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1828799" y="182879"/>
                </a:moveTo>
                <a:lnTo>
                  <a:pt x="1828799" y="0"/>
                </a:lnTo>
                <a:lnTo>
                  <a:pt x="0" y="0"/>
                </a:lnTo>
                <a:lnTo>
                  <a:pt x="0" y="182879"/>
                </a:lnTo>
                <a:lnTo>
                  <a:pt x="1828799" y="18287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55073" y="1842516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6" y="0"/>
                </a:lnTo>
              </a:path>
            </a:pathLst>
          </a:custGeom>
          <a:ln w="19049">
            <a:solidFill>
              <a:srgbClr val="3200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213" y="781303"/>
            <a:ext cx="7854973" cy="822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C3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7216" y="1177543"/>
            <a:ext cx="7616190" cy="3407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200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19915" y="6639347"/>
            <a:ext cx="258445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5" dirty="0"/>
              <a:t>ΣΕΡ∆ΑΚΗ</a:t>
            </a:r>
            <a:r>
              <a:rPr spc="-30" dirty="0"/>
              <a:t> </a:t>
            </a:r>
            <a:r>
              <a:rPr spc="45" dirty="0"/>
              <a:t>ΕΥΑΓΓΕΛΙΑ</a:t>
            </a:r>
            <a:r>
              <a:rPr spc="-40" dirty="0"/>
              <a:t> </a:t>
            </a:r>
            <a:r>
              <a:rPr spc="-5" dirty="0">
                <a:latin typeface="Arial MT"/>
                <a:cs typeface="Arial MT"/>
              </a:rPr>
              <a:t>-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40" dirty="0"/>
              <a:t>Η</a:t>
            </a:r>
            <a:r>
              <a:rPr spc="-30" dirty="0"/>
              <a:t> </a:t>
            </a:r>
            <a:r>
              <a:rPr spc="45" dirty="0"/>
              <a:t>ΑΡΧΑΪΚΗ</a:t>
            </a:r>
            <a:r>
              <a:rPr spc="-35" dirty="0"/>
              <a:t> </a:t>
            </a:r>
            <a:r>
              <a:rPr spc="60" dirty="0"/>
              <a:t>ΤΕΧΝΗ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89615" y="6639347"/>
            <a:ext cx="21717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FFF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8673" y="348995"/>
            <a:ext cx="8788400" cy="5943600"/>
            <a:chOff x="748673" y="348995"/>
            <a:chExt cx="8788400" cy="5943600"/>
          </a:xfrm>
        </p:grpSpPr>
        <p:sp>
          <p:nvSpPr>
            <p:cNvPr id="4" name="object 4"/>
            <p:cNvSpPr/>
            <p:nvPr/>
          </p:nvSpPr>
          <p:spPr>
            <a:xfrm>
              <a:off x="774065" y="348995"/>
              <a:ext cx="1752600" cy="4876800"/>
            </a:xfrm>
            <a:custGeom>
              <a:avLst/>
              <a:gdLst/>
              <a:ahLst/>
              <a:cxnLst/>
              <a:rect l="l" t="t" r="r" b="b"/>
              <a:pathLst>
                <a:path w="1752600" h="4876800">
                  <a:moveTo>
                    <a:pt x="1752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0" y="4876800"/>
                  </a:lnTo>
                  <a:lnTo>
                    <a:pt x="1752600" y="4876800"/>
                  </a:lnTo>
                  <a:lnTo>
                    <a:pt x="1752600" y="35052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CC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4669" y="3854195"/>
              <a:ext cx="7772400" cy="2438400"/>
            </a:xfrm>
            <a:custGeom>
              <a:avLst/>
              <a:gdLst/>
              <a:ahLst/>
              <a:cxnLst/>
              <a:rect l="l" t="t" r="r" b="b"/>
              <a:pathLst>
                <a:path w="7772400" h="2438400">
                  <a:moveTo>
                    <a:pt x="7772399" y="2438399"/>
                  </a:moveTo>
                  <a:lnTo>
                    <a:pt x="7772399" y="0"/>
                  </a:lnTo>
                  <a:lnTo>
                    <a:pt x="0" y="0"/>
                  </a:lnTo>
                  <a:lnTo>
                    <a:pt x="0" y="2438399"/>
                  </a:lnTo>
                  <a:lnTo>
                    <a:pt x="7772399" y="2438399"/>
                  </a:lnTo>
                  <a:close/>
                </a:path>
              </a:pathLst>
            </a:custGeom>
            <a:solidFill>
              <a:srgbClr val="3200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1914" y="4082795"/>
              <a:ext cx="7649209" cy="2138680"/>
            </a:xfrm>
            <a:custGeom>
              <a:avLst/>
              <a:gdLst/>
              <a:ahLst/>
              <a:cxnLst/>
              <a:rect l="l" t="t" r="r" b="b"/>
              <a:pathLst>
                <a:path w="7649209" h="2138679">
                  <a:moveTo>
                    <a:pt x="7648955" y="2138171"/>
                  </a:moveTo>
                  <a:lnTo>
                    <a:pt x="7648955" y="0"/>
                  </a:lnTo>
                  <a:lnTo>
                    <a:pt x="0" y="0"/>
                  </a:lnTo>
                  <a:lnTo>
                    <a:pt x="0" y="2138171"/>
                  </a:lnTo>
                  <a:lnTo>
                    <a:pt x="7648955" y="2138171"/>
                  </a:lnTo>
                  <a:close/>
                </a:path>
              </a:pathLst>
            </a:custGeom>
            <a:solidFill>
              <a:srgbClr val="FFF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073" y="5225795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0" y="0"/>
                  </a:moveTo>
                  <a:lnTo>
                    <a:pt x="990596" y="0"/>
                  </a:lnTo>
                </a:path>
              </a:pathLst>
            </a:custGeom>
            <a:ln w="50799">
              <a:solidFill>
                <a:srgbClr val="32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8377" y="882395"/>
              <a:ext cx="2438400" cy="304800"/>
            </a:xfrm>
            <a:custGeom>
              <a:avLst/>
              <a:gdLst/>
              <a:ahLst/>
              <a:cxnLst/>
              <a:rect l="l" t="t" r="r" b="b"/>
              <a:pathLst>
                <a:path w="2438400" h="304800">
                  <a:moveTo>
                    <a:pt x="2438399" y="304799"/>
                  </a:moveTo>
                  <a:lnTo>
                    <a:pt x="2438399" y="0"/>
                  </a:lnTo>
                  <a:lnTo>
                    <a:pt x="0" y="0"/>
                  </a:lnTo>
                  <a:lnTo>
                    <a:pt x="0" y="304799"/>
                  </a:lnTo>
                  <a:lnTo>
                    <a:pt x="2438399" y="304799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9581" y="1034795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>
                  <a:moveTo>
                    <a:pt x="0" y="0"/>
                  </a:moveTo>
                  <a:lnTo>
                    <a:pt x="8077196" y="0"/>
                  </a:lnTo>
                </a:path>
              </a:pathLst>
            </a:custGeom>
            <a:ln w="44449">
              <a:solidFill>
                <a:srgbClr val="32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22052" y="985519"/>
            <a:ext cx="5502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C0000"/>
                </a:solidFill>
              </a:rPr>
              <a:t>Η</a:t>
            </a:r>
            <a:r>
              <a:rPr sz="3600" spc="-20" dirty="0">
                <a:solidFill>
                  <a:srgbClr val="CC0000"/>
                </a:solidFill>
              </a:rPr>
              <a:t> </a:t>
            </a:r>
            <a:r>
              <a:rPr sz="3600" spc="-5" dirty="0">
                <a:solidFill>
                  <a:srgbClr val="CC0000"/>
                </a:solidFill>
              </a:rPr>
              <a:t>ΤΕΧΝΗ</a:t>
            </a:r>
            <a:r>
              <a:rPr sz="3600" spc="-15" dirty="0">
                <a:solidFill>
                  <a:srgbClr val="CC0000"/>
                </a:solidFill>
              </a:rPr>
              <a:t> </a:t>
            </a:r>
            <a:r>
              <a:rPr sz="3600" spc="-5" dirty="0">
                <a:solidFill>
                  <a:srgbClr val="CC0000"/>
                </a:solidFill>
              </a:rPr>
              <a:t>ΤΗΣ</a:t>
            </a:r>
            <a:r>
              <a:rPr sz="3600" spc="-20" dirty="0">
                <a:solidFill>
                  <a:srgbClr val="CC0000"/>
                </a:solidFill>
              </a:rPr>
              <a:t> </a:t>
            </a:r>
            <a:r>
              <a:rPr sz="3600" spc="-5" dirty="0">
                <a:solidFill>
                  <a:srgbClr val="CC0000"/>
                </a:solidFill>
              </a:rPr>
              <a:t>ΑΡΧΑΪΚΗΣ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3122058" y="1534159"/>
            <a:ext cx="5253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C0000"/>
                </a:solidFill>
                <a:latin typeface="Arial"/>
                <a:cs typeface="Arial"/>
              </a:rPr>
              <a:t>ΕΠΟΧΗΣ:</a:t>
            </a:r>
            <a:r>
              <a:rPr sz="36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C0000"/>
                </a:solidFill>
                <a:latin typeface="Arial"/>
                <a:cs typeface="Arial"/>
              </a:rPr>
              <a:t>800</a:t>
            </a:r>
            <a:r>
              <a:rPr sz="36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C0000"/>
                </a:solidFill>
                <a:latin typeface="Arial"/>
                <a:cs typeface="Arial"/>
              </a:rPr>
              <a:t>–</a:t>
            </a:r>
            <a:r>
              <a:rPr sz="36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C0000"/>
                </a:solidFill>
                <a:latin typeface="Arial"/>
                <a:cs typeface="Arial"/>
              </a:rPr>
              <a:t>479</a:t>
            </a:r>
            <a:r>
              <a:rPr sz="3600" b="1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C0000"/>
                </a:solidFill>
                <a:latin typeface="Arial"/>
                <a:cs typeface="Arial"/>
              </a:rPr>
              <a:t>Π.Χ.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8683" y="682751"/>
            <a:ext cx="8488680" cy="6248400"/>
            <a:chOff x="1098683" y="682751"/>
            <a:chExt cx="8488680" cy="62484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7854" y="2409444"/>
              <a:ext cx="2638044" cy="4000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9506" y="2193035"/>
              <a:ext cx="2657855" cy="44866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683" y="682751"/>
              <a:ext cx="1905000" cy="624840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7216" y="904747"/>
            <a:ext cx="702818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Η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 επίδραση</a:t>
            </a:r>
            <a:r>
              <a:rPr sz="1800" b="1" spc="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της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αιγυπτιακής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τέχνης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είναι</a:t>
            </a:r>
            <a:r>
              <a:rPr sz="1800" b="1" spc="5" dirty="0">
                <a:solidFill>
                  <a:srgbClr val="320032"/>
                </a:solidFill>
                <a:latin typeface="Arial"/>
                <a:cs typeface="Arial"/>
              </a:rPr>
              <a:t> εµφανής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 στην</a:t>
            </a:r>
            <a:r>
              <a:rPr sz="1800" b="1" spc="-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αρχαϊκή </a:t>
            </a:r>
            <a:r>
              <a:rPr sz="1800" b="1" spc="-484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γλυπτική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500" y="2126995"/>
            <a:ext cx="3221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25" dirty="0">
                <a:latin typeface="Tahoma"/>
                <a:cs typeface="Tahoma"/>
              </a:rPr>
              <a:t>Κλέοβις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και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Βίτων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Arial MT"/>
                <a:cs typeface="Arial MT"/>
              </a:rPr>
              <a:t>, </a:t>
            </a:r>
            <a:r>
              <a:rPr sz="1400" spc="5" dirty="0">
                <a:latin typeface="Tahoma"/>
                <a:cs typeface="Tahoma"/>
              </a:rPr>
              <a:t>µουσείο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∆ελφών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2859" y="2126995"/>
            <a:ext cx="3554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latin typeface="Tahoma"/>
                <a:cs typeface="Tahoma"/>
              </a:rPr>
              <a:t>Η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τριάδα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του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Μυκερίνου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5" dirty="0">
                <a:latin typeface="Arial MT"/>
                <a:cs typeface="Arial MT"/>
              </a:rPr>
              <a:t>(</a:t>
            </a:r>
            <a:r>
              <a:rPr sz="1400" spc="5" dirty="0">
                <a:latin typeface="Tahoma"/>
                <a:cs typeface="Tahoma"/>
              </a:rPr>
              <a:t>κοιλάδα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της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Γκίζας</a:t>
            </a:r>
            <a:r>
              <a:rPr sz="1400" spc="2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1469" y="2409443"/>
            <a:ext cx="2543555" cy="43205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894" y="2409444"/>
            <a:ext cx="2772155" cy="39806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347" y="1978152"/>
            <a:ext cx="2374392" cy="439216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15571" y="1125727"/>
            <a:ext cx="1915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000"/>
                </a:solidFill>
              </a:rPr>
              <a:t>Ο</a:t>
            </a:r>
            <a:r>
              <a:rPr spc="-7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Μοσχοφόρος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11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565279" y="2415030"/>
            <a:ext cx="4237990" cy="20955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353060" indent="-342900">
              <a:lnSpc>
                <a:spcPts val="1939"/>
              </a:lnSpc>
              <a:spcBef>
                <a:spcPts val="345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45" dirty="0">
                <a:solidFill>
                  <a:srgbClr val="990032"/>
                </a:solidFill>
                <a:latin typeface="Tahoma"/>
                <a:cs typeface="Tahoma"/>
              </a:rPr>
              <a:t>Άνδρας</a:t>
            </a:r>
            <a:r>
              <a:rPr sz="1800" spc="-70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990032"/>
                </a:solidFill>
                <a:latin typeface="Tahoma"/>
                <a:cs typeface="Tahoma"/>
              </a:rPr>
              <a:t>που</a:t>
            </a:r>
            <a:r>
              <a:rPr sz="1800" spc="-70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990032"/>
                </a:solidFill>
                <a:latin typeface="Tahoma"/>
                <a:cs typeface="Tahoma"/>
              </a:rPr>
              <a:t>σηκώνει</a:t>
            </a:r>
            <a:r>
              <a:rPr sz="1800" spc="-70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90032"/>
                </a:solidFill>
                <a:latin typeface="Tahoma"/>
                <a:cs typeface="Tahoma"/>
              </a:rPr>
              <a:t>στους</a:t>
            </a:r>
            <a:r>
              <a:rPr sz="1800" spc="-70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990032"/>
                </a:solidFill>
                <a:latin typeface="Tahoma"/>
                <a:cs typeface="Tahoma"/>
              </a:rPr>
              <a:t>ώµους </a:t>
            </a:r>
            <a:r>
              <a:rPr sz="1800" spc="-550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990032"/>
                </a:solidFill>
                <a:latin typeface="Tahoma"/>
                <a:cs typeface="Tahoma"/>
              </a:rPr>
              <a:t>µοσχαράκι</a:t>
            </a:r>
            <a:r>
              <a:rPr sz="1800" spc="2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 MT"/>
                <a:cs typeface="Arial MT"/>
              </a:rPr>
              <a:t>570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90" dirty="0">
                <a:latin typeface="Tahoma"/>
                <a:cs typeface="Tahoma"/>
              </a:rPr>
              <a:t>π</a:t>
            </a:r>
            <a:r>
              <a:rPr sz="1800" spc="90" dirty="0">
                <a:latin typeface="Arial MT"/>
                <a:cs typeface="Arial MT"/>
              </a:rPr>
              <a:t>.</a:t>
            </a:r>
            <a:r>
              <a:rPr sz="1800" spc="90" dirty="0">
                <a:latin typeface="Tahoma"/>
                <a:cs typeface="Tahoma"/>
              </a:rPr>
              <a:t>Χ</a:t>
            </a:r>
            <a:r>
              <a:rPr sz="1800" spc="9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265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20" dirty="0">
                <a:latin typeface="Tahoma"/>
                <a:cs typeface="Tahoma"/>
              </a:rPr>
              <a:t>Απεικονίζονται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C9900"/>
                </a:solidFill>
                <a:latin typeface="Tahoma"/>
                <a:cs typeface="Tahoma"/>
              </a:rPr>
              <a:t>θεοί</a:t>
            </a:r>
            <a:r>
              <a:rPr sz="1800" spc="-75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αλλά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και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CC9900"/>
                </a:solidFill>
                <a:latin typeface="Tahoma"/>
                <a:cs typeface="Tahoma"/>
              </a:rPr>
              <a:t>θνητοί</a:t>
            </a:r>
            <a:r>
              <a:rPr sz="1800" spc="-25" dirty="0">
                <a:solidFill>
                  <a:srgbClr val="CC9900"/>
                </a:solidFill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25" dirty="0">
                <a:solidFill>
                  <a:srgbClr val="CC3200"/>
                </a:solidFill>
                <a:latin typeface="Tahoma"/>
                <a:cs typeface="Tahoma"/>
              </a:rPr>
              <a:t>άνδρες</a:t>
            </a:r>
            <a:r>
              <a:rPr sz="1800" spc="-85" dirty="0">
                <a:solidFill>
                  <a:srgbClr val="CC320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CC3200"/>
                </a:solidFill>
                <a:latin typeface="Tahoma"/>
                <a:cs typeface="Tahoma"/>
              </a:rPr>
              <a:t>και</a:t>
            </a:r>
            <a:r>
              <a:rPr sz="1800" spc="-85" dirty="0">
                <a:solidFill>
                  <a:srgbClr val="CC320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CC3200"/>
                </a:solidFill>
                <a:latin typeface="Tahoma"/>
                <a:cs typeface="Tahoma"/>
              </a:rPr>
              <a:t>γυναίκες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CC9900"/>
                </a:solidFill>
                <a:latin typeface="Tahoma"/>
                <a:cs typeface="Tahoma"/>
              </a:rPr>
              <a:t>µυθικά</a:t>
            </a:r>
            <a:r>
              <a:rPr sz="1800" spc="-75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CC9900"/>
                </a:solidFill>
                <a:latin typeface="Tahoma"/>
                <a:cs typeface="Tahoma"/>
              </a:rPr>
              <a:t>τέρατα</a:t>
            </a:r>
            <a:r>
              <a:rPr sz="1800" spc="-70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όπως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οι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σφίγγες</a:t>
            </a:r>
            <a:r>
              <a:rPr sz="1800" dirty="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20" dirty="0">
                <a:latin typeface="Tahoma"/>
                <a:cs typeface="Tahoma"/>
              </a:rPr>
              <a:t>αλλά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και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CC9900"/>
                </a:solidFill>
                <a:latin typeface="Tahoma"/>
                <a:cs typeface="Tahoma"/>
              </a:rPr>
              <a:t>ζώα</a:t>
            </a:r>
            <a:r>
              <a:rPr sz="1800" spc="-80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latin typeface="Arial MT"/>
                <a:cs typeface="Arial MT"/>
              </a:rPr>
              <a:t>(</a:t>
            </a:r>
            <a:r>
              <a:rPr sz="1800" spc="10" dirty="0">
                <a:latin typeface="Tahoma"/>
                <a:cs typeface="Tahoma"/>
              </a:rPr>
              <a:t>άλογα</a:t>
            </a:r>
            <a:r>
              <a:rPr sz="1800" spc="10" dirty="0">
                <a:latin typeface="Arial MT"/>
                <a:cs typeface="Arial MT"/>
              </a:rPr>
              <a:t>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Tahoma"/>
                <a:cs typeface="Tahoma"/>
              </a:rPr>
              <a:t>λιοντάρια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κ</a:t>
            </a:r>
            <a:r>
              <a:rPr sz="1800" spc="30" dirty="0">
                <a:latin typeface="Arial MT"/>
                <a:cs typeface="Arial MT"/>
              </a:rPr>
              <a:t>.</a:t>
            </a:r>
            <a:r>
              <a:rPr sz="1800" spc="30" dirty="0">
                <a:latin typeface="Tahoma"/>
                <a:cs typeface="Tahoma"/>
              </a:rPr>
              <a:t>λ</a:t>
            </a:r>
            <a:r>
              <a:rPr sz="1800" spc="30" dirty="0">
                <a:latin typeface="Arial MT"/>
                <a:cs typeface="Arial MT"/>
              </a:rPr>
              <a:t>.</a:t>
            </a:r>
            <a:r>
              <a:rPr sz="1800" spc="30" dirty="0">
                <a:latin typeface="Tahoma"/>
                <a:cs typeface="Tahoma"/>
              </a:rPr>
              <a:t>π</a:t>
            </a:r>
            <a:r>
              <a:rPr sz="1800" spc="30" dirty="0">
                <a:latin typeface="Arial MT"/>
                <a:cs typeface="Arial MT"/>
              </a:rPr>
              <a:t>.)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602" y="1616963"/>
            <a:ext cx="2016251" cy="46817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38431" y="1025143"/>
            <a:ext cx="1870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000"/>
                </a:solidFill>
              </a:rPr>
              <a:t>Η</a:t>
            </a:r>
            <a:r>
              <a:rPr spc="-4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πεπλοφόρος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12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089792" y="2471418"/>
            <a:ext cx="4984115" cy="855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730"/>
              </a:lnSpc>
              <a:spcBef>
                <a:spcPts val="95"/>
              </a:spcBef>
              <a:buClr>
                <a:srgbClr val="B2B2B2"/>
              </a:buClr>
              <a:buSzPct val="875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35" dirty="0">
                <a:latin typeface="Tahoma"/>
                <a:cs typeface="Tahoma"/>
              </a:rPr>
              <a:t>Γύρω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στα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5" dirty="0">
                <a:latin typeface="Arial MT"/>
                <a:cs typeface="Arial MT"/>
              </a:rPr>
              <a:t>540-530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80" dirty="0">
                <a:latin typeface="Tahoma"/>
                <a:cs typeface="Tahoma"/>
              </a:rPr>
              <a:t>π</a:t>
            </a:r>
            <a:r>
              <a:rPr sz="1600" spc="80" dirty="0">
                <a:latin typeface="Arial MT"/>
                <a:cs typeface="Arial MT"/>
              </a:rPr>
              <a:t>.</a:t>
            </a:r>
            <a:r>
              <a:rPr sz="1600" spc="80" dirty="0">
                <a:latin typeface="Tahoma"/>
                <a:cs typeface="Tahoma"/>
              </a:rPr>
              <a:t>Χ</a:t>
            </a:r>
            <a:r>
              <a:rPr sz="1600" spc="8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354965" marR="5080">
              <a:lnSpc>
                <a:spcPct val="80300"/>
              </a:lnSpc>
              <a:spcBef>
                <a:spcPts val="185"/>
              </a:spcBef>
            </a:pPr>
            <a:r>
              <a:rPr sz="1600" spc="70" dirty="0">
                <a:latin typeface="Tahoma"/>
                <a:cs typeface="Tahoma"/>
              </a:rPr>
              <a:t>Η </a:t>
            </a:r>
            <a:r>
              <a:rPr sz="1600" spc="40" dirty="0">
                <a:latin typeface="Tahoma"/>
                <a:cs typeface="Tahoma"/>
              </a:rPr>
              <a:t>Κόρη </a:t>
            </a:r>
            <a:r>
              <a:rPr sz="1600" spc="-20" dirty="0">
                <a:latin typeface="Tahoma"/>
                <a:cs typeface="Tahoma"/>
              </a:rPr>
              <a:t>φορεί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πέπλο </a:t>
            </a:r>
            <a:r>
              <a:rPr sz="1600" spc="80" dirty="0">
                <a:latin typeface="Tahoma"/>
                <a:cs typeface="Tahoma"/>
              </a:rPr>
              <a:t>πάνω </a:t>
            </a:r>
            <a:r>
              <a:rPr sz="1600" spc="85" dirty="0">
                <a:latin typeface="Tahoma"/>
                <a:cs typeface="Tahoma"/>
              </a:rPr>
              <a:t>από </a:t>
            </a:r>
            <a:r>
              <a:rPr sz="1600" spc="-30" dirty="0">
                <a:latin typeface="Tahoma"/>
                <a:cs typeface="Tahoma"/>
              </a:rPr>
              <a:t>τον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χιτώνα </a:t>
            </a:r>
            <a:r>
              <a:rPr sz="1600" spc="-5" dirty="0">
                <a:latin typeface="Arial MT"/>
                <a:cs typeface="Arial MT"/>
              </a:rPr>
              <a:t>( </a:t>
            </a:r>
            <a:r>
              <a:rPr sz="1600" spc="-50" dirty="0">
                <a:latin typeface="Tahoma"/>
                <a:cs typeface="Tahoma"/>
              </a:rPr>
              <a:t>το 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βασικό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ένδυµα</a:t>
            </a:r>
            <a:r>
              <a:rPr sz="1600" dirty="0">
                <a:latin typeface="Arial MT"/>
                <a:cs typeface="Arial MT"/>
              </a:rPr>
              <a:t>),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40" dirty="0">
                <a:latin typeface="Tahoma"/>
                <a:cs typeface="Tahoma"/>
              </a:rPr>
              <a:t>του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οποίου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διακρίνονται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40" dirty="0">
                <a:latin typeface="Tahoma"/>
                <a:cs typeface="Tahoma"/>
              </a:rPr>
              <a:t>τα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µανίκια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και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η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άκρη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της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φούστας</a:t>
            </a:r>
            <a:r>
              <a:rPr sz="1600" spc="-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1330452"/>
            <a:ext cx="8686800" cy="5029200"/>
            <a:chOff x="774073" y="1330452"/>
            <a:chExt cx="8686800" cy="5029200"/>
          </a:xfrm>
        </p:grpSpPr>
        <p:sp>
          <p:nvSpPr>
            <p:cNvPr id="3" name="object 3"/>
            <p:cNvSpPr/>
            <p:nvPr/>
          </p:nvSpPr>
          <p:spPr>
            <a:xfrm>
              <a:off x="774073" y="5203571"/>
              <a:ext cx="609600" cy="44450"/>
            </a:xfrm>
            <a:custGeom>
              <a:avLst/>
              <a:gdLst/>
              <a:ahLst/>
              <a:cxnLst/>
              <a:rect l="l" t="t" r="r" b="b"/>
              <a:pathLst>
                <a:path w="609600" h="44450">
                  <a:moveTo>
                    <a:pt x="0" y="0"/>
                  </a:moveTo>
                  <a:lnTo>
                    <a:pt x="0" y="44449"/>
                  </a:lnTo>
                  <a:lnTo>
                    <a:pt x="609599" y="44449"/>
                  </a:lnTo>
                  <a:lnTo>
                    <a:pt x="609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00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1939" y="1330452"/>
              <a:ext cx="3781044" cy="50292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042410" marR="5080">
              <a:lnSpc>
                <a:spcPct val="101000"/>
              </a:lnSpc>
              <a:spcBef>
                <a:spcPts val="70"/>
              </a:spcBef>
            </a:pPr>
            <a:r>
              <a:rPr sz="2900" dirty="0">
                <a:solidFill>
                  <a:srgbClr val="CC0000"/>
                </a:solidFill>
                <a:latin typeface="Times New Roman"/>
                <a:cs typeface="Times New Roman"/>
              </a:rPr>
              <a:t>«</a:t>
            </a:r>
            <a:r>
              <a:rPr dirty="0">
                <a:solidFill>
                  <a:srgbClr val="CC0000"/>
                </a:solidFill>
              </a:rPr>
              <a:t>Η</a:t>
            </a:r>
            <a:r>
              <a:rPr spc="-20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Κόρη</a:t>
            </a:r>
            <a:r>
              <a:rPr spc="-25" dirty="0">
                <a:solidFill>
                  <a:srgbClr val="CC0000"/>
                </a:solidFill>
              </a:rPr>
              <a:t> </a:t>
            </a:r>
            <a:r>
              <a:rPr spc="35" dirty="0">
                <a:solidFill>
                  <a:srgbClr val="CC0000"/>
                </a:solidFill>
              </a:rPr>
              <a:t>µε</a:t>
            </a:r>
            <a:r>
              <a:rPr spc="-2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τα</a:t>
            </a:r>
            <a:r>
              <a:rPr spc="-35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αµυγδαλωτά </a:t>
            </a:r>
            <a:r>
              <a:rPr spc="-540" dirty="0">
                <a:solidFill>
                  <a:srgbClr val="CC0000"/>
                </a:solidFill>
              </a:rPr>
              <a:t> </a:t>
            </a:r>
            <a:r>
              <a:rPr spc="5" dirty="0">
                <a:solidFill>
                  <a:srgbClr val="CC0000"/>
                </a:solidFill>
              </a:rPr>
              <a:t>µάτια».</a:t>
            </a:r>
            <a:r>
              <a:rPr spc="-35" dirty="0">
                <a:solidFill>
                  <a:srgbClr val="CC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Γύρω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στα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500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π.Χ.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382143" y="2011171"/>
            <a:ext cx="2622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B2B2B2"/>
                </a:solidFill>
                <a:latin typeface="Wingdings"/>
                <a:cs typeface="Wingdings"/>
              </a:rPr>
              <a:t></a:t>
            </a:r>
            <a:endParaRPr sz="2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2143" y="2405886"/>
            <a:ext cx="3960495" cy="2273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>
              <a:lnSpc>
                <a:spcPct val="100200"/>
              </a:lnSpc>
              <a:spcBef>
                <a:spcPts val="90"/>
              </a:spcBef>
            </a:pPr>
            <a:r>
              <a:rPr sz="1600" spc="70" dirty="0">
                <a:solidFill>
                  <a:srgbClr val="990032"/>
                </a:solidFill>
                <a:latin typeface="Tahoma"/>
                <a:cs typeface="Tahoma"/>
              </a:rPr>
              <a:t>Η πιο </a:t>
            </a:r>
            <a:r>
              <a:rPr sz="1600" spc="-30" dirty="0">
                <a:solidFill>
                  <a:srgbClr val="990032"/>
                </a:solidFill>
                <a:latin typeface="Tahoma"/>
                <a:cs typeface="Tahoma"/>
              </a:rPr>
              <a:t>γοητευτική </a:t>
            </a:r>
            <a:r>
              <a:rPr sz="1600" spc="40" dirty="0">
                <a:solidFill>
                  <a:srgbClr val="990032"/>
                </a:solidFill>
                <a:latin typeface="Tahoma"/>
                <a:cs typeface="Tahoma"/>
              </a:rPr>
              <a:t>Κόρη </a:t>
            </a:r>
            <a:r>
              <a:rPr sz="1600" spc="65" dirty="0">
                <a:latin typeface="Tahoma"/>
                <a:cs typeface="Tahoma"/>
              </a:rPr>
              <a:t>που </a:t>
            </a:r>
            <a:r>
              <a:rPr sz="1600" spc="35" dirty="0">
                <a:latin typeface="Tahoma"/>
                <a:cs typeface="Tahoma"/>
              </a:rPr>
              <a:t>υπάρχει 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στην </a:t>
            </a:r>
            <a:r>
              <a:rPr sz="1600" spc="5" dirty="0">
                <a:latin typeface="Tahoma"/>
                <a:cs typeface="Tahoma"/>
              </a:rPr>
              <a:t>αθηναϊκή </a:t>
            </a:r>
            <a:r>
              <a:rPr sz="1600" spc="35" dirty="0">
                <a:latin typeface="Tahoma"/>
                <a:cs typeface="Tahoma"/>
              </a:rPr>
              <a:t>Ακρόπολη</a:t>
            </a:r>
            <a:r>
              <a:rPr sz="1600" spc="35" dirty="0">
                <a:latin typeface="Arial MT"/>
                <a:cs typeface="Arial MT"/>
              </a:rPr>
              <a:t>. </a:t>
            </a:r>
            <a:r>
              <a:rPr sz="1600" spc="70" dirty="0">
                <a:latin typeface="Tahoma"/>
                <a:cs typeface="Tahoma"/>
              </a:rPr>
              <a:t>Η </a:t>
            </a:r>
            <a:r>
              <a:rPr sz="1600" dirty="0">
                <a:latin typeface="Tahoma"/>
                <a:cs typeface="Tahoma"/>
              </a:rPr>
              <a:t>νεανική 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γυναικεία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χάρη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έχει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αποδοθεί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µε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µεγάλη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εκφραστική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δύναµη</a:t>
            </a:r>
            <a:r>
              <a:rPr sz="1600" spc="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354965" marR="32384" indent="-342900">
              <a:lnSpc>
                <a:spcPct val="100200"/>
              </a:lnSpc>
              <a:spcBef>
                <a:spcPts val="395"/>
              </a:spcBef>
              <a:buClr>
                <a:srgbClr val="B2B2B2"/>
              </a:buClr>
              <a:buSzPct val="875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25" dirty="0">
                <a:latin typeface="Tahoma"/>
                <a:cs typeface="Tahoma"/>
              </a:rPr>
              <a:t>Το </a:t>
            </a:r>
            <a:r>
              <a:rPr sz="1600" spc="15" dirty="0">
                <a:solidFill>
                  <a:srgbClr val="990032"/>
                </a:solidFill>
                <a:latin typeface="Tahoma"/>
                <a:cs typeface="Tahoma"/>
              </a:rPr>
              <a:t>θαυµάσιο </a:t>
            </a:r>
            <a:r>
              <a:rPr sz="1600" dirty="0">
                <a:solidFill>
                  <a:srgbClr val="990032"/>
                </a:solidFill>
                <a:latin typeface="Tahoma"/>
                <a:cs typeface="Tahoma"/>
              </a:rPr>
              <a:t>χτένισµα </a:t>
            </a:r>
            <a:r>
              <a:rPr sz="1600" spc="-5" dirty="0">
                <a:latin typeface="Tahoma"/>
                <a:cs typeface="Tahoma"/>
              </a:rPr>
              <a:t>µε </a:t>
            </a:r>
            <a:r>
              <a:rPr sz="1600" spc="-10" dirty="0">
                <a:latin typeface="Tahoma"/>
                <a:cs typeface="Tahoma"/>
              </a:rPr>
              <a:t>τους 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πλοκάµους </a:t>
            </a:r>
            <a:r>
              <a:rPr sz="1600" spc="-10" dirty="0">
                <a:latin typeface="Tahoma"/>
                <a:cs typeface="Tahoma"/>
              </a:rPr>
              <a:t>των </a:t>
            </a:r>
            <a:r>
              <a:rPr sz="1600" spc="15" dirty="0">
                <a:latin typeface="Tahoma"/>
                <a:cs typeface="Tahoma"/>
              </a:rPr>
              <a:t>µαλλιών </a:t>
            </a:r>
            <a:r>
              <a:rPr sz="1600" spc="20" dirty="0">
                <a:latin typeface="Tahoma"/>
                <a:cs typeface="Tahoma"/>
              </a:rPr>
              <a:t>να 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πλαισιώνουν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το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µέτωπο</a:t>
            </a:r>
            <a:r>
              <a:rPr sz="1600" spc="25" dirty="0">
                <a:latin typeface="Arial MT"/>
                <a:cs typeface="Arial MT"/>
              </a:rPr>
              <a:t>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35" dirty="0">
                <a:solidFill>
                  <a:srgbClr val="990032"/>
                </a:solidFill>
                <a:latin typeface="Tahoma"/>
                <a:cs typeface="Tahoma"/>
              </a:rPr>
              <a:t>τα</a:t>
            </a:r>
            <a:r>
              <a:rPr sz="1600" spc="-65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90032"/>
                </a:solidFill>
                <a:latin typeface="Tahoma"/>
                <a:cs typeface="Tahoma"/>
              </a:rPr>
              <a:t>εκφραστικά </a:t>
            </a:r>
            <a:r>
              <a:rPr sz="1600" spc="-484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990032"/>
                </a:solidFill>
                <a:latin typeface="Tahoma"/>
                <a:cs typeface="Tahoma"/>
              </a:rPr>
              <a:t>µάτια </a:t>
            </a:r>
            <a:r>
              <a:rPr sz="1600" spc="10" dirty="0">
                <a:solidFill>
                  <a:srgbClr val="990032"/>
                </a:solidFill>
                <a:latin typeface="Tahoma"/>
                <a:cs typeface="Tahoma"/>
              </a:rPr>
              <a:t>και </a:t>
            </a:r>
            <a:r>
              <a:rPr sz="1600" dirty="0">
                <a:solidFill>
                  <a:srgbClr val="990032"/>
                </a:solidFill>
                <a:latin typeface="Tahoma"/>
                <a:cs typeface="Tahoma"/>
              </a:rPr>
              <a:t>χείλη </a:t>
            </a:r>
            <a:r>
              <a:rPr sz="1600" spc="40" dirty="0">
                <a:latin typeface="Tahoma"/>
                <a:cs typeface="Tahoma"/>
              </a:rPr>
              <a:t>µας </a:t>
            </a:r>
            <a:r>
              <a:rPr sz="1600" dirty="0">
                <a:latin typeface="Tahoma"/>
                <a:cs typeface="Tahoma"/>
              </a:rPr>
              <a:t>δίνουν </a:t>
            </a:r>
            <a:r>
              <a:rPr sz="1600" spc="5" dirty="0">
                <a:latin typeface="Tahoma"/>
                <a:cs typeface="Tahoma"/>
              </a:rPr>
              <a:t>ένα </a:t>
            </a:r>
            <a:r>
              <a:rPr sz="1600" spc="10" dirty="0">
                <a:solidFill>
                  <a:srgbClr val="CC9900"/>
                </a:solidFill>
                <a:latin typeface="Tahoma"/>
                <a:cs typeface="Tahoma"/>
              </a:rPr>
              <a:t>εξαίσιο </a:t>
            </a:r>
            <a:r>
              <a:rPr sz="1600" spc="15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CC9900"/>
                </a:solidFill>
                <a:latin typeface="Tahoma"/>
                <a:cs typeface="Tahoma"/>
              </a:rPr>
              <a:t>σύνολο</a:t>
            </a:r>
            <a:r>
              <a:rPr sz="1600" spc="-65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C9900"/>
                </a:solidFill>
                <a:latin typeface="Tahoma"/>
                <a:cs typeface="Tahoma"/>
              </a:rPr>
              <a:t>γεµάτο</a:t>
            </a:r>
            <a:r>
              <a:rPr sz="1600" spc="-60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CC9900"/>
                </a:solidFill>
                <a:latin typeface="Tahoma"/>
                <a:cs typeface="Tahoma"/>
              </a:rPr>
              <a:t>αρµονία</a:t>
            </a:r>
            <a:r>
              <a:rPr sz="1600" spc="-60" dirty="0">
                <a:solidFill>
                  <a:srgbClr val="CC990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CC9900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2630" y="814832"/>
            <a:ext cx="13176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00CC99"/>
                </a:solidFill>
                <a:latin typeface="Arial"/>
                <a:cs typeface="Arial"/>
              </a:rPr>
              <a:t>ΚΟΡΗ, </a:t>
            </a:r>
            <a:r>
              <a:rPr sz="1600" b="1" spc="-5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ΜΟΥΣΕΙΟ </a:t>
            </a:r>
            <a:r>
              <a:rPr sz="16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320032"/>
                </a:solidFill>
                <a:latin typeface="Arial"/>
                <a:cs typeface="Arial"/>
              </a:rPr>
              <a:t>Α</a:t>
            </a:r>
            <a:r>
              <a:rPr sz="1600" b="1" spc="-10" dirty="0">
                <a:solidFill>
                  <a:srgbClr val="320032"/>
                </a:solidFill>
                <a:latin typeface="Arial"/>
                <a:cs typeface="Arial"/>
              </a:rPr>
              <a:t>Κ</a:t>
            </a:r>
            <a:r>
              <a:rPr sz="1600" b="1" spc="5" dirty="0">
                <a:solidFill>
                  <a:srgbClr val="320032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20032"/>
                </a:solidFill>
                <a:latin typeface="Arial"/>
                <a:cs typeface="Arial"/>
              </a:rPr>
              <a:t>Ο</a:t>
            </a:r>
            <a:r>
              <a:rPr sz="1600" b="1" spc="5" dirty="0">
                <a:solidFill>
                  <a:srgbClr val="320032"/>
                </a:solidFill>
                <a:latin typeface="Arial"/>
                <a:cs typeface="Arial"/>
              </a:rPr>
              <a:t>Π</a:t>
            </a:r>
            <a:r>
              <a:rPr sz="1600" b="1" spc="-15" dirty="0">
                <a:solidFill>
                  <a:srgbClr val="320032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Λ</a:t>
            </a:r>
            <a:r>
              <a:rPr sz="1600" b="1" spc="-10" dirty="0">
                <a:solidFill>
                  <a:srgbClr val="320032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Σ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7034" y="3771390"/>
            <a:ext cx="1460500" cy="19608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B2B2B2"/>
              </a:buClr>
              <a:buSzPct val="916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200" b="1" spc="5" dirty="0">
                <a:solidFill>
                  <a:srgbClr val="00CC99"/>
                </a:solidFill>
                <a:latin typeface="Arial"/>
                <a:cs typeface="Arial"/>
              </a:rPr>
              <a:t>Επιχρωµα</a:t>
            </a:r>
            <a:endParaRPr sz="1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290"/>
              </a:spcBef>
              <a:buClr>
                <a:srgbClr val="B2B2B2"/>
              </a:buClr>
              <a:buSzPct val="916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200" b="1" spc="5" dirty="0">
                <a:solidFill>
                  <a:srgbClr val="00CC99"/>
                </a:solidFill>
                <a:latin typeface="Arial"/>
                <a:cs typeface="Arial"/>
              </a:rPr>
              <a:t>τισµός</a:t>
            </a:r>
            <a:r>
              <a:rPr sz="1200" b="1" spc="-40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CC99"/>
                </a:solidFill>
                <a:latin typeface="Arial"/>
                <a:cs typeface="Arial"/>
              </a:rPr>
              <a:t>:</a:t>
            </a:r>
            <a:r>
              <a:rPr sz="1200" b="1" spc="-35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CC99"/>
                </a:solidFill>
                <a:latin typeface="Arial"/>
                <a:cs typeface="Arial"/>
              </a:rPr>
              <a:t>Douge </a:t>
            </a:r>
            <a:r>
              <a:rPr sz="1200" b="1" spc="-315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CC99"/>
                </a:solidFill>
                <a:latin typeface="Arial"/>
                <a:cs typeface="Arial"/>
              </a:rPr>
              <a:t>Stern</a:t>
            </a:r>
            <a:endParaRPr sz="1200">
              <a:latin typeface="Arial"/>
              <a:cs typeface="Arial"/>
            </a:endParaRPr>
          </a:p>
          <a:p>
            <a:pPr marL="354965" marR="194310" indent="-342900">
              <a:lnSpc>
                <a:spcPct val="99900"/>
              </a:lnSpc>
              <a:spcBef>
                <a:spcPts val="275"/>
              </a:spcBef>
              <a:buClr>
                <a:srgbClr val="B2B2B2"/>
              </a:buClr>
              <a:buSzPct val="916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200" spc="55" dirty="0">
                <a:latin typeface="Tahoma"/>
                <a:cs typeface="Tahoma"/>
              </a:rPr>
              <a:t>Φ</a:t>
            </a:r>
            <a:r>
              <a:rPr sz="1200" spc="60" dirty="0">
                <a:latin typeface="Tahoma"/>
                <a:cs typeface="Tahoma"/>
              </a:rPr>
              <a:t>ω</a:t>
            </a:r>
            <a:r>
              <a:rPr sz="1200" spc="-85" dirty="0">
                <a:latin typeface="Tahoma"/>
                <a:cs typeface="Tahoma"/>
              </a:rPr>
              <a:t>τ</a:t>
            </a:r>
            <a:r>
              <a:rPr sz="1200" spc="15" dirty="0">
                <a:latin typeface="Tahoma"/>
                <a:cs typeface="Tahoma"/>
              </a:rPr>
              <a:t>ο</a:t>
            </a:r>
            <a:r>
              <a:rPr sz="1200" spc="-5" dirty="0">
                <a:latin typeface="Tahoma"/>
                <a:cs typeface="Tahoma"/>
              </a:rPr>
              <a:t>γ</a:t>
            </a:r>
            <a:r>
              <a:rPr sz="1200" spc="20" dirty="0">
                <a:latin typeface="Tahoma"/>
                <a:cs typeface="Tahoma"/>
              </a:rPr>
              <a:t>ρ</a:t>
            </a:r>
            <a:r>
              <a:rPr sz="1200" spc="25" dirty="0">
                <a:latin typeface="Tahoma"/>
                <a:cs typeface="Tahoma"/>
              </a:rPr>
              <a:t>α</a:t>
            </a:r>
            <a:r>
              <a:rPr sz="1200" spc="-85" dirty="0">
                <a:latin typeface="Tahoma"/>
                <a:cs typeface="Tahoma"/>
              </a:rPr>
              <a:t>φ</a:t>
            </a:r>
            <a:r>
              <a:rPr sz="1200" spc="-5" dirty="0">
                <a:latin typeface="Tahoma"/>
                <a:cs typeface="Tahoma"/>
              </a:rPr>
              <a:t>ί</a:t>
            </a:r>
            <a:r>
              <a:rPr sz="1200" spc="25" dirty="0">
                <a:latin typeface="Tahoma"/>
                <a:cs typeface="Tahoma"/>
              </a:rPr>
              <a:t>α</a:t>
            </a:r>
            <a:r>
              <a:rPr sz="1200" dirty="0">
                <a:latin typeface="Arial MT"/>
                <a:cs typeface="Arial MT"/>
              </a:rPr>
              <a:t>:  </a:t>
            </a:r>
            <a:r>
              <a:rPr sz="1200" spc="15" dirty="0">
                <a:latin typeface="Tahoma"/>
                <a:cs typeface="Tahoma"/>
              </a:rPr>
              <a:t>περιοδικό 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5" dirty="0">
                <a:latin typeface="Arial MT"/>
                <a:cs typeface="Arial MT"/>
              </a:rPr>
              <a:t>National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Geographic,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dirty="0">
                <a:latin typeface="Tahoma"/>
                <a:cs typeface="Tahoma"/>
              </a:rPr>
              <a:t>τεύχος 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Φ</a:t>
            </a:r>
            <a:r>
              <a:rPr sz="1200" spc="-10" dirty="0">
                <a:latin typeface="Tahoma"/>
                <a:cs typeface="Tahoma"/>
              </a:rPr>
              <a:t>ε</a:t>
            </a:r>
            <a:r>
              <a:rPr sz="1200" spc="25" dirty="0">
                <a:latin typeface="Tahoma"/>
                <a:cs typeface="Tahoma"/>
              </a:rPr>
              <a:t>β</a:t>
            </a:r>
            <a:r>
              <a:rPr sz="1200" spc="20" dirty="0">
                <a:latin typeface="Tahoma"/>
                <a:cs typeface="Tahoma"/>
              </a:rPr>
              <a:t>ρ</a:t>
            </a:r>
            <a:r>
              <a:rPr sz="1200" spc="15" dirty="0">
                <a:latin typeface="Tahoma"/>
                <a:cs typeface="Tahoma"/>
              </a:rPr>
              <a:t>ο</a:t>
            </a:r>
            <a:r>
              <a:rPr sz="1200" spc="-15" dirty="0">
                <a:latin typeface="Tahoma"/>
                <a:cs typeface="Tahoma"/>
              </a:rPr>
              <a:t>υ</a:t>
            </a:r>
            <a:r>
              <a:rPr sz="1200" spc="25" dirty="0">
                <a:latin typeface="Tahoma"/>
                <a:cs typeface="Tahoma"/>
              </a:rPr>
              <a:t>ά</a:t>
            </a:r>
            <a:r>
              <a:rPr sz="1200" spc="5" dirty="0">
                <a:latin typeface="Tahoma"/>
                <a:cs typeface="Tahoma"/>
              </a:rPr>
              <a:t>ρ</a:t>
            </a:r>
            <a:r>
              <a:rPr sz="1200" spc="-5" dirty="0">
                <a:latin typeface="Tahoma"/>
                <a:cs typeface="Tahoma"/>
              </a:rPr>
              <a:t>ι</a:t>
            </a:r>
            <a:r>
              <a:rPr sz="1200" spc="15" dirty="0">
                <a:latin typeface="Tahoma"/>
                <a:cs typeface="Tahoma"/>
              </a:rPr>
              <a:t>ο</a:t>
            </a:r>
            <a:r>
              <a:rPr sz="1200" spc="50" dirty="0">
                <a:latin typeface="Tahoma"/>
                <a:cs typeface="Tahoma"/>
              </a:rPr>
              <a:t>ς 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 MT"/>
                <a:cs typeface="Arial MT"/>
              </a:rPr>
              <a:t>2000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275" y="537971"/>
            <a:ext cx="6667500" cy="64952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382" y="1330452"/>
            <a:ext cx="2362200" cy="5524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5823" y="702055"/>
            <a:ext cx="4286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600" spc="40" dirty="0">
                <a:solidFill>
                  <a:srgbClr val="320032"/>
                </a:solidFill>
                <a:latin typeface="Tahoma"/>
                <a:cs typeface="Tahoma"/>
              </a:rPr>
              <a:t>Κούρος </a:t>
            </a:r>
            <a:r>
              <a:rPr sz="1600" spc="85" dirty="0">
                <a:solidFill>
                  <a:srgbClr val="320032"/>
                </a:solidFill>
                <a:latin typeface="Tahoma"/>
                <a:cs typeface="Tahoma"/>
              </a:rPr>
              <a:t>από </a:t>
            </a:r>
            <a:r>
              <a:rPr sz="1600" spc="-40" dirty="0">
                <a:solidFill>
                  <a:srgbClr val="320032"/>
                </a:solidFill>
                <a:latin typeface="Tahoma"/>
                <a:cs typeface="Tahoma"/>
              </a:rPr>
              <a:t>την </a:t>
            </a:r>
            <a:r>
              <a:rPr sz="1600" spc="-20" dirty="0">
                <a:solidFill>
                  <a:srgbClr val="320032"/>
                </a:solidFill>
                <a:latin typeface="Tahoma"/>
                <a:cs typeface="Tahoma"/>
              </a:rPr>
              <a:t>Αττική</a:t>
            </a:r>
            <a:r>
              <a:rPr sz="1600" spc="-20" dirty="0">
                <a:solidFill>
                  <a:srgbClr val="320032"/>
                </a:solidFill>
                <a:latin typeface="Arial MT"/>
                <a:cs typeface="Arial MT"/>
              </a:rPr>
              <a:t>, </a:t>
            </a:r>
            <a:r>
              <a:rPr sz="1600" spc="15" dirty="0">
                <a:solidFill>
                  <a:srgbClr val="320032"/>
                </a:solidFill>
                <a:latin typeface="Tahoma"/>
                <a:cs typeface="Tahoma"/>
              </a:rPr>
              <a:t>γνωστός </a:t>
            </a:r>
            <a:r>
              <a:rPr sz="1600" spc="10" dirty="0">
                <a:solidFill>
                  <a:srgbClr val="320032"/>
                </a:solidFill>
                <a:latin typeface="Tahoma"/>
                <a:cs typeface="Tahoma"/>
              </a:rPr>
              <a:t>και </a:t>
            </a:r>
            <a:r>
              <a:rPr sz="1600" spc="80" dirty="0">
                <a:solidFill>
                  <a:srgbClr val="320032"/>
                </a:solidFill>
                <a:latin typeface="Tahoma"/>
                <a:cs typeface="Tahoma"/>
              </a:rPr>
              <a:t>ως </a:t>
            </a:r>
            <a:r>
              <a:rPr sz="1600" spc="8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Αριστόδικος</a:t>
            </a:r>
            <a:r>
              <a:rPr sz="1600" spc="-5" dirty="0">
                <a:solidFill>
                  <a:srgbClr val="320032"/>
                </a:solidFill>
                <a:latin typeface="Arial MT"/>
                <a:cs typeface="Arial MT"/>
              </a:rPr>
              <a:t>,</a:t>
            </a:r>
            <a:r>
              <a:rPr sz="1600" spc="5" dirty="0">
                <a:solidFill>
                  <a:srgbClr val="320032"/>
                </a:solidFill>
                <a:latin typeface="Arial MT"/>
                <a:cs typeface="Arial MT"/>
              </a:rPr>
              <a:t> </a:t>
            </a:r>
            <a:r>
              <a:rPr sz="1600" spc="40" dirty="0">
                <a:solidFill>
                  <a:srgbClr val="320032"/>
                </a:solidFill>
                <a:latin typeface="Tahoma"/>
                <a:cs typeface="Tahoma"/>
              </a:rPr>
              <a:t>καθώς</a:t>
            </a:r>
            <a:r>
              <a:rPr sz="1600" spc="-5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Tahoma"/>
                <a:cs typeface="Tahoma"/>
              </a:rPr>
              <a:t>είχε</a:t>
            </a:r>
            <a:r>
              <a:rPr sz="1600" spc="-6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320032"/>
                </a:solidFill>
                <a:latin typeface="Tahoma"/>
                <a:cs typeface="Tahoma"/>
              </a:rPr>
              <a:t>στηθεί</a:t>
            </a:r>
            <a:r>
              <a:rPr sz="1600" spc="-4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320032"/>
                </a:solidFill>
                <a:latin typeface="Tahoma"/>
                <a:cs typeface="Tahoma"/>
              </a:rPr>
              <a:t>στον</a:t>
            </a:r>
            <a:r>
              <a:rPr sz="1600" spc="-5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320032"/>
                </a:solidFill>
                <a:latin typeface="Tahoma"/>
                <a:cs typeface="Tahoma"/>
              </a:rPr>
              <a:t>τάφο</a:t>
            </a:r>
            <a:r>
              <a:rPr sz="1600" spc="-4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320032"/>
                </a:solidFill>
                <a:latin typeface="Tahoma"/>
                <a:cs typeface="Tahoma"/>
              </a:rPr>
              <a:t>του </a:t>
            </a:r>
            <a:r>
              <a:rPr sz="1600" spc="-484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20032"/>
                </a:solidFill>
                <a:latin typeface="Tahoma"/>
                <a:cs typeface="Tahoma"/>
              </a:rPr>
              <a:t>νεκρού</a:t>
            </a:r>
            <a:r>
              <a:rPr sz="1600" spc="-6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Tahoma"/>
                <a:cs typeface="Tahoma"/>
              </a:rPr>
              <a:t>νέου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15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562231" y="2075179"/>
            <a:ext cx="4438015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65" dirty="0">
                <a:latin typeface="Tahoma"/>
                <a:cs typeface="Tahoma"/>
              </a:rPr>
              <a:t>Η </a:t>
            </a:r>
            <a:r>
              <a:rPr sz="1400" spc="-5" dirty="0">
                <a:latin typeface="Tahoma"/>
                <a:cs typeface="Tahoma"/>
              </a:rPr>
              <a:t>ρεαλιστική </a:t>
            </a:r>
            <a:r>
              <a:rPr sz="1400" spc="40" dirty="0">
                <a:latin typeface="Tahoma"/>
                <a:cs typeface="Tahoma"/>
              </a:rPr>
              <a:t>απόδοση </a:t>
            </a:r>
            <a:r>
              <a:rPr sz="1400" spc="-40" dirty="0">
                <a:latin typeface="Tahoma"/>
                <a:cs typeface="Tahoma"/>
              </a:rPr>
              <a:t>του </a:t>
            </a:r>
            <a:r>
              <a:rPr sz="1400" spc="20" dirty="0">
                <a:latin typeface="Tahoma"/>
                <a:cs typeface="Tahoma"/>
              </a:rPr>
              <a:t>σώµατος </a:t>
            </a:r>
            <a:r>
              <a:rPr sz="1400" spc="55" dirty="0">
                <a:latin typeface="Tahoma"/>
                <a:cs typeface="Tahoma"/>
              </a:rPr>
              <a:t>που </a:t>
            </a:r>
            <a:r>
              <a:rPr sz="1400" spc="-15" dirty="0">
                <a:latin typeface="Tahoma"/>
                <a:cs typeface="Tahoma"/>
              </a:rPr>
              <a:t>διαθέτει 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ελαστικότητα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και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κίνηση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προετοιµάζει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την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τέχνη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των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κλασικών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χρόνων</a:t>
            </a:r>
            <a:endParaRPr sz="1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-5" dirty="0">
                <a:latin typeface="Arial MT"/>
                <a:cs typeface="Arial MT"/>
              </a:rPr>
              <a:t>510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500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70" dirty="0">
                <a:latin typeface="Tahoma"/>
                <a:cs typeface="Tahoma"/>
              </a:rPr>
              <a:t>π</a:t>
            </a:r>
            <a:r>
              <a:rPr sz="1400" spc="70" dirty="0">
                <a:latin typeface="Arial MT"/>
                <a:cs typeface="Arial MT"/>
              </a:rPr>
              <a:t>.</a:t>
            </a:r>
            <a:r>
              <a:rPr sz="1400" spc="70" dirty="0">
                <a:latin typeface="Tahoma"/>
                <a:cs typeface="Tahoma"/>
              </a:rPr>
              <a:t>Χ</a:t>
            </a:r>
            <a:r>
              <a:rPr sz="1400" spc="70" dirty="0">
                <a:latin typeface="Arial MT"/>
                <a:cs typeface="Arial MT"/>
              </a:rPr>
              <a:t>.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30" dirty="0">
                <a:latin typeface="Tahoma"/>
                <a:cs typeface="Tahoma"/>
              </a:rPr>
              <a:t>Εθν</a:t>
            </a:r>
            <a:r>
              <a:rPr sz="1400" spc="30" dirty="0">
                <a:latin typeface="Arial MT"/>
                <a:cs typeface="Arial MT"/>
              </a:rPr>
              <a:t>.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35" dirty="0">
                <a:latin typeface="Tahoma"/>
                <a:cs typeface="Tahoma"/>
              </a:rPr>
              <a:t>Αρχ</a:t>
            </a:r>
            <a:r>
              <a:rPr sz="1400" spc="35" dirty="0">
                <a:latin typeface="Arial MT"/>
                <a:cs typeface="Arial MT"/>
              </a:rPr>
              <a:t>.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15" dirty="0">
                <a:latin typeface="Tahoma"/>
                <a:cs typeface="Tahoma"/>
              </a:rPr>
              <a:t>Μουσείο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00902" y="692911"/>
            <a:ext cx="4356100" cy="1954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Επιτύµβιες</a:t>
            </a:r>
            <a:r>
              <a:rPr sz="1600" b="1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στήλες</a:t>
            </a:r>
            <a:r>
              <a:rPr sz="1600" b="1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sz="1600" b="1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είναι</a:t>
            </a:r>
            <a:r>
              <a:rPr sz="1600" b="1" dirty="0">
                <a:solidFill>
                  <a:srgbClr val="B2B2B2"/>
                </a:solidFill>
                <a:latin typeface="Arial"/>
                <a:cs typeface="Arial"/>
              </a:rPr>
              <a:t> λίθινες</a:t>
            </a:r>
            <a:r>
              <a:rPr sz="1600" b="1" spc="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ορθογώνιες </a:t>
            </a:r>
            <a:r>
              <a:rPr sz="1600" b="1" spc="-43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πλάκες που</a:t>
            </a:r>
            <a:r>
              <a:rPr sz="1600" b="1" spc="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τοποθετούνται πάνω</a:t>
            </a:r>
            <a:r>
              <a:rPr sz="1600" b="1" spc="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B2B2B2"/>
                </a:solidFill>
                <a:latin typeface="Arial"/>
                <a:cs typeface="Arial"/>
              </a:rPr>
              <a:t>σε</a:t>
            </a:r>
            <a:r>
              <a:rPr sz="1600" b="1" spc="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τάφους </a:t>
            </a:r>
            <a:r>
              <a:rPr sz="1600" b="1" spc="-42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απεικονίζουν</a:t>
            </a:r>
            <a:r>
              <a:rPr sz="1600" b="1" spc="-2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B2B2B2"/>
                </a:solidFill>
                <a:latin typeface="Arial"/>
                <a:cs typeface="Arial"/>
              </a:rPr>
              <a:t>το</a:t>
            </a:r>
            <a:r>
              <a:rPr sz="1600" b="1" spc="3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B2B2B2"/>
                </a:solidFill>
                <a:latin typeface="Arial"/>
                <a:cs typeface="Arial"/>
              </a:rPr>
              <a:t>νεκρό</a:t>
            </a:r>
            <a:r>
              <a:rPr sz="1600" b="1" spc="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B2B2B2"/>
                </a:solidFill>
                <a:latin typeface="Arial"/>
                <a:cs typeface="Arial"/>
              </a:rPr>
              <a:t>ως</a:t>
            </a:r>
            <a:r>
              <a:rPr sz="1600" b="1" spc="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B2B2B2"/>
                </a:solidFill>
                <a:latin typeface="Arial"/>
                <a:cs typeface="Arial"/>
              </a:rPr>
              <a:t>αθλητή ή </a:t>
            </a:r>
            <a:r>
              <a:rPr sz="1600" b="1" dirty="0">
                <a:solidFill>
                  <a:srgbClr val="B2B2B2"/>
                </a:solidFill>
                <a:latin typeface="Arial"/>
                <a:cs typeface="Arial"/>
              </a:rPr>
              <a:t> πολεµιστή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423545" marR="138430" indent="-342900">
              <a:lnSpc>
                <a:spcPts val="1540"/>
              </a:lnSpc>
              <a:spcBef>
                <a:spcPts val="5"/>
              </a:spcBef>
              <a:buClr>
                <a:srgbClr val="B2B2B2"/>
              </a:buClr>
              <a:buSzPct val="87500"/>
              <a:buFont typeface="Wingdings"/>
              <a:buChar char=""/>
              <a:tabLst>
                <a:tab pos="423545" algn="l"/>
                <a:tab pos="424815" algn="l"/>
              </a:tabLst>
            </a:pPr>
            <a:r>
              <a:rPr sz="1600" spc="30" dirty="0">
                <a:solidFill>
                  <a:srgbClr val="CC0000"/>
                </a:solidFill>
                <a:latin typeface="Tahoma"/>
                <a:cs typeface="Tahoma"/>
              </a:rPr>
              <a:t>Επιτύµβια</a:t>
            </a:r>
            <a:r>
              <a:rPr sz="1600" spc="-5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CC0000"/>
                </a:solidFill>
                <a:latin typeface="Tahoma"/>
                <a:cs typeface="Tahoma"/>
              </a:rPr>
              <a:t>στήλη</a:t>
            </a:r>
            <a:r>
              <a:rPr sz="1600" spc="-15" dirty="0">
                <a:solidFill>
                  <a:srgbClr val="CC0000"/>
                </a:solidFill>
                <a:latin typeface="Arial MT"/>
                <a:cs typeface="Arial MT"/>
              </a:rPr>
              <a:t>,</a:t>
            </a:r>
            <a:r>
              <a:rPr sz="1600" spc="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Arial MT"/>
                <a:cs typeface="Arial MT"/>
              </a:rPr>
              <a:t>530</a:t>
            </a:r>
            <a:r>
              <a:rPr sz="1600" spc="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CC0000"/>
                </a:solidFill>
                <a:latin typeface="Tahoma"/>
                <a:cs typeface="Tahoma"/>
              </a:rPr>
              <a:t>π</a:t>
            </a:r>
            <a:r>
              <a:rPr sz="1600" spc="80" dirty="0">
                <a:solidFill>
                  <a:srgbClr val="CC0000"/>
                </a:solidFill>
                <a:latin typeface="Arial MT"/>
                <a:cs typeface="Arial MT"/>
              </a:rPr>
              <a:t>.</a:t>
            </a:r>
            <a:r>
              <a:rPr sz="1600" spc="80" dirty="0">
                <a:solidFill>
                  <a:srgbClr val="CC0000"/>
                </a:solidFill>
                <a:latin typeface="Tahoma"/>
                <a:cs typeface="Tahoma"/>
              </a:rPr>
              <a:t>Χ</a:t>
            </a:r>
            <a:r>
              <a:rPr sz="1600" spc="80" dirty="0">
                <a:solidFill>
                  <a:srgbClr val="CC0000"/>
                </a:solidFill>
                <a:latin typeface="Arial MT"/>
                <a:cs typeface="Arial MT"/>
              </a:rPr>
              <a:t>.</a:t>
            </a:r>
            <a:r>
              <a:rPr sz="1600" spc="2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latin typeface="Tahoma"/>
                <a:cs typeface="Tahoma"/>
              </a:rPr>
              <a:t>Μητροπολιτικό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Μουσείο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της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Νέας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Υόρκης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602" y="969263"/>
            <a:ext cx="2519172" cy="54483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3859" y="904747"/>
            <a:ext cx="440563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spc="25" dirty="0">
                <a:solidFill>
                  <a:srgbClr val="320032"/>
                </a:solidFill>
                <a:latin typeface="Arial"/>
                <a:cs typeface="Arial"/>
              </a:rPr>
              <a:t>Τµήµα </a:t>
            </a:r>
            <a:r>
              <a:rPr sz="1800" b="1" spc="5" dirty="0">
                <a:solidFill>
                  <a:srgbClr val="320032"/>
                </a:solidFill>
                <a:latin typeface="Arial"/>
                <a:cs typeface="Arial"/>
              </a:rPr>
              <a:t>µεγάλης 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επιτύµβιας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στήλης </a:t>
            </a:r>
            <a:r>
              <a:rPr sz="1800" b="1" spc="30" dirty="0">
                <a:solidFill>
                  <a:srgbClr val="320032"/>
                </a:solidFill>
                <a:latin typeface="Arial"/>
                <a:cs typeface="Arial"/>
              </a:rPr>
              <a:t>µε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τη </a:t>
            </a:r>
            <a:r>
              <a:rPr sz="1800" b="1" spc="-49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320032"/>
                </a:solidFill>
                <a:latin typeface="Arial"/>
                <a:cs typeface="Arial"/>
              </a:rPr>
              <a:t>µορφή</a:t>
            </a:r>
            <a:r>
              <a:rPr sz="1800" b="1" spc="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20032"/>
                </a:solidFill>
                <a:latin typeface="Arial"/>
                <a:cs typeface="Arial"/>
              </a:rPr>
              <a:t>νεαρού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 αγωνιστή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2672" y="2603397"/>
            <a:ext cx="3064510" cy="6140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95"/>
              </a:spcBef>
              <a:buClr>
                <a:srgbClr val="B2B2B2"/>
              </a:buClr>
              <a:buSzPct val="875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105" dirty="0">
                <a:latin typeface="Tahoma"/>
                <a:cs typeface="Tahoma"/>
              </a:rPr>
              <a:t>Από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-40" dirty="0">
                <a:latin typeface="Tahoma"/>
                <a:cs typeface="Tahoma"/>
              </a:rPr>
              <a:t>την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Αθήνα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5" dirty="0">
                <a:latin typeface="Arial MT"/>
                <a:cs typeface="Arial MT"/>
              </a:rPr>
              <a:t>550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80" dirty="0">
                <a:latin typeface="Tahoma"/>
                <a:cs typeface="Tahoma"/>
              </a:rPr>
              <a:t>π</a:t>
            </a:r>
            <a:r>
              <a:rPr sz="1600" spc="80" dirty="0">
                <a:latin typeface="Arial MT"/>
                <a:cs typeface="Arial MT"/>
              </a:rPr>
              <a:t>.</a:t>
            </a:r>
            <a:r>
              <a:rPr sz="1600" spc="80" dirty="0">
                <a:latin typeface="Tahoma"/>
                <a:cs typeface="Tahoma"/>
              </a:rPr>
              <a:t>Χ</a:t>
            </a:r>
            <a:r>
              <a:rPr sz="1600" spc="8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B2B2B2"/>
              </a:buClr>
              <a:buSzPct val="875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25" dirty="0">
                <a:latin typeface="Tahoma"/>
                <a:cs typeface="Tahoma"/>
              </a:rPr>
              <a:t>Εθνικό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Αρχαιολογικό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Μουσείο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9974" y="1114044"/>
            <a:ext cx="2714244" cy="58308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073" y="899159"/>
            <a:ext cx="8305800" cy="5648325"/>
            <a:chOff x="1155073" y="899159"/>
            <a:chExt cx="8305800" cy="5648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894" y="899159"/>
              <a:ext cx="1400555" cy="5647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3925" y="2121408"/>
              <a:ext cx="4581144" cy="2191511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57684" y="775207"/>
            <a:ext cx="476504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600" b="1" dirty="0">
                <a:solidFill>
                  <a:srgbClr val="320032"/>
                </a:solidFill>
                <a:latin typeface="Arial"/>
                <a:cs typeface="Arial"/>
              </a:rPr>
              <a:t>Επιτύµβια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στήλη</a:t>
            </a:r>
            <a:r>
              <a:rPr sz="16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20032"/>
                </a:solidFill>
                <a:latin typeface="Arial"/>
                <a:cs typeface="Arial"/>
              </a:rPr>
              <a:t>µε </a:t>
            </a:r>
            <a:r>
              <a:rPr sz="1600" b="1" dirty="0">
                <a:solidFill>
                  <a:srgbClr val="320032"/>
                </a:solidFill>
                <a:latin typeface="Arial"/>
                <a:cs typeface="Arial"/>
              </a:rPr>
              <a:t>πολεµιστή πάνω στον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τάφο </a:t>
            </a:r>
            <a:r>
              <a:rPr sz="1600" b="1" spc="-43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του</a:t>
            </a:r>
            <a:r>
              <a:rPr sz="1600" b="1" spc="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20032"/>
                </a:solidFill>
                <a:latin typeface="Arial"/>
                <a:cs typeface="Arial"/>
              </a:rPr>
              <a:t>Αριστίωνα</a:t>
            </a:r>
            <a:r>
              <a:rPr sz="1600" b="1" spc="5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Arial MT"/>
                <a:cs typeface="Arial MT"/>
              </a:rPr>
              <a:t>-</a:t>
            </a:r>
            <a:r>
              <a:rPr sz="1600" spc="15" dirty="0">
                <a:solidFill>
                  <a:srgbClr val="32003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Arial MT"/>
                <a:cs typeface="Arial MT"/>
              </a:rPr>
              <a:t>510 </a:t>
            </a:r>
            <a:r>
              <a:rPr sz="1600" spc="80" dirty="0">
                <a:solidFill>
                  <a:srgbClr val="320032"/>
                </a:solidFill>
                <a:latin typeface="Tahoma"/>
                <a:cs typeface="Tahoma"/>
              </a:rPr>
              <a:t>π</a:t>
            </a:r>
            <a:r>
              <a:rPr sz="1600" spc="80" dirty="0">
                <a:solidFill>
                  <a:srgbClr val="320032"/>
                </a:solidFill>
                <a:latin typeface="Arial MT"/>
                <a:cs typeface="Arial MT"/>
              </a:rPr>
              <a:t>.</a:t>
            </a:r>
            <a:r>
              <a:rPr sz="1600" spc="80" dirty="0">
                <a:solidFill>
                  <a:srgbClr val="320032"/>
                </a:solidFill>
                <a:latin typeface="Tahoma"/>
                <a:cs typeface="Tahoma"/>
              </a:rPr>
              <a:t>Χ</a:t>
            </a:r>
            <a:r>
              <a:rPr sz="1600" spc="80" dirty="0">
                <a:solidFill>
                  <a:srgbClr val="320032"/>
                </a:solidFill>
                <a:latin typeface="Arial MT"/>
                <a:cs typeface="Arial MT"/>
              </a:rPr>
              <a:t>.</a:t>
            </a:r>
            <a:r>
              <a:rPr sz="1600" spc="20" dirty="0">
                <a:solidFill>
                  <a:srgbClr val="32003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Arial MT"/>
                <a:cs typeface="Arial MT"/>
              </a:rPr>
              <a:t>- </a:t>
            </a:r>
            <a:r>
              <a:rPr sz="1600" spc="-40" dirty="0">
                <a:solidFill>
                  <a:srgbClr val="320032"/>
                </a:solidFill>
                <a:latin typeface="Tahoma"/>
                <a:cs typeface="Tahoma"/>
              </a:rPr>
              <a:t>του</a:t>
            </a:r>
            <a:r>
              <a:rPr sz="1600" spc="-3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320032"/>
                </a:solidFill>
                <a:latin typeface="Tahoma"/>
                <a:cs typeface="Tahoma"/>
              </a:rPr>
              <a:t>γλύπτη </a:t>
            </a:r>
            <a:r>
              <a:rPr sz="1600" spc="1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320032"/>
                </a:solidFill>
                <a:latin typeface="Tahoma"/>
                <a:cs typeface="Tahoma"/>
              </a:rPr>
              <a:t>Αριστοκλέους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18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272672" y="4597398"/>
            <a:ext cx="3987800" cy="96329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54965" marR="5080" indent="-342900">
              <a:lnSpc>
                <a:spcPts val="1670"/>
              </a:lnSpc>
              <a:spcBef>
                <a:spcPts val="16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90" dirty="0">
                <a:latin typeface="Tahoma"/>
                <a:cs typeface="Tahoma"/>
              </a:rPr>
              <a:t>Α</a:t>
            </a:r>
            <a:r>
              <a:rPr sz="1400" spc="-15" dirty="0">
                <a:latin typeface="Tahoma"/>
                <a:cs typeface="Tahoma"/>
              </a:rPr>
              <a:t>ν</a:t>
            </a:r>
            <a:r>
              <a:rPr sz="1400" spc="35" dirty="0">
                <a:latin typeface="Tahoma"/>
                <a:cs typeface="Tahoma"/>
              </a:rPr>
              <a:t>ά</a:t>
            </a:r>
            <a:r>
              <a:rPr sz="1400" spc="10" dirty="0">
                <a:latin typeface="Tahoma"/>
                <a:cs typeface="Tahoma"/>
              </a:rPr>
              <a:t>γλ</a:t>
            </a:r>
            <a:r>
              <a:rPr sz="1400" spc="-15" dirty="0">
                <a:latin typeface="Tahoma"/>
                <a:cs typeface="Tahoma"/>
              </a:rPr>
              <a:t>υ</a:t>
            </a:r>
            <a:r>
              <a:rPr sz="1400" spc="-80" dirty="0">
                <a:latin typeface="Tahoma"/>
                <a:cs typeface="Tahoma"/>
              </a:rPr>
              <a:t>φ</a:t>
            </a:r>
            <a:r>
              <a:rPr sz="1400" dirty="0">
                <a:latin typeface="Tahoma"/>
                <a:cs typeface="Tahoma"/>
              </a:rPr>
              <a:t>η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Tahoma"/>
                <a:cs typeface="Tahoma"/>
              </a:rPr>
              <a:t>π</a:t>
            </a:r>
            <a:r>
              <a:rPr sz="1400" spc="10" dirty="0">
                <a:latin typeface="Tahoma"/>
                <a:cs typeface="Tahoma"/>
              </a:rPr>
              <a:t>λ</a:t>
            </a:r>
            <a:r>
              <a:rPr sz="1400" spc="-30" dirty="0">
                <a:latin typeface="Tahoma"/>
                <a:cs typeface="Tahoma"/>
              </a:rPr>
              <a:t>ε</a:t>
            </a:r>
            <a:r>
              <a:rPr sz="1400" spc="-15" dirty="0">
                <a:latin typeface="Tahoma"/>
                <a:cs typeface="Tahoma"/>
              </a:rPr>
              <a:t>υ</a:t>
            </a:r>
            <a:r>
              <a:rPr sz="1400" spc="30" dirty="0">
                <a:latin typeface="Tahoma"/>
                <a:cs typeface="Tahoma"/>
              </a:rPr>
              <a:t>ρ</a:t>
            </a:r>
            <a:r>
              <a:rPr sz="1400" spc="35" dirty="0">
                <a:latin typeface="Tahoma"/>
                <a:cs typeface="Tahoma"/>
              </a:rPr>
              <a:t>ά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ahoma"/>
                <a:cs typeface="Tahoma"/>
              </a:rPr>
              <a:t>α</a:t>
            </a:r>
            <a:r>
              <a:rPr sz="1400" spc="170" dirty="0">
                <a:latin typeface="Tahoma"/>
                <a:cs typeface="Tahoma"/>
              </a:rPr>
              <a:t>π</a:t>
            </a:r>
            <a:r>
              <a:rPr sz="1400" spc="20" dirty="0">
                <a:latin typeface="Tahoma"/>
                <a:cs typeface="Tahoma"/>
              </a:rPr>
              <a:t>ό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14" dirty="0">
                <a:latin typeface="Tahoma"/>
                <a:cs typeface="Tahoma"/>
              </a:rPr>
              <a:t>τ</a:t>
            </a:r>
            <a:r>
              <a:rPr sz="1400" dirty="0">
                <a:latin typeface="Tahoma"/>
                <a:cs typeface="Tahoma"/>
              </a:rPr>
              <a:t>η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ahoma"/>
                <a:cs typeface="Tahoma"/>
              </a:rPr>
              <a:t>β</a:t>
            </a:r>
            <a:r>
              <a:rPr sz="1400" spc="35" dirty="0">
                <a:latin typeface="Tahoma"/>
                <a:cs typeface="Tahoma"/>
              </a:rPr>
              <a:t>ά</a:t>
            </a:r>
            <a:r>
              <a:rPr sz="1400" spc="30" dirty="0">
                <a:latin typeface="Tahoma"/>
                <a:cs typeface="Tahoma"/>
              </a:rPr>
              <a:t>σ</a:t>
            </a:r>
            <a:r>
              <a:rPr sz="1400" dirty="0">
                <a:latin typeface="Tahoma"/>
                <a:cs typeface="Tahoma"/>
              </a:rPr>
              <a:t>η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ahoma"/>
                <a:cs typeface="Tahoma"/>
              </a:rPr>
              <a:t>α</a:t>
            </a:r>
            <a:r>
              <a:rPr sz="1400" spc="-5" dirty="0">
                <a:latin typeface="Tahoma"/>
                <a:cs typeface="Tahoma"/>
              </a:rPr>
              <a:t>γ</a:t>
            </a:r>
            <a:r>
              <a:rPr sz="1400" spc="35" dirty="0">
                <a:latin typeface="Tahoma"/>
                <a:cs typeface="Tahoma"/>
              </a:rPr>
              <a:t>ά</a:t>
            </a:r>
            <a:r>
              <a:rPr sz="1400" spc="10" dirty="0">
                <a:latin typeface="Tahoma"/>
                <a:cs typeface="Tahoma"/>
              </a:rPr>
              <a:t>λ</a:t>
            </a:r>
            <a:r>
              <a:rPr sz="1400" spc="-10" dirty="0">
                <a:latin typeface="Tahoma"/>
                <a:cs typeface="Tahoma"/>
              </a:rPr>
              <a:t>µ</a:t>
            </a:r>
            <a:r>
              <a:rPr sz="1400" spc="35" dirty="0">
                <a:latin typeface="Tahoma"/>
                <a:cs typeface="Tahoma"/>
              </a:rPr>
              <a:t>α</a:t>
            </a:r>
            <a:r>
              <a:rPr sz="1400" spc="-105" dirty="0">
                <a:latin typeface="Tahoma"/>
                <a:cs typeface="Tahoma"/>
              </a:rPr>
              <a:t>τ</a:t>
            </a:r>
            <a:r>
              <a:rPr sz="1400" spc="15" dirty="0">
                <a:latin typeface="Tahoma"/>
                <a:cs typeface="Tahoma"/>
              </a:rPr>
              <a:t>ο</a:t>
            </a:r>
            <a:r>
              <a:rPr sz="1400" spc="70" dirty="0">
                <a:latin typeface="Tahoma"/>
                <a:cs typeface="Tahoma"/>
              </a:rPr>
              <a:t>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µ</a:t>
            </a:r>
            <a:r>
              <a:rPr sz="1400" spc="-10" dirty="0">
                <a:latin typeface="Tahoma"/>
                <a:cs typeface="Tahoma"/>
              </a:rPr>
              <a:t>ε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ahoma"/>
                <a:cs typeface="Tahoma"/>
              </a:rPr>
              <a:t>νέους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που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παίζουν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παιχνίδι</a:t>
            </a:r>
            <a:endParaRPr sz="1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80" dirty="0">
                <a:latin typeface="Tahoma"/>
                <a:cs typeface="Tahoma"/>
              </a:rPr>
              <a:t>Μ</a:t>
            </a:r>
            <a:r>
              <a:rPr sz="1400" spc="15" dirty="0">
                <a:latin typeface="Tahoma"/>
                <a:cs typeface="Tahoma"/>
              </a:rPr>
              <a:t>ο</a:t>
            </a:r>
            <a:r>
              <a:rPr sz="1400" spc="-15" dirty="0">
                <a:latin typeface="Tahoma"/>
                <a:cs typeface="Tahoma"/>
              </a:rPr>
              <a:t>ι</a:t>
            </a:r>
            <a:r>
              <a:rPr sz="1400" spc="25" dirty="0">
                <a:latin typeface="Tahoma"/>
                <a:cs typeface="Tahoma"/>
              </a:rPr>
              <a:t>ά</a:t>
            </a:r>
            <a:r>
              <a:rPr sz="1400" spc="70" dirty="0">
                <a:latin typeface="Tahoma"/>
                <a:cs typeface="Tahoma"/>
              </a:rPr>
              <a:t>ζ</a:t>
            </a:r>
            <a:r>
              <a:rPr sz="1400" spc="-20" dirty="0">
                <a:latin typeface="Tahoma"/>
                <a:cs typeface="Tahoma"/>
              </a:rPr>
              <a:t>ε</a:t>
            </a:r>
            <a:r>
              <a:rPr sz="1400" spc="-10" dirty="0">
                <a:latin typeface="Tahoma"/>
                <a:cs typeface="Tahoma"/>
              </a:rPr>
              <a:t>ι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µ</a:t>
            </a:r>
            <a:r>
              <a:rPr sz="1400" spc="-15" dirty="0">
                <a:latin typeface="Tahoma"/>
                <a:cs typeface="Tahoma"/>
              </a:rPr>
              <a:t>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14" dirty="0">
                <a:latin typeface="Tahoma"/>
                <a:cs typeface="Tahoma"/>
              </a:rPr>
              <a:t>τ</a:t>
            </a:r>
            <a:r>
              <a:rPr sz="1400" spc="20" dirty="0">
                <a:latin typeface="Tahoma"/>
                <a:cs typeface="Tahoma"/>
              </a:rPr>
              <a:t>ο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ahoma"/>
                <a:cs typeface="Tahoma"/>
              </a:rPr>
              <a:t>σ</a:t>
            </a:r>
            <a:r>
              <a:rPr sz="1400" spc="-5" dirty="0">
                <a:latin typeface="Tahoma"/>
                <a:cs typeface="Tahoma"/>
              </a:rPr>
              <a:t>η</a:t>
            </a:r>
            <a:r>
              <a:rPr sz="1400" dirty="0">
                <a:latin typeface="Tahoma"/>
                <a:cs typeface="Tahoma"/>
              </a:rPr>
              <a:t>µ</a:t>
            </a:r>
            <a:r>
              <a:rPr sz="1400" spc="-20" dirty="0">
                <a:latin typeface="Tahoma"/>
                <a:cs typeface="Tahoma"/>
              </a:rPr>
              <a:t>ε</a:t>
            </a:r>
            <a:r>
              <a:rPr sz="1400" spc="30" dirty="0">
                <a:latin typeface="Tahoma"/>
                <a:cs typeface="Tahoma"/>
              </a:rPr>
              <a:t>ρ</a:t>
            </a:r>
            <a:r>
              <a:rPr sz="1400" spc="-15" dirty="0">
                <a:latin typeface="Tahoma"/>
                <a:cs typeface="Tahoma"/>
              </a:rPr>
              <a:t>ιν</a:t>
            </a:r>
            <a:r>
              <a:rPr sz="1400" spc="20" dirty="0">
                <a:latin typeface="Tahoma"/>
                <a:cs typeface="Tahoma"/>
              </a:rPr>
              <a:t>ό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ahoma"/>
                <a:cs typeface="Tahoma"/>
              </a:rPr>
              <a:t>χ</a:t>
            </a:r>
            <a:r>
              <a:rPr sz="1400" spc="15" dirty="0">
                <a:latin typeface="Tahoma"/>
                <a:cs typeface="Tahoma"/>
              </a:rPr>
              <a:t>ό</a:t>
            </a:r>
            <a:r>
              <a:rPr sz="1400" spc="10" dirty="0">
                <a:latin typeface="Tahoma"/>
                <a:cs typeface="Tahoma"/>
              </a:rPr>
              <a:t>κ</a:t>
            </a:r>
            <a:r>
              <a:rPr sz="1400" spc="-20" dirty="0">
                <a:latin typeface="Tahoma"/>
                <a:cs typeface="Tahoma"/>
              </a:rPr>
              <a:t>ε</a:t>
            </a:r>
            <a:r>
              <a:rPr sz="1400" spc="-10" dirty="0">
                <a:latin typeface="Tahoma"/>
                <a:cs typeface="Tahoma"/>
              </a:rPr>
              <a:t>ϊ</a:t>
            </a:r>
            <a:endParaRPr sz="1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30" dirty="0">
                <a:latin typeface="Tahoma"/>
                <a:cs typeface="Tahoma"/>
              </a:rPr>
              <a:t>Εθν</a:t>
            </a:r>
            <a:r>
              <a:rPr sz="1400" spc="30" dirty="0">
                <a:latin typeface="Arial MT"/>
                <a:cs typeface="Arial MT"/>
              </a:rPr>
              <a:t>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20" dirty="0">
                <a:latin typeface="Tahoma"/>
                <a:cs typeface="Tahoma"/>
              </a:rPr>
              <a:t>Αρχαιολογ</a:t>
            </a:r>
            <a:r>
              <a:rPr sz="1400" spc="20" dirty="0">
                <a:latin typeface="Arial MT"/>
                <a:cs typeface="Arial MT"/>
              </a:rPr>
              <a:t>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15" dirty="0">
                <a:latin typeface="Tahoma"/>
                <a:cs typeface="Tahoma"/>
              </a:rPr>
              <a:t>Μουσείο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7674" y="1833372"/>
            <a:ext cx="6915911" cy="4762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7216" y="869695"/>
            <a:ext cx="48609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B2B2B2"/>
                </a:solidFill>
                <a:latin typeface="Times New Roman"/>
                <a:cs typeface="Times New Roman"/>
              </a:rPr>
              <a:t>Άλογα </a:t>
            </a:r>
            <a:r>
              <a:rPr spc="-5" dirty="0">
                <a:solidFill>
                  <a:srgbClr val="B2B2B2"/>
                </a:solidFill>
                <a:latin typeface="Times New Roman"/>
                <a:cs typeface="Times New Roman"/>
              </a:rPr>
              <a:t>που προέρχονται από </a:t>
            </a:r>
            <a:r>
              <a:rPr spc="-10" dirty="0">
                <a:solidFill>
                  <a:srgbClr val="B2B2B2"/>
                </a:solidFill>
                <a:latin typeface="Times New Roman"/>
                <a:cs typeface="Times New Roman"/>
              </a:rPr>
              <a:t>άρµα</a:t>
            </a:r>
            <a:r>
              <a:rPr spc="-5" dirty="0">
                <a:solidFill>
                  <a:srgbClr val="B2B2B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20032"/>
                </a:solidFill>
                <a:latin typeface="Times New Roman"/>
                <a:cs typeface="Times New Roman"/>
              </a:rPr>
              <a:t>- 570 π.Χ. </a:t>
            </a:r>
            <a:r>
              <a:rPr spc="-484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320032"/>
                </a:solidFill>
                <a:latin typeface="Times New Roman"/>
                <a:cs typeface="Times New Roman"/>
              </a:rPr>
              <a:t>Μουσείο</a:t>
            </a:r>
            <a:r>
              <a:rPr spc="-1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20032"/>
                </a:solidFill>
                <a:latin typeface="Times New Roman"/>
                <a:cs typeface="Times New Roman"/>
              </a:rPr>
              <a:t>Ακρόπολης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0860" y="993139"/>
            <a:ext cx="4167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20032"/>
                </a:solidFill>
              </a:rPr>
              <a:t>ΧΑΡΑΚΤΗΡΙΣΤΙΚΑ</a:t>
            </a:r>
            <a:r>
              <a:rPr sz="2400" spc="-40" dirty="0">
                <a:solidFill>
                  <a:srgbClr val="320032"/>
                </a:solidFill>
              </a:rPr>
              <a:t> </a:t>
            </a:r>
            <a:r>
              <a:rPr sz="2400" spc="-5" dirty="0">
                <a:solidFill>
                  <a:srgbClr val="320032"/>
                </a:solidFill>
              </a:rPr>
              <a:t>ΣΤΟΙΧΕΙΑ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753500" y="2507994"/>
            <a:ext cx="7567295" cy="197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2B2B2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10" dirty="0">
                <a:latin typeface="Tahoma"/>
                <a:cs typeface="Tahoma"/>
              </a:rPr>
              <a:t>Κατασκευάζονται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ναοί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CC0000"/>
                </a:solidFill>
                <a:latin typeface="Arial"/>
                <a:cs typeface="Arial"/>
              </a:rPr>
              <a:t>µεγάλου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C0000"/>
                </a:solidFill>
                <a:latin typeface="Arial"/>
                <a:cs typeface="Arial"/>
              </a:rPr>
              <a:t>µεγέθους</a:t>
            </a:r>
            <a:r>
              <a:rPr sz="20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(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ανατολική</a:t>
            </a:r>
            <a:r>
              <a:rPr sz="2000" u="heavy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επιρροή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spc="110" dirty="0">
                <a:latin typeface="Tahoma"/>
                <a:cs typeface="Tahoma"/>
              </a:rPr>
              <a:t>από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πέτρα,</a:t>
            </a:r>
            <a:r>
              <a:rPr sz="20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Tahoma"/>
                <a:cs typeface="Tahoma"/>
              </a:rPr>
              <a:t>και</a:t>
            </a:r>
            <a:r>
              <a:rPr sz="2000" spc="10" dirty="0">
                <a:latin typeface="Arial MT"/>
                <a:cs typeface="Arial MT"/>
              </a:rPr>
              <a:t>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25" dirty="0">
                <a:latin typeface="Tahoma"/>
                <a:cs typeface="Tahoma"/>
              </a:rPr>
              <a:t>συχνά</a:t>
            </a:r>
            <a:r>
              <a:rPr sz="2000" spc="25" dirty="0">
                <a:latin typeface="Arial MT"/>
                <a:cs typeface="Arial MT"/>
              </a:rPr>
              <a:t>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b="1" spc="15" dirty="0">
                <a:solidFill>
                  <a:srgbClr val="CC0000"/>
                </a:solidFill>
                <a:latin typeface="Arial"/>
                <a:cs typeface="Arial"/>
              </a:rPr>
              <a:t>µάρµαρο.</a:t>
            </a:r>
            <a:endParaRPr sz="2000">
              <a:latin typeface="Arial"/>
              <a:cs typeface="Arial"/>
            </a:endParaRPr>
          </a:p>
          <a:p>
            <a:pPr marL="355600" marR="332740" indent="-342900">
              <a:lnSpc>
                <a:spcPct val="100000"/>
              </a:lnSpc>
              <a:spcBef>
                <a:spcPts val="480"/>
              </a:spcBef>
              <a:buClr>
                <a:srgbClr val="B2B2B2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10" dirty="0">
                <a:latin typeface="Tahoma"/>
                <a:cs typeface="Tahoma"/>
              </a:rPr>
              <a:t>Γεννιέται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CC0000"/>
                </a:solidFill>
                <a:latin typeface="Arial"/>
                <a:cs typeface="Arial"/>
              </a:rPr>
              <a:t>µεγάλη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γλυπτική 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10" dirty="0">
                <a:latin typeface="Tahoma"/>
                <a:cs typeface="Tahoma"/>
              </a:rPr>
              <a:t>για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την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οποία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σηµαντικό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ρόλο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45" dirty="0">
                <a:latin typeface="Tahoma"/>
                <a:cs typeface="Tahoma"/>
              </a:rPr>
              <a:t>έπαιξε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η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Arial"/>
                <a:cs typeface="Arial"/>
              </a:rPr>
              <a:t>επαφή </a:t>
            </a:r>
            <a:r>
              <a:rPr sz="2000" b="1" spc="35" dirty="0">
                <a:latin typeface="Arial"/>
                <a:cs typeface="Arial"/>
              </a:rPr>
              <a:t>µε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την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Αίγυπτο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355600" marR="782320" indent="-343535">
              <a:lnSpc>
                <a:spcPct val="100000"/>
              </a:lnSpc>
              <a:spcBef>
                <a:spcPts val="470"/>
              </a:spcBef>
              <a:buClr>
                <a:srgbClr val="B2B2B2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60" dirty="0">
                <a:latin typeface="Tahoma"/>
                <a:cs typeface="Tahoma"/>
              </a:rPr>
              <a:t>Σπουδαία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επίσης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είναι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και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η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ανάπτυξη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της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κεραµικής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5" dirty="0">
                <a:latin typeface="Tahoma"/>
                <a:cs typeface="Tahoma"/>
              </a:rPr>
              <a:t>µε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χαρακτηριστικά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κέντρα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την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Κόρινθο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15" dirty="0">
                <a:latin typeface="Tahoma"/>
                <a:cs typeface="Tahoma"/>
              </a:rPr>
              <a:t>και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την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Αθήνα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721" y="1238503"/>
            <a:ext cx="538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CC99"/>
                </a:solidFill>
              </a:rPr>
              <a:t>Ανάγλυφη</a:t>
            </a:r>
            <a:r>
              <a:rPr sz="1800" spc="5" dirty="0">
                <a:solidFill>
                  <a:srgbClr val="00CC99"/>
                </a:solidFill>
              </a:rPr>
              <a:t> </a:t>
            </a:r>
            <a:r>
              <a:rPr sz="1800" spc="-5" dirty="0">
                <a:solidFill>
                  <a:srgbClr val="00CC99"/>
                </a:solidFill>
              </a:rPr>
              <a:t>πλάκα</a:t>
            </a:r>
            <a:r>
              <a:rPr sz="1800" dirty="0">
                <a:solidFill>
                  <a:srgbClr val="00CC99"/>
                </a:solidFill>
              </a:rPr>
              <a:t> </a:t>
            </a:r>
            <a:r>
              <a:rPr sz="1800" spc="30" dirty="0">
                <a:solidFill>
                  <a:srgbClr val="00CC99"/>
                </a:solidFill>
              </a:rPr>
              <a:t>µε</a:t>
            </a:r>
            <a:r>
              <a:rPr sz="1800" dirty="0">
                <a:solidFill>
                  <a:srgbClr val="00CC99"/>
                </a:solidFill>
              </a:rPr>
              <a:t> </a:t>
            </a:r>
            <a:r>
              <a:rPr sz="1800" spc="-5" dirty="0">
                <a:solidFill>
                  <a:srgbClr val="00CC99"/>
                </a:solidFill>
              </a:rPr>
              <a:t>παράσταση</a:t>
            </a:r>
            <a:r>
              <a:rPr sz="1800" spc="10" dirty="0">
                <a:solidFill>
                  <a:srgbClr val="00CC99"/>
                </a:solidFill>
              </a:rPr>
              <a:t> </a:t>
            </a:r>
            <a:r>
              <a:rPr sz="1800" spc="-5" dirty="0">
                <a:solidFill>
                  <a:srgbClr val="00CC99"/>
                </a:solidFill>
              </a:rPr>
              <a:t>πάλης,</a:t>
            </a:r>
            <a:r>
              <a:rPr sz="1800" spc="5" dirty="0">
                <a:solidFill>
                  <a:srgbClr val="00CC99"/>
                </a:solidFill>
              </a:rPr>
              <a:t> </a:t>
            </a:r>
            <a:r>
              <a:rPr sz="1800" spc="-10" dirty="0">
                <a:solidFill>
                  <a:srgbClr val="00CC99"/>
                </a:solidFill>
              </a:rPr>
              <a:t>520</a:t>
            </a:r>
            <a:r>
              <a:rPr sz="1800" spc="-5" dirty="0">
                <a:solidFill>
                  <a:srgbClr val="00CC99"/>
                </a:solidFill>
              </a:rPr>
              <a:t> π.Χ.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608721" y="1514347"/>
            <a:ext cx="448627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" dirty="0">
                <a:latin typeface="Tahoma"/>
                <a:cs typeface="Tahoma"/>
              </a:rPr>
              <a:t>Εθνικό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Αρχαιολογικό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Μουσείο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ahoma"/>
              <a:cs typeface="Tahoma"/>
            </a:endParaRPr>
          </a:p>
          <a:p>
            <a:pPr marL="513715" indent="-343535">
              <a:lnSpc>
                <a:spcPct val="100000"/>
              </a:lnSpc>
              <a:buClr>
                <a:srgbClr val="B2B2B2"/>
              </a:buClr>
              <a:buSzPct val="91666"/>
              <a:buFont typeface="Wingdings"/>
              <a:buChar char=""/>
              <a:tabLst>
                <a:tab pos="513715" algn="l"/>
                <a:tab pos="514350" algn="l"/>
              </a:tabLst>
            </a:pPr>
            <a:r>
              <a:rPr sz="1200" spc="-5" dirty="0">
                <a:latin typeface="Tahoma"/>
                <a:cs typeface="Tahoma"/>
              </a:rPr>
              <a:t>Φωτογραφία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-5" dirty="0">
                <a:latin typeface="Tahoma"/>
                <a:cs typeface="Tahoma"/>
              </a:rPr>
              <a:t>Ιστορία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Ελληνικού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Έθνους</a:t>
            </a:r>
            <a:r>
              <a:rPr sz="1200" spc="20" dirty="0">
                <a:latin typeface="Arial MT"/>
                <a:cs typeface="Arial MT"/>
              </a:rPr>
              <a:t>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Tahoma"/>
                <a:cs typeface="Tahoma"/>
              </a:rPr>
              <a:t>Εκδοτική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Αθηνών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858" y="2699004"/>
            <a:ext cx="7458456" cy="2819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7216" y="872743"/>
            <a:ext cx="1538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0000"/>
                </a:solidFill>
              </a:rPr>
              <a:t>ΚΕΡΑΜΙΚΗ</a:t>
            </a:r>
            <a:r>
              <a:rPr spc="-55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94640" algn="l"/>
              </a:tabLst>
            </a:pPr>
            <a:r>
              <a:rPr spc="-5" dirty="0"/>
              <a:t>ΜΕΛΑΝΟΜΟΡΦΟΣ</a:t>
            </a:r>
            <a:r>
              <a:rPr spc="-25" dirty="0"/>
              <a:t> </a:t>
            </a:r>
            <a:r>
              <a:rPr dirty="0"/>
              <a:t>ΡΥΘΜΟΣ</a:t>
            </a:r>
            <a:r>
              <a:rPr spc="-30" dirty="0"/>
              <a:t> </a:t>
            </a:r>
            <a:r>
              <a:rPr dirty="0">
                <a:solidFill>
                  <a:srgbClr val="CC0000"/>
                </a:solidFill>
              </a:rPr>
              <a:t>(</a:t>
            </a:r>
            <a:r>
              <a:rPr spc="-10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ΚΟΡΙΝΘΟΣ</a:t>
            </a:r>
            <a:r>
              <a:rPr spc="-30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)</a:t>
            </a:r>
          </a:p>
          <a:p>
            <a:pPr>
              <a:lnSpc>
                <a:spcPct val="100000"/>
              </a:lnSpc>
              <a:buClr>
                <a:srgbClr val="320032"/>
              </a:buClr>
              <a:buFont typeface="Arial"/>
              <a:buAutoNum type="arabicPeriod"/>
            </a:pPr>
            <a:endParaRPr sz="2200"/>
          </a:p>
          <a:p>
            <a:pPr marL="3493135" marR="27940" lvl="1" indent="-342900">
              <a:lnSpc>
                <a:spcPct val="100099"/>
              </a:lnSpc>
              <a:spcBef>
                <a:spcPts val="1355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493135" algn="l"/>
                <a:tab pos="3493770" algn="l"/>
              </a:tabLst>
            </a:pPr>
            <a:r>
              <a:rPr sz="1800" spc="55" dirty="0">
                <a:latin typeface="Tahoma"/>
                <a:cs typeface="Tahoma"/>
              </a:rPr>
              <a:t>Οι </a:t>
            </a:r>
            <a:r>
              <a:rPr sz="1800" dirty="0">
                <a:latin typeface="Tahoma"/>
                <a:cs typeface="Tahoma"/>
              </a:rPr>
              <a:t>µορφές </a:t>
            </a:r>
            <a:r>
              <a:rPr sz="1800" b="1" spc="-5" dirty="0">
                <a:latin typeface="Arial"/>
                <a:cs typeface="Arial"/>
              </a:rPr>
              <a:t>χαράζονται </a:t>
            </a:r>
            <a:r>
              <a:rPr sz="1800" spc="-20" dirty="0">
                <a:latin typeface="Tahoma"/>
                <a:cs typeface="Tahoma"/>
              </a:rPr>
              <a:t>στην </a:t>
            </a:r>
            <a:r>
              <a:rPr sz="1800" spc="30" dirty="0">
                <a:latin typeface="Tahoma"/>
                <a:cs typeface="Tahoma"/>
              </a:rPr>
              <a:t>κοκκινωπή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επιφάνεια </a:t>
            </a:r>
            <a:r>
              <a:rPr sz="1800" spc="-50" dirty="0">
                <a:latin typeface="Tahoma"/>
                <a:cs typeface="Tahoma"/>
              </a:rPr>
              <a:t>του </a:t>
            </a:r>
            <a:r>
              <a:rPr sz="1800" dirty="0">
                <a:latin typeface="Tahoma"/>
                <a:cs typeface="Tahoma"/>
              </a:rPr>
              <a:t>αγγείου </a:t>
            </a:r>
            <a:r>
              <a:rPr sz="1800" spc="10" dirty="0">
                <a:latin typeface="Tahoma"/>
                <a:cs typeface="Tahoma"/>
              </a:rPr>
              <a:t>και </a:t>
            </a:r>
            <a:r>
              <a:rPr sz="1800" spc="-20" dirty="0">
                <a:latin typeface="Tahoma"/>
                <a:cs typeface="Tahoma"/>
              </a:rPr>
              <a:t>βάφονται 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b="1" spc="5" dirty="0">
                <a:latin typeface="Arial"/>
                <a:cs typeface="Arial"/>
              </a:rPr>
              <a:t>µαύρες,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25" dirty="0">
                <a:latin typeface="Tahoma"/>
                <a:cs typeface="Tahoma"/>
              </a:rPr>
              <a:t>ενώ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χρησιµοποιούνται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και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άλλα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χρώµατα</a:t>
            </a:r>
            <a:r>
              <a:rPr sz="1800" spc="15" dirty="0">
                <a:latin typeface="Arial MT"/>
                <a:cs typeface="Arial MT"/>
              </a:rPr>
              <a:t>, </a:t>
            </a:r>
            <a:r>
              <a:rPr sz="1800" spc="100" dirty="0">
                <a:latin typeface="Tahoma"/>
                <a:cs typeface="Tahoma"/>
              </a:rPr>
              <a:t>όπως </a:t>
            </a:r>
            <a:r>
              <a:rPr sz="1800" b="1" spc="-5" dirty="0">
                <a:latin typeface="Arial"/>
                <a:cs typeface="Arial"/>
              </a:rPr>
              <a:t>το </a:t>
            </a:r>
            <a:r>
              <a:rPr sz="1800" b="1" spc="-10" dirty="0">
                <a:latin typeface="Arial"/>
                <a:cs typeface="Arial"/>
              </a:rPr>
              <a:t>λευκό </a:t>
            </a:r>
            <a:r>
              <a:rPr sz="1800" b="1" spc="-5" dirty="0">
                <a:latin typeface="Arial"/>
                <a:cs typeface="Arial"/>
              </a:rPr>
              <a:t>και το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βυσσινί.</a:t>
            </a:r>
            <a:endParaRPr sz="1800">
              <a:latin typeface="Arial"/>
              <a:cs typeface="Arial"/>
            </a:endParaRPr>
          </a:p>
          <a:p>
            <a:pPr marL="3493135" marR="5080" lvl="1" indent="-342900">
              <a:lnSpc>
                <a:spcPct val="100000"/>
              </a:lnSpc>
              <a:spcBef>
                <a:spcPts val="445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493135" algn="l"/>
                <a:tab pos="3493770" algn="l"/>
              </a:tabLst>
            </a:pPr>
            <a:r>
              <a:rPr sz="1800" b="1" spc="5" dirty="0">
                <a:solidFill>
                  <a:srgbClr val="CC0000"/>
                </a:solidFill>
                <a:latin typeface="Arial"/>
                <a:cs typeface="Arial"/>
              </a:rPr>
              <a:t>Αµφορέας </a:t>
            </a:r>
            <a:r>
              <a:rPr sz="1800" spc="-10" dirty="0">
                <a:latin typeface="Tahoma"/>
                <a:cs typeface="Tahoma"/>
              </a:rPr>
              <a:t>µε </a:t>
            </a:r>
            <a:r>
              <a:rPr sz="1800" spc="40" dirty="0">
                <a:latin typeface="Tahoma"/>
                <a:cs typeface="Tahoma"/>
              </a:rPr>
              <a:t>παράσταση </a:t>
            </a:r>
            <a:r>
              <a:rPr sz="1800" spc="-50" dirty="0">
                <a:latin typeface="Tahoma"/>
                <a:cs typeface="Tahoma"/>
              </a:rPr>
              <a:t>του</a:t>
            </a:r>
            <a:r>
              <a:rPr sz="1800" spc="-5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800" u="heavy" spc="25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Αχιλλέα </a:t>
            </a:r>
            <a:r>
              <a:rPr sz="1800" spc="3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800" u="heavy" spc="70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που</a:t>
            </a:r>
            <a:r>
              <a:rPr sz="1800" u="heavy" spc="-70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 </a:t>
            </a:r>
            <a:r>
              <a:rPr sz="1800" u="heavy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σκοτώνει</a:t>
            </a:r>
            <a:r>
              <a:rPr sz="1800" u="heavy" spc="-75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 </a:t>
            </a:r>
            <a:r>
              <a:rPr sz="1800" u="heavy" spc="-45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την</a:t>
            </a:r>
            <a:r>
              <a:rPr sz="1800" u="heavy" spc="-65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 </a:t>
            </a:r>
            <a:r>
              <a:rPr sz="1800" u="heavy" spc="30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αµαζόνα</a:t>
            </a:r>
            <a:r>
              <a:rPr sz="1800" u="heavy" spc="-80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 </a:t>
            </a:r>
            <a:r>
              <a:rPr sz="1800" u="heavy" spc="5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Πενθεσίλεια</a:t>
            </a:r>
            <a:r>
              <a:rPr sz="1800" u="heavy" spc="-60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ahoma"/>
                <a:cs typeface="Tahoma"/>
              </a:rPr>
              <a:t> </a:t>
            </a:r>
            <a:r>
              <a:rPr sz="1800" u="heavy" dirty="0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3493135" lvl="1" indent="-343535">
              <a:lnSpc>
                <a:spcPct val="100000"/>
              </a:lnSpc>
              <a:spcBef>
                <a:spcPts val="445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493135" algn="l"/>
                <a:tab pos="3493770" algn="l"/>
              </a:tabLst>
            </a:pPr>
            <a:r>
              <a:rPr sz="1800" spc="60" dirty="0">
                <a:latin typeface="Tahoma"/>
                <a:cs typeface="Tahoma"/>
              </a:rPr>
              <a:t>Έργο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του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ζωγράφου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Εξηκία,</a:t>
            </a:r>
            <a:r>
              <a:rPr sz="18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60" dirty="0">
                <a:latin typeface="Tahoma"/>
                <a:cs typeface="Tahoma"/>
              </a:rPr>
              <a:t>περίπου</a:t>
            </a:r>
            <a:endParaRPr sz="1800">
              <a:latin typeface="Tahoma"/>
              <a:cs typeface="Tahoma"/>
            </a:endParaRPr>
          </a:p>
          <a:p>
            <a:pPr marL="314960" algn="ctr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Arial MT"/>
                <a:cs typeface="Arial MT"/>
              </a:rPr>
              <a:t>535</a:t>
            </a:r>
            <a:r>
              <a:rPr sz="18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105" dirty="0">
                <a:solidFill>
                  <a:srgbClr val="000000"/>
                </a:solidFill>
                <a:latin typeface="Tahoma"/>
                <a:cs typeface="Tahoma"/>
              </a:rPr>
              <a:t>π</a:t>
            </a:r>
            <a:r>
              <a:rPr sz="1800" b="0" spc="105" dirty="0">
                <a:solidFill>
                  <a:srgbClr val="000000"/>
                </a:solidFill>
                <a:latin typeface="Arial MT"/>
                <a:cs typeface="Arial MT"/>
              </a:rPr>
              <a:t>.</a:t>
            </a:r>
            <a:r>
              <a:rPr sz="18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75" dirty="0">
                <a:solidFill>
                  <a:srgbClr val="000000"/>
                </a:solidFill>
                <a:latin typeface="Tahoma"/>
                <a:cs typeface="Tahoma"/>
              </a:rPr>
              <a:t>Χ</a:t>
            </a:r>
            <a:r>
              <a:rPr sz="1800" b="0" spc="75" dirty="0">
                <a:solidFill>
                  <a:srgbClr val="000000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939" y="1906523"/>
            <a:ext cx="3247644" cy="46664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218" y="1545336"/>
            <a:ext cx="4661915" cy="49743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7115" y="717295"/>
            <a:ext cx="7468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20032"/>
                </a:solidFill>
                <a:latin typeface="Tahoma"/>
                <a:cs typeface="Tahoma"/>
              </a:rPr>
              <a:t>Αττικός</a:t>
            </a:r>
            <a:r>
              <a:rPr sz="1600" spc="-5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320032"/>
                </a:solidFill>
                <a:latin typeface="Tahoma"/>
                <a:cs typeface="Tahoma"/>
              </a:rPr>
              <a:t>µελανόµορφος</a:t>
            </a:r>
            <a:r>
              <a:rPr sz="1600" spc="-5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320032"/>
                </a:solidFill>
                <a:latin typeface="Tahoma"/>
                <a:cs typeface="Tahoma"/>
              </a:rPr>
              <a:t>κρατήρας</a:t>
            </a:r>
            <a:r>
              <a:rPr sz="1600" spc="-3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320032"/>
                </a:solidFill>
                <a:latin typeface="Arial"/>
                <a:cs typeface="Arial"/>
              </a:rPr>
              <a:t>µε</a:t>
            </a:r>
            <a:r>
              <a:rPr sz="1600" b="1" spc="1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σκηνή</a:t>
            </a:r>
            <a:r>
              <a:rPr sz="1600" b="1" spc="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320032"/>
                </a:solidFill>
                <a:latin typeface="Arial"/>
                <a:cs typeface="Arial"/>
              </a:rPr>
              <a:t>µάχης </a:t>
            </a:r>
            <a:r>
              <a:rPr sz="1600" spc="5" dirty="0">
                <a:solidFill>
                  <a:srgbClr val="320032"/>
                </a:solidFill>
                <a:latin typeface="Tahoma"/>
                <a:cs typeface="Tahoma"/>
              </a:rPr>
              <a:t>πιθανότατα</a:t>
            </a:r>
            <a:r>
              <a:rPr sz="1600" spc="-5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320032"/>
                </a:solidFill>
                <a:latin typeface="Tahoma"/>
                <a:cs typeface="Tahoma"/>
              </a:rPr>
              <a:t>γύρω</a:t>
            </a:r>
            <a:r>
              <a:rPr sz="1600" spc="-5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320032"/>
                </a:solidFill>
                <a:latin typeface="Tahoma"/>
                <a:cs typeface="Tahoma"/>
              </a:rPr>
              <a:t>από</a:t>
            </a:r>
            <a:r>
              <a:rPr sz="1600" spc="-5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320032"/>
                </a:solidFill>
                <a:latin typeface="Tahoma"/>
                <a:cs typeface="Tahoma"/>
              </a:rPr>
              <a:t>το</a:t>
            </a:r>
            <a:r>
              <a:rPr sz="1600" spc="-4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320032"/>
                </a:solidFill>
                <a:latin typeface="Tahoma"/>
                <a:cs typeface="Tahoma"/>
              </a:rPr>
              <a:t>σώµα </a:t>
            </a:r>
            <a:r>
              <a:rPr sz="1600" spc="-484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320032"/>
                </a:solidFill>
                <a:latin typeface="Tahoma"/>
                <a:cs typeface="Tahoma"/>
              </a:rPr>
              <a:t>του</a:t>
            </a:r>
            <a:r>
              <a:rPr sz="1600" spc="-4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20032"/>
                </a:solidFill>
                <a:latin typeface="Arial"/>
                <a:cs typeface="Arial"/>
              </a:rPr>
              <a:t>νεκρού</a:t>
            </a:r>
            <a:r>
              <a:rPr sz="1600" b="1" spc="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Πατρόκλου</a:t>
            </a:r>
            <a:r>
              <a:rPr sz="1600" b="1" spc="-1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Arial MT"/>
                <a:cs typeface="Arial MT"/>
              </a:rPr>
              <a:t>–</a:t>
            </a:r>
            <a:r>
              <a:rPr sz="1600" spc="10" dirty="0">
                <a:solidFill>
                  <a:srgbClr val="320032"/>
                </a:solidFill>
                <a:latin typeface="Arial MT"/>
                <a:cs typeface="Arial MT"/>
              </a:rPr>
              <a:t> </a:t>
            </a:r>
            <a:r>
              <a:rPr sz="1600" spc="85" dirty="0">
                <a:solidFill>
                  <a:srgbClr val="320032"/>
                </a:solidFill>
                <a:latin typeface="Tahoma"/>
                <a:cs typeface="Tahoma"/>
              </a:rPr>
              <a:t>από</a:t>
            </a:r>
            <a:r>
              <a:rPr sz="1600" spc="-5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320032"/>
                </a:solidFill>
                <a:latin typeface="Tahoma"/>
                <a:cs typeface="Tahoma"/>
              </a:rPr>
              <a:t>τα</a:t>
            </a:r>
            <a:r>
              <a:rPr sz="1600" spc="-6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320032"/>
                </a:solidFill>
                <a:latin typeface="Tahoma"/>
                <a:cs typeface="Tahoma"/>
              </a:rPr>
              <a:t>Φάρσαλα</a:t>
            </a:r>
            <a:r>
              <a:rPr sz="1600" spc="-3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320032"/>
                </a:solidFill>
                <a:latin typeface="Tahoma"/>
                <a:cs typeface="Tahoma"/>
              </a:rPr>
              <a:t>Θεσσαλίας</a:t>
            </a:r>
            <a:r>
              <a:rPr sz="1600" spc="-6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Arial MT"/>
                <a:cs typeface="Arial MT"/>
              </a:rPr>
              <a:t>-</a:t>
            </a:r>
            <a:r>
              <a:rPr sz="1600" spc="5" dirty="0">
                <a:solidFill>
                  <a:srgbClr val="32003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20032"/>
                </a:solidFill>
                <a:latin typeface="Arial MT"/>
                <a:cs typeface="Arial MT"/>
              </a:rPr>
              <a:t>530</a:t>
            </a:r>
            <a:r>
              <a:rPr sz="1600" dirty="0">
                <a:solidFill>
                  <a:srgbClr val="320032"/>
                </a:solidFill>
                <a:latin typeface="Arial MT"/>
                <a:cs typeface="Arial MT"/>
              </a:rPr>
              <a:t> </a:t>
            </a:r>
            <a:r>
              <a:rPr sz="1600" spc="85" dirty="0">
                <a:solidFill>
                  <a:srgbClr val="320032"/>
                </a:solidFill>
                <a:latin typeface="Tahoma"/>
                <a:cs typeface="Tahoma"/>
              </a:rPr>
              <a:t>π</a:t>
            </a:r>
            <a:r>
              <a:rPr sz="1600" spc="85" dirty="0">
                <a:solidFill>
                  <a:srgbClr val="320032"/>
                </a:solidFill>
                <a:latin typeface="Arial MT"/>
                <a:cs typeface="Arial MT"/>
              </a:rPr>
              <a:t>.</a:t>
            </a:r>
            <a:r>
              <a:rPr sz="1600" spc="85" dirty="0">
                <a:solidFill>
                  <a:srgbClr val="320032"/>
                </a:solidFill>
                <a:latin typeface="Tahoma"/>
                <a:cs typeface="Tahoma"/>
              </a:rPr>
              <a:t>Χ</a:t>
            </a:r>
            <a:r>
              <a:rPr sz="1600" spc="85" dirty="0">
                <a:solidFill>
                  <a:srgbClr val="320032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22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767216" y="1976119"/>
            <a:ext cx="2729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25" dirty="0">
                <a:latin typeface="Tahoma"/>
                <a:cs typeface="Tahoma"/>
              </a:rPr>
              <a:t>Εθνικό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Αρχαιολογικό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Μουσείο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3500" y="880363"/>
            <a:ext cx="551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Μελανόµορφος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αττικός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20032"/>
                </a:solidFill>
                <a:latin typeface="Arial"/>
                <a:cs typeface="Arial"/>
              </a:rPr>
              <a:t>αµφορέας</a:t>
            </a:r>
            <a:r>
              <a:rPr sz="1800" b="1" spc="49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,  </a:t>
            </a:r>
            <a:r>
              <a:rPr sz="1800" b="1" spc="-10" dirty="0">
                <a:solidFill>
                  <a:srgbClr val="320032"/>
                </a:solidFill>
                <a:latin typeface="Arial"/>
                <a:cs typeface="Arial"/>
              </a:rPr>
              <a:t>550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320032"/>
                </a:solidFill>
                <a:latin typeface="Arial"/>
                <a:cs typeface="Arial"/>
              </a:rPr>
              <a:t>540</a:t>
            </a:r>
            <a:r>
              <a:rPr sz="18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0032"/>
                </a:solidFill>
                <a:latin typeface="Arial"/>
                <a:cs typeface="Arial"/>
              </a:rPr>
              <a:t>π.Χ.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216" y="1979167"/>
            <a:ext cx="1404620" cy="17837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900">
              <a:lnSpc>
                <a:spcPct val="100200"/>
              </a:lnSpc>
              <a:spcBef>
                <a:spcPts val="90"/>
              </a:spcBef>
              <a:buClr>
                <a:srgbClr val="B2B2B2"/>
              </a:buClr>
              <a:buSzPct val="875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70" dirty="0">
                <a:latin typeface="Tahoma"/>
                <a:cs typeface="Tahoma"/>
              </a:rPr>
              <a:t>Η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πάλη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-40" dirty="0">
                <a:latin typeface="Tahoma"/>
                <a:cs typeface="Tahoma"/>
              </a:rPr>
              <a:t>του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Ηρακλή </a:t>
            </a:r>
            <a:r>
              <a:rPr sz="1600" spc="-5" dirty="0">
                <a:latin typeface="Tahoma"/>
                <a:cs typeface="Tahoma"/>
              </a:rPr>
              <a:t>µε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114" dirty="0">
                <a:latin typeface="Tahoma"/>
                <a:cs typeface="Tahoma"/>
              </a:rPr>
              <a:t>τ</a:t>
            </a:r>
            <a:r>
              <a:rPr sz="1600" spc="15" dirty="0">
                <a:latin typeface="Tahoma"/>
                <a:cs typeface="Tahoma"/>
              </a:rPr>
              <a:t>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ahoma"/>
                <a:cs typeface="Tahoma"/>
              </a:rPr>
              <a:t>λ</a:t>
            </a:r>
            <a:r>
              <a:rPr sz="1600" spc="-10" dirty="0">
                <a:latin typeface="Tahoma"/>
                <a:cs typeface="Tahoma"/>
              </a:rPr>
              <a:t>ι</a:t>
            </a:r>
            <a:r>
              <a:rPr sz="1600" spc="10" dirty="0">
                <a:latin typeface="Tahoma"/>
                <a:cs typeface="Tahoma"/>
              </a:rPr>
              <a:t>ο</a:t>
            </a:r>
            <a:r>
              <a:rPr sz="1600" spc="5" dirty="0">
                <a:latin typeface="Tahoma"/>
                <a:cs typeface="Tahoma"/>
              </a:rPr>
              <a:t>ν</a:t>
            </a:r>
            <a:r>
              <a:rPr sz="1600" spc="-114" dirty="0">
                <a:latin typeface="Tahoma"/>
                <a:cs typeface="Tahoma"/>
              </a:rPr>
              <a:t>τ</a:t>
            </a:r>
            <a:r>
              <a:rPr sz="1600" spc="35" dirty="0">
                <a:latin typeface="Tahoma"/>
                <a:cs typeface="Tahoma"/>
              </a:rPr>
              <a:t>ά</a:t>
            </a:r>
            <a:r>
              <a:rPr sz="1600" spc="15" dirty="0">
                <a:latin typeface="Tahoma"/>
                <a:cs typeface="Tahoma"/>
              </a:rPr>
              <a:t>ρ</a:t>
            </a:r>
            <a:r>
              <a:rPr sz="1600" spc="-15" dirty="0">
                <a:latin typeface="Tahoma"/>
                <a:cs typeface="Tahoma"/>
              </a:rPr>
              <a:t>ι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14" dirty="0">
                <a:latin typeface="Tahoma"/>
                <a:cs typeface="Tahoma"/>
              </a:rPr>
              <a:t>τ</a:t>
            </a:r>
            <a:r>
              <a:rPr sz="1600" spc="-10" dirty="0">
                <a:latin typeface="Tahoma"/>
                <a:cs typeface="Tahoma"/>
              </a:rPr>
              <a:t>η</a:t>
            </a:r>
            <a:r>
              <a:rPr sz="1600" spc="80" dirty="0">
                <a:latin typeface="Tahoma"/>
                <a:cs typeface="Tahoma"/>
              </a:rPr>
              <a:t>ς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ahoma"/>
                <a:cs typeface="Tahoma"/>
              </a:rPr>
              <a:t>Ν</a:t>
            </a:r>
            <a:r>
              <a:rPr sz="1600" spc="-25" dirty="0">
                <a:latin typeface="Tahoma"/>
                <a:cs typeface="Tahoma"/>
              </a:rPr>
              <a:t>ε</a:t>
            </a:r>
            <a:r>
              <a:rPr sz="1600" spc="25" dirty="0">
                <a:latin typeface="Tahoma"/>
                <a:cs typeface="Tahoma"/>
              </a:rPr>
              <a:t>µ</a:t>
            </a:r>
            <a:r>
              <a:rPr sz="1600" spc="-25" dirty="0">
                <a:latin typeface="Tahoma"/>
                <a:cs typeface="Tahoma"/>
              </a:rPr>
              <a:t>έ</a:t>
            </a:r>
            <a:r>
              <a:rPr sz="1600" spc="35" dirty="0">
                <a:latin typeface="Tahoma"/>
                <a:cs typeface="Tahoma"/>
              </a:rPr>
              <a:t>α</a:t>
            </a:r>
            <a:r>
              <a:rPr sz="1600" spc="80" dirty="0">
                <a:latin typeface="Tahoma"/>
                <a:cs typeface="Tahoma"/>
              </a:rPr>
              <a:t>ς</a:t>
            </a:r>
            <a:endParaRPr sz="1600">
              <a:latin typeface="Tahoma"/>
              <a:cs typeface="Tahoma"/>
            </a:endParaRPr>
          </a:p>
          <a:p>
            <a:pPr marL="354965" marR="6985" indent="-342900">
              <a:lnSpc>
                <a:spcPct val="100000"/>
              </a:lnSpc>
              <a:spcBef>
                <a:spcPts val="395"/>
              </a:spcBef>
              <a:buClr>
                <a:srgbClr val="B2B2B2"/>
              </a:buClr>
              <a:buSzPct val="875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990032"/>
                </a:solidFill>
                <a:latin typeface="Arial"/>
                <a:cs typeface="Arial"/>
              </a:rPr>
              <a:t>Ζ</a:t>
            </a:r>
            <a:r>
              <a:rPr sz="1600" b="1" spc="-25" dirty="0">
                <a:solidFill>
                  <a:srgbClr val="990032"/>
                </a:solidFill>
                <a:latin typeface="Arial"/>
                <a:cs typeface="Arial"/>
              </a:rPr>
              <a:t>ω</a:t>
            </a:r>
            <a:r>
              <a:rPr sz="1600" b="1" spc="-10" dirty="0">
                <a:solidFill>
                  <a:srgbClr val="990032"/>
                </a:solidFill>
                <a:latin typeface="Arial"/>
                <a:cs typeface="Arial"/>
              </a:rPr>
              <a:t>γρ</a:t>
            </a:r>
            <a:r>
              <a:rPr sz="1600" b="1" spc="5" dirty="0">
                <a:solidFill>
                  <a:srgbClr val="990032"/>
                </a:solidFill>
                <a:latin typeface="Arial"/>
                <a:cs typeface="Arial"/>
              </a:rPr>
              <a:t>ά</a:t>
            </a:r>
            <a:r>
              <a:rPr sz="1600" b="1" spc="-10" dirty="0">
                <a:solidFill>
                  <a:srgbClr val="990032"/>
                </a:solidFill>
                <a:latin typeface="Arial"/>
                <a:cs typeface="Arial"/>
              </a:rPr>
              <a:t>φ</a:t>
            </a:r>
            <a:r>
              <a:rPr sz="1600" b="1" dirty="0">
                <a:solidFill>
                  <a:srgbClr val="990032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990032"/>
                </a:solidFill>
                <a:latin typeface="Arial"/>
                <a:cs typeface="Arial"/>
              </a:rPr>
              <a:t>ς </a:t>
            </a:r>
            <a:r>
              <a:rPr sz="1600" spc="-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0032"/>
                </a:solidFill>
                <a:latin typeface="Arial"/>
                <a:cs typeface="Arial"/>
              </a:rPr>
              <a:t>του </a:t>
            </a:r>
            <a:r>
              <a:rPr sz="1600" b="1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0032"/>
                </a:solidFill>
                <a:latin typeface="Arial"/>
                <a:cs typeface="Arial"/>
              </a:rPr>
              <a:t>Λούβρου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077" y="1658111"/>
            <a:ext cx="6412991" cy="55488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3590" y="1978151"/>
            <a:ext cx="4824984" cy="44637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00"/>
              </a:spcBef>
            </a:pPr>
            <a:r>
              <a:rPr dirty="0"/>
              <a:t>Ο</a:t>
            </a:r>
            <a:r>
              <a:rPr spc="-15" dirty="0"/>
              <a:t> </a:t>
            </a:r>
            <a:r>
              <a:rPr spc="-5" dirty="0"/>
              <a:t>ΕΡΥΘΡΟΜΟΡΦΟΣ</a:t>
            </a:r>
            <a:r>
              <a:rPr spc="-20" dirty="0"/>
              <a:t> </a:t>
            </a:r>
            <a:r>
              <a:rPr dirty="0"/>
              <a:t>ΡΥΘΜΟΣ</a:t>
            </a:r>
            <a:r>
              <a:rPr spc="-35" dirty="0"/>
              <a:t> </a:t>
            </a:r>
            <a:r>
              <a:rPr spc="-5" dirty="0">
                <a:solidFill>
                  <a:srgbClr val="320032"/>
                </a:solidFill>
              </a:rPr>
              <a:t>(ΑΘΗΝΑ</a:t>
            </a:r>
            <a:r>
              <a:rPr spc="-60" dirty="0">
                <a:solidFill>
                  <a:srgbClr val="320032"/>
                </a:solidFill>
              </a:rPr>
              <a:t> </a:t>
            </a:r>
            <a:r>
              <a:rPr sz="1800" dirty="0">
                <a:solidFill>
                  <a:srgbClr val="320032"/>
                </a:solidFill>
              </a:rPr>
              <a:t>)</a:t>
            </a:r>
            <a:r>
              <a:rPr sz="1800" spc="-10" dirty="0">
                <a:solidFill>
                  <a:srgbClr val="320032"/>
                </a:solidFill>
              </a:rPr>
              <a:t> </a:t>
            </a:r>
            <a:r>
              <a:rPr sz="1800" dirty="0">
                <a:solidFill>
                  <a:srgbClr val="320032"/>
                </a:solidFill>
              </a:rPr>
              <a:t>:</a:t>
            </a:r>
            <a:endParaRPr sz="1800"/>
          </a:p>
          <a:p>
            <a:pPr marL="360680" marR="5080">
              <a:lnSpc>
                <a:spcPct val="100600"/>
              </a:lnSpc>
              <a:spcBef>
                <a:spcPts val="5"/>
              </a:spcBef>
            </a:pPr>
            <a:r>
              <a:rPr sz="1600" spc="-10" dirty="0">
                <a:solidFill>
                  <a:srgbClr val="CC9900"/>
                </a:solidFill>
              </a:rPr>
              <a:t>το</a:t>
            </a:r>
            <a:r>
              <a:rPr sz="1600" spc="5" dirty="0">
                <a:solidFill>
                  <a:srgbClr val="CC9900"/>
                </a:solidFill>
              </a:rPr>
              <a:t> </a:t>
            </a:r>
            <a:r>
              <a:rPr sz="1600" spc="-5" dirty="0">
                <a:solidFill>
                  <a:srgbClr val="CC9900"/>
                </a:solidFill>
              </a:rPr>
              <a:t>φόντο</a:t>
            </a:r>
            <a:r>
              <a:rPr sz="1600" spc="10" dirty="0">
                <a:solidFill>
                  <a:srgbClr val="CC9900"/>
                </a:solidFill>
              </a:rPr>
              <a:t> </a:t>
            </a:r>
            <a:r>
              <a:rPr sz="1600" dirty="0">
                <a:solidFill>
                  <a:srgbClr val="CC9900"/>
                </a:solidFill>
              </a:rPr>
              <a:t>βάφεται</a:t>
            </a:r>
            <a:r>
              <a:rPr sz="1600" spc="10" dirty="0">
                <a:solidFill>
                  <a:srgbClr val="CC9900"/>
                </a:solidFill>
              </a:rPr>
              <a:t> </a:t>
            </a:r>
            <a:r>
              <a:rPr sz="1600" spc="5" dirty="0">
                <a:solidFill>
                  <a:srgbClr val="CC9900"/>
                </a:solidFill>
              </a:rPr>
              <a:t>µαύρο,</a:t>
            </a:r>
            <a:r>
              <a:rPr sz="1600" spc="15" dirty="0">
                <a:solidFill>
                  <a:srgbClr val="CC9900"/>
                </a:solidFill>
              </a:rPr>
              <a:t> </a:t>
            </a:r>
            <a:r>
              <a:rPr sz="1600" spc="-5" dirty="0">
                <a:solidFill>
                  <a:srgbClr val="CC9900"/>
                </a:solidFill>
              </a:rPr>
              <a:t>ενώ</a:t>
            </a:r>
            <a:r>
              <a:rPr sz="1600" spc="-10" dirty="0">
                <a:solidFill>
                  <a:srgbClr val="CC9900"/>
                </a:solidFill>
              </a:rPr>
              <a:t> </a:t>
            </a:r>
            <a:r>
              <a:rPr sz="1600" dirty="0">
                <a:solidFill>
                  <a:srgbClr val="CC9900"/>
                </a:solidFill>
              </a:rPr>
              <a:t>οι παραστάσεις</a:t>
            </a:r>
            <a:r>
              <a:rPr sz="1600" spc="5" dirty="0">
                <a:solidFill>
                  <a:srgbClr val="CC9900"/>
                </a:solidFill>
              </a:rPr>
              <a:t> </a:t>
            </a:r>
            <a:r>
              <a:rPr sz="1600" spc="-5" dirty="0">
                <a:solidFill>
                  <a:srgbClr val="CC9900"/>
                </a:solidFill>
              </a:rPr>
              <a:t>ζωγραφίζονται,</a:t>
            </a:r>
            <a:r>
              <a:rPr sz="1600" spc="15" dirty="0">
                <a:solidFill>
                  <a:srgbClr val="CC9900"/>
                </a:solidFill>
              </a:rPr>
              <a:t> </a:t>
            </a:r>
            <a:r>
              <a:rPr sz="1600" spc="-5" dirty="0">
                <a:solidFill>
                  <a:srgbClr val="CC9900"/>
                </a:solidFill>
              </a:rPr>
              <a:t>δε </a:t>
            </a:r>
            <a:r>
              <a:rPr sz="1600" dirty="0">
                <a:solidFill>
                  <a:srgbClr val="CC9900"/>
                </a:solidFill>
              </a:rPr>
              <a:t>χαράζονται. </a:t>
            </a:r>
            <a:r>
              <a:rPr sz="1600" spc="-430" dirty="0">
                <a:solidFill>
                  <a:srgbClr val="CC9900"/>
                </a:solidFill>
              </a:rPr>
              <a:t> </a:t>
            </a:r>
            <a:r>
              <a:rPr sz="1600" spc="-5" dirty="0">
                <a:solidFill>
                  <a:srgbClr val="CC9900"/>
                </a:solidFill>
              </a:rPr>
              <a:t>Τέλος, οι</a:t>
            </a:r>
            <a:r>
              <a:rPr sz="1600" spc="10" dirty="0">
                <a:solidFill>
                  <a:srgbClr val="CC9900"/>
                </a:solidFill>
              </a:rPr>
              <a:t> </a:t>
            </a:r>
            <a:r>
              <a:rPr sz="1600" spc="5" dirty="0">
                <a:solidFill>
                  <a:srgbClr val="CC9900"/>
                </a:solidFill>
              </a:rPr>
              <a:t>µορφές </a:t>
            </a:r>
            <a:r>
              <a:rPr sz="1600" spc="-5" dirty="0">
                <a:solidFill>
                  <a:srgbClr val="CC9900"/>
                </a:solidFill>
              </a:rPr>
              <a:t>αφήνονται</a:t>
            </a:r>
            <a:r>
              <a:rPr sz="1600" spc="15" dirty="0">
                <a:solidFill>
                  <a:srgbClr val="CC9900"/>
                </a:solidFill>
              </a:rPr>
              <a:t> </a:t>
            </a:r>
            <a:r>
              <a:rPr sz="1600" spc="20" dirty="0">
                <a:solidFill>
                  <a:srgbClr val="CC9900"/>
                </a:solidFill>
              </a:rPr>
              <a:t>µε </a:t>
            </a:r>
            <a:r>
              <a:rPr sz="1600" spc="-10" dirty="0">
                <a:solidFill>
                  <a:srgbClr val="CC9900"/>
                </a:solidFill>
              </a:rPr>
              <a:t>το</a:t>
            </a:r>
            <a:r>
              <a:rPr sz="1600" spc="5" dirty="0">
                <a:solidFill>
                  <a:srgbClr val="CC9900"/>
                </a:solidFill>
              </a:rPr>
              <a:t> </a:t>
            </a:r>
            <a:r>
              <a:rPr sz="1600" spc="-5" dirty="0">
                <a:solidFill>
                  <a:srgbClr val="CC9900"/>
                </a:solidFill>
              </a:rPr>
              <a:t>ερυθρό</a:t>
            </a:r>
            <a:r>
              <a:rPr sz="1600" spc="5" dirty="0">
                <a:solidFill>
                  <a:srgbClr val="CC9900"/>
                </a:solidFill>
              </a:rPr>
              <a:t> </a:t>
            </a:r>
            <a:r>
              <a:rPr sz="1600" spc="10" dirty="0">
                <a:solidFill>
                  <a:srgbClr val="CC9900"/>
                </a:solidFill>
              </a:rPr>
              <a:t>χρώµα</a:t>
            </a:r>
            <a:r>
              <a:rPr sz="1600" spc="5" dirty="0">
                <a:solidFill>
                  <a:srgbClr val="CC9900"/>
                </a:solidFill>
              </a:rPr>
              <a:t> </a:t>
            </a:r>
            <a:r>
              <a:rPr sz="1600" dirty="0">
                <a:solidFill>
                  <a:srgbClr val="CC9900"/>
                </a:solidFill>
              </a:rPr>
              <a:t>του</a:t>
            </a:r>
            <a:r>
              <a:rPr sz="1600" spc="-10" dirty="0">
                <a:solidFill>
                  <a:srgbClr val="CC9900"/>
                </a:solidFill>
              </a:rPr>
              <a:t> </a:t>
            </a:r>
            <a:r>
              <a:rPr sz="1600" spc="-5" dirty="0">
                <a:solidFill>
                  <a:srgbClr val="CC9900"/>
                </a:solidFill>
              </a:rPr>
              <a:t>πηλού .</a:t>
            </a:r>
            <a:endParaRPr sz="1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24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767216" y="1976119"/>
            <a:ext cx="2593975" cy="198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675"/>
              </a:lnSpc>
              <a:spcBef>
                <a:spcPts val="10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100" dirty="0">
                <a:latin typeface="Tahoma"/>
                <a:cs typeface="Tahoma"/>
              </a:rPr>
              <a:t>Ο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Σαρπηδόνας</a:t>
            </a:r>
            <a:r>
              <a:rPr sz="1400" spc="35" dirty="0">
                <a:latin typeface="Arial MT"/>
                <a:cs typeface="Arial MT"/>
              </a:rPr>
              <a:t>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15" dirty="0">
                <a:latin typeface="Tahoma"/>
                <a:cs typeface="Tahoma"/>
              </a:rPr>
              <a:t>γιος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του</a:t>
            </a:r>
            <a:endParaRPr sz="1400">
              <a:latin typeface="Tahoma"/>
              <a:cs typeface="Tahoma"/>
            </a:endParaRPr>
          </a:p>
          <a:p>
            <a:pPr marL="354965" marR="5080" indent="-635">
              <a:lnSpc>
                <a:spcPts val="1680"/>
              </a:lnSpc>
              <a:spcBef>
                <a:spcPts val="50"/>
              </a:spcBef>
            </a:pPr>
            <a:r>
              <a:rPr sz="1400" spc="20" dirty="0">
                <a:latin typeface="Tahoma"/>
                <a:cs typeface="Tahoma"/>
              </a:rPr>
              <a:t>∆ία</a:t>
            </a:r>
            <a:r>
              <a:rPr sz="1400" spc="20" dirty="0">
                <a:latin typeface="Arial MT"/>
                <a:cs typeface="Arial MT"/>
              </a:rPr>
              <a:t>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Tahoma"/>
                <a:cs typeface="Tahoma"/>
              </a:rPr>
              <a:t>µεταφέρεται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νεκρός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στη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Λυκία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από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τον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Ύπνο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και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45" dirty="0">
                <a:latin typeface="Tahoma"/>
                <a:cs typeface="Tahoma"/>
              </a:rPr>
              <a:t>το</a:t>
            </a:r>
            <a:endParaRPr sz="1400">
              <a:latin typeface="Tahoma"/>
              <a:cs typeface="Tahoma"/>
            </a:endParaRPr>
          </a:p>
          <a:p>
            <a:pPr marL="354965" marR="340995">
              <a:lnSpc>
                <a:spcPts val="1670"/>
              </a:lnSpc>
              <a:spcBef>
                <a:spcPts val="10"/>
              </a:spcBef>
            </a:pPr>
            <a:r>
              <a:rPr sz="1400" spc="10" dirty="0">
                <a:latin typeface="Tahoma"/>
                <a:cs typeface="Tahoma"/>
              </a:rPr>
              <a:t>Θάνατο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προκειµένου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να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ταφεί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20" dirty="0">
                <a:latin typeface="Tahoma"/>
                <a:cs typeface="Tahoma"/>
              </a:rPr>
              <a:t>παρακολουθεί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ο</a:t>
            </a:r>
            <a:endParaRPr sz="1400">
              <a:latin typeface="Tahoma"/>
              <a:cs typeface="Tahoma"/>
            </a:endParaRPr>
          </a:p>
          <a:p>
            <a:pPr marL="354965">
              <a:lnSpc>
                <a:spcPts val="1625"/>
              </a:lnSpc>
            </a:pPr>
            <a:r>
              <a:rPr sz="1400" spc="50" dirty="0">
                <a:latin typeface="Tahoma"/>
                <a:cs typeface="Tahoma"/>
              </a:rPr>
              <a:t>Ερµής</a:t>
            </a:r>
            <a:endParaRPr sz="1400">
              <a:latin typeface="Tahoma"/>
              <a:cs typeface="Tahoma"/>
            </a:endParaRPr>
          </a:p>
          <a:p>
            <a:pPr marL="354965" marR="241935" indent="-342900">
              <a:lnSpc>
                <a:spcPct val="100000"/>
              </a:lnSpc>
              <a:spcBef>
                <a:spcPts val="32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20" dirty="0">
                <a:latin typeface="Tahoma"/>
                <a:cs typeface="Tahoma"/>
              </a:rPr>
              <a:t>Κρατήρας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5" dirty="0">
                <a:latin typeface="Arial MT"/>
                <a:cs typeface="Arial MT"/>
              </a:rPr>
              <a:t>(515-510</a:t>
            </a:r>
            <a:r>
              <a:rPr sz="1400" spc="15" dirty="0">
                <a:latin typeface="Tahoma"/>
                <a:cs typeface="Tahoma"/>
              </a:rPr>
              <a:t>π</a:t>
            </a:r>
            <a:r>
              <a:rPr sz="1400" spc="15" dirty="0">
                <a:latin typeface="Arial MT"/>
                <a:cs typeface="Arial MT"/>
              </a:rPr>
              <a:t>.</a:t>
            </a:r>
            <a:r>
              <a:rPr sz="1400" spc="15" dirty="0">
                <a:latin typeface="Tahoma"/>
                <a:cs typeface="Tahoma"/>
              </a:rPr>
              <a:t>Χ</a:t>
            </a:r>
            <a:r>
              <a:rPr sz="1400" spc="15" dirty="0">
                <a:latin typeface="Arial MT"/>
                <a:cs typeface="Arial MT"/>
              </a:rPr>
              <a:t>.),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20" dirty="0">
                <a:latin typeface="Tahoma"/>
                <a:cs typeface="Tahoma"/>
              </a:rPr>
              <a:t>έ</a:t>
            </a:r>
            <a:r>
              <a:rPr sz="1400" spc="30" dirty="0">
                <a:latin typeface="Tahoma"/>
                <a:cs typeface="Tahoma"/>
              </a:rPr>
              <a:t>ρ</a:t>
            </a:r>
            <a:r>
              <a:rPr sz="1400" spc="10" dirty="0">
                <a:latin typeface="Tahoma"/>
                <a:cs typeface="Tahoma"/>
              </a:rPr>
              <a:t>γ</a:t>
            </a:r>
            <a:r>
              <a:rPr sz="1400" spc="20" dirty="0">
                <a:latin typeface="Tahoma"/>
                <a:cs typeface="Tahoma"/>
              </a:rPr>
              <a:t>ο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14" dirty="0">
                <a:latin typeface="Tahoma"/>
                <a:cs typeface="Tahoma"/>
              </a:rPr>
              <a:t>τ</a:t>
            </a:r>
            <a:r>
              <a:rPr sz="1400" spc="15" dirty="0">
                <a:latin typeface="Tahoma"/>
                <a:cs typeface="Tahoma"/>
              </a:rPr>
              <a:t>ο</a:t>
            </a:r>
            <a:r>
              <a:rPr sz="1400" spc="-15" dirty="0">
                <a:latin typeface="Tahoma"/>
                <a:cs typeface="Tahoma"/>
              </a:rPr>
              <a:t>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ahoma"/>
                <a:cs typeface="Tahoma"/>
              </a:rPr>
              <a:t>ζ</a:t>
            </a:r>
            <a:r>
              <a:rPr sz="1400" spc="60" dirty="0">
                <a:latin typeface="Tahoma"/>
                <a:cs typeface="Tahoma"/>
              </a:rPr>
              <a:t>ω</a:t>
            </a:r>
            <a:r>
              <a:rPr sz="1400" spc="10" dirty="0">
                <a:latin typeface="Tahoma"/>
                <a:cs typeface="Tahoma"/>
              </a:rPr>
              <a:t>γ</a:t>
            </a:r>
            <a:r>
              <a:rPr sz="1400" spc="30" dirty="0">
                <a:latin typeface="Tahoma"/>
                <a:cs typeface="Tahoma"/>
              </a:rPr>
              <a:t>ρ</a:t>
            </a:r>
            <a:r>
              <a:rPr sz="1400" spc="35" dirty="0">
                <a:latin typeface="Tahoma"/>
                <a:cs typeface="Tahoma"/>
              </a:rPr>
              <a:t>ά</a:t>
            </a:r>
            <a:r>
              <a:rPr sz="1400" spc="-95" dirty="0">
                <a:latin typeface="Tahoma"/>
                <a:cs typeface="Tahoma"/>
              </a:rPr>
              <a:t>φ</a:t>
            </a:r>
            <a:r>
              <a:rPr sz="1400" spc="15" dirty="0">
                <a:latin typeface="Tahoma"/>
                <a:cs typeface="Tahoma"/>
              </a:rPr>
              <a:t>ο</a:t>
            </a:r>
            <a:r>
              <a:rPr sz="1400" spc="-10" dirty="0">
                <a:latin typeface="Tahoma"/>
                <a:cs typeface="Tahoma"/>
              </a:rPr>
              <a:t>υ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Ευφρόνιου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7216" y="936751"/>
            <a:ext cx="3283585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Αττικός </a:t>
            </a:r>
            <a:r>
              <a:rPr sz="1600" b="1" dirty="0">
                <a:solidFill>
                  <a:srgbClr val="320032"/>
                </a:solidFill>
                <a:latin typeface="Arial"/>
                <a:cs typeface="Arial"/>
              </a:rPr>
              <a:t>ερυθρόµορφος </a:t>
            </a:r>
            <a:r>
              <a:rPr sz="1600" b="1" spc="5" dirty="0">
                <a:solidFill>
                  <a:srgbClr val="320032"/>
                </a:solidFill>
                <a:latin typeface="Arial"/>
                <a:cs typeface="Arial"/>
              </a:rPr>
              <a:t>αµφορέας </a:t>
            </a:r>
            <a:r>
              <a:rPr sz="1600" b="1" spc="-43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περίπου</a:t>
            </a:r>
            <a:r>
              <a:rPr sz="1600" b="1" spc="-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470</a:t>
            </a:r>
            <a:r>
              <a:rPr sz="1600" b="1" spc="2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- </a:t>
            </a:r>
            <a:r>
              <a:rPr sz="1600" b="1" dirty="0">
                <a:solidFill>
                  <a:srgbClr val="320032"/>
                </a:solidFill>
                <a:latin typeface="Arial"/>
                <a:cs typeface="Arial"/>
              </a:rPr>
              <a:t>460</a:t>
            </a:r>
            <a:r>
              <a:rPr sz="1600" b="1" spc="-1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0032"/>
                </a:solidFill>
                <a:latin typeface="Arial"/>
                <a:cs typeface="Arial"/>
              </a:rPr>
              <a:t>π. </a:t>
            </a:r>
            <a:r>
              <a:rPr sz="1600" b="1" dirty="0">
                <a:solidFill>
                  <a:srgbClr val="320032"/>
                </a:solidFill>
                <a:latin typeface="Arial"/>
                <a:cs typeface="Arial"/>
              </a:rPr>
              <a:t>Χ.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216" y="1976119"/>
            <a:ext cx="3695700" cy="113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99800"/>
              </a:lnSpc>
              <a:spcBef>
                <a:spcPts val="10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10" dirty="0">
                <a:latin typeface="Tahoma"/>
                <a:cs typeface="Tahoma"/>
              </a:rPr>
              <a:t>Ζευγάρι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που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ανταλλάσσει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ερωτικά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δώρα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Arial MT"/>
                <a:cs typeface="Arial MT"/>
              </a:rPr>
              <a:t>–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15" dirty="0">
                <a:latin typeface="Tahoma"/>
                <a:cs typeface="Tahoma"/>
              </a:rPr>
              <a:t>σύµβολα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της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Αφροδίτης</a:t>
            </a:r>
            <a:r>
              <a:rPr sz="1400" spc="15" dirty="0">
                <a:latin typeface="Tahoma"/>
                <a:cs typeface="Tahoma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5" dirty="0">
                <a:latin typeface="Tahoma"/>
                <a:cs typeface="Tahoma"/>
              </a:rPr>
              <a:t>σφαίρα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-45" dirty="0">
                <a:latin typeface="Tahoma"/>
                <a:cs typeface="Tahoma"/>
              </a:rPr>
              <a:t>το 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αγόρι</a:t>
            </a:r>
            <a:r>
              <a:rPr sz="1400" spc="10" dirty="0">
                <a:latin typeface="Arial MT"/>
                <a:cs typeface="Arial MT"/>
              </a:rPr>
              <a:t>, </a:t>
            </a:r>
            <a:r>
              <a:rPr sz="1400" spc="5" dirty="0">
                <a:latin typeface="Tahoma"/>
                <a:cs typeface="Tahoma"/>
              </a:rPr>
              <a:t>κλαδί </a:t>
            </a:r>
            <a:r>
              <a:rPr sz="1400" dirty="0">
                <a:latin typeface="Tahoma"/>
                <a:cs typeface="Tahoma"/>
              </a:rPr>
              <a:t>µυρτιάς η </a:t>
            </a:r>
            <a:r>
              <a:rPr sz="1400" spc="5" dirty="0">
                <a:latin typeface="Tahoma"/>
                <a:cs typeface="Tahoma"/>
              </a:rPr>
              <a:t>νεαρή </a:t>
            </a:r>
            <a:r>
              <a:rPr sz="1400" spc="30" dirty="0">
                <a:latin typeface="Tahoma"/>
                <a:cs typeface="Tahoma"/>
              </a:rPr>
              <a:t>κοπέλα</a:t>
            </a:r>
            <a:r>
              <a:rPr sz="1400" spc="30" dirty="0">
                <a:latin typeface="Arial MT"/>
                <a:cs typeface="Arial MT"/>
              </a:rPr>
              <a:t>- 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80" dirty="0">
                <a:latin typeface="Tahoma"/>
                <a:cs typeface="Tahoma"/>
              </a:rPr>
              <a:t>πάπια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ανάµεσά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τους</a:t>
            </a:r>
            <a:endParaRPr sz="1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25" dirty="0">
                <a:solidFill>
                  <a:srgbClr val="990032"/>
                </a:solidFill>
                <a:latin typeface="Tahoma"/>
                <a:cs typeface="Tahoma"/>
              </a:rPr>
              <a:t>Ζωγράφος</a:t>
            </a:r>
            <a:r>
              <a:rPr sz="1400" spc="-80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990032"/>
                </a:solidFill>
                <a:latin typeface="Tahoma"/>
                <a:cs typeface="Tahoma"/>
              </a:rPr>
              <a:t>του</a:t>
            </a:r>
            <a:r>
              <a:rPr sz="1400" spc="-65" dirty="0">
                <a:solidFill>
                  <a:srgbClr val="99003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90032"/>
                </a:solidFill>
                <a:latin typeface="Tahoma"/>
                <a:cs typeface="Tahoma"/>
              </a:rPr>
              <a:t>Λονδίνου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2582" y="348995"/>
            <a:ext cx="4143755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0178" y="1833372"/>
            <a:ext cx="3057144" cy="46085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38787" y="1041907"/>
            <a:ext cx="2270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20032"/>
                </a:solidFill>
              </a:rPr>
              <a:t>Κρατήρας</a:t>
            </a:r>
            <a:r>
              <a:rPr sz="1800" spc="-15" dirty="0">
                <a:solidFill>
                  <a:srgbClr val="320032"/>
                </a:solidFill>
              </a:rPr>
              <a:t> </a:t>
            </a:r>
            <a:r>
              <a:rPr sz="1800" dirty="0">
                <a:solidFill>
                  <a:srgbClr val="320032"/>
                </a:solidFill>
              </a:rPr>
              <a:t>–</a:t>
            </a:r>
            <a:r>
              <a:rPr sz="1800" spc="-20" dirty="0">
                <a:solidFill>
                  <a:srgbClr val="320032"/>
                </a:solidFill>
              </a:rPr>
              <a:t> </a:t>
            </a:r>
            <a:r>
              <a:rPr sz="1800" spc="-5" dirty="0">
                <a:solidFill>
                  <a:srgbClr val="320032"/>
                </a:solidFill>
              </a:rPr>
              <a:t>475</a:t>
            </a:r>
            <a:r>
              <a:rPr sz="1800" spc="-20" dirty="0">
                <a:solidFill>
                  <a:srgbClr val="320032"/>
                </a:solidFill>
              </a:rPr>
              <a:t> </a:t>
            </a:r>
            <a:r>
              <a:rPr sz="1800" spc="-5" dirty="0">
                <a:solidFill>
                  <a:srgbClr val="320032"/>
                </a:solidFill>
              </a:rPr>
              <a:t>π.Χ.</a:t>
            </a:r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26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767216" y="1941067"/>
            <a:ext cx="3863340" cy="13017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4965" marR="5080" indent="-342900">
              <a:lnSpc>
                <a:spcPct val="79600"/>
              </a:lnSpc>
              <a:spcBef>
                <a:spcPts val="44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Σαπφώ και </a:t>
            </a:r>
            <a:r>
              <a:rPr sz="1400" b="1" spc="-10" dirty="0">
                <a:latin typeface="Arial"/>
                <a:cs typeface="Arial"/>
              </a:rPr>
              <a:t>Αλκαίος</a:t>
            </a:r>
            <a:r>
              <a:rPr sz="1400" spc="-10" dirty="0">
                <a:latin typeface="Arial MT"/>
                <a:cs typeface="Arial MT"/>
              </a:rPr>
              <a:t>, </a:t>
            </a:r>
            <a:r>
              <a:rPr sz="1400" dirty="0">
                <a:latin typeface="Tahoma"/>
                <a:cs typeface="Tahoma"/>
              </a:rPr>
              <a:t>οι λυρικοί </a:t>
            </a:r>
            <a:r>
              <a:rPr sz="1400" spc="15" dirty="0">
                <a:latin typeface="Tahoma"/>
                <a:cs typeface="Tahoma"/>
              </a:rPr>
              <a:t>ποιητές </a:t>
            </a:r>
            <a:r>
              <a:rPr sz="1400" spc="-15" dirty="0">
                <a:latin typeface="Tahoma"/>
                <a:cs typeface="Tahoma"/>
              </a:rPr>
              <a:t>της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Λέσβου </a:t>
            </a:r>
            <a:r>
              <a:rPr sz="1400" spc="-5" dirty="0">
                <a:latin typeface="Tahoma"/>
                <a:cs typeface="Tahoma"/>
              </a:rPr>
              <a:t>εικονίζονται µε </a:t>
            </a:r>
            <a:r>
              <a:rPr sz="1400" dirty="0">
                <a:latin typeface="Tahoma"/>
                <a:cs typeface="Tahoma"/>
              </a:rPr>
              <a:t>χιτώνα </a:t>
            </a:r>
            <a:r>
              <a:rPr sz="1400" spc="10" dirty="0">
                <a:latin typeface="Tahoma"/>
                <a:cs typeface="Tahoma"/>
              </a:rPr>
              <a:t>και </a:t>
            </a:r>
            <a:r>
              <a:rPr sz="1400" spc="-15" dirty="0">
                <a:latin typeface="Tahoma"/>
                <a:cs typeface="Tahoma"/>
              </a:rPr>
              <a:t>ιµάτιο 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παίζοντας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βάρβιτο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20" dirty="0">
                <a:latin typeface="Arial MT"/>
                <a:cs typeface="Arial MT"/>
              </a:rPr>
              <a:t>(</a:t>
            </a:r>
            <a:r>
              <a:rPr sz="1400" spc="20" dirty="0">
                <a:latin typeface="Tahoma"/>
                <a:cs typeface="Tahoma"/>
              </a:rPr>
              <a:t>αρχαίο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έγχορδο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µουσικό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όργανο</a:t>
            </a:r>
            <a:r>
              <a:rPr sz="1400" spc="10" dirty="0">
                <a:latin typeface="Arial MT"/>
                <a:cs typeface="Arial MT"/>
              </a:rPr>
              <a:t>, </a:t>
            </a:r>
            <a:r>
              <a:rPr sz="1400" spc="5" dirty="0">
                <a:latin typeface="Tahoma"/>
                <a:cs typeface="Tahoma"/>
              </a:rPr>
              <a:t>µια </a:t>
            </a:r>
            <a:r>
              <a:rPr sz="1400" spc="30" dirty="0">
                <a:latin typeface="Tahoma"/>
                <a:cs typeface="Tahoma"/>
              </a:rPr>
              <a:t>παραλλαγή </a:t>
            </a:r>
            <a:r>
              <a:rPr sz="1400" spc="-15" dirty="0">
                <a:latin typeface="Tahoma"/>
                <a:cs typeface="Tahoma"/>
              </a:rPr>
              <a:t>της </a:t>
            </a:r>
            <a:r>
              <a:rPr sz="1400" spc="15" dirty="0">
                <a:latin typeface="Tahoma"/>
                <a:cs typeface="Tahoma"/>
              </a:rPr>
              <a:t>λύρας</a:t>
            </a:r>
            <a:r>
              <a:rPr sz="1400" spc="15" dirty="0">
                <a:latin typeface="Arial MT"/>
                <a:cs typeface="Arial MT"/>
              </a:rPr>
              <a:t>), </a:t>
            </a:r>
            <a:r>
              <a:rPr sz="1400" spc="15" dirty="0">
                <a:latin typeface="Tahoma"/>
                <a:cs typeface="Tahoma"/>
              </a:rPr>
              <a:t>ενώ 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πλαισιώνονται </a:t>
            </a:r>
            <a:r>
              <a:rPr sz="1400" spc="-5" dirty="0">
                <a:latin typeface="Tahoma"/>
                <a:cs typeface="Tahoma"/>
              </a:rPr>
              <a:t>µε </a:t>
            </a:r>
            <a:r>
              <a:rPr sz="1400" spc="30" dirty="0">
                <a:latin typeface="Tahoma"/>
                <a:cs typeface="Tahoma"/>
              </a:rPr>
              <a:t>υπέροχη </a:t>
            </a:r>
            <a:r>
              <a:rPr sz="1400" spc="10" dirty="0">
                <a:latin typeface="Tahoma"/>
                <a:cs typeface="Tahoma"/>
              </a:rPr>
              <a:t>διακόσµηση </a:t>
            </a:r>
            <a:r>
              <a:rPr sz="1400" spc="70" dirty="0">
                <a:latin typeface="Tahoma"/>
                <a:cs typeface="Tahoma"/>
              </a:rPr>
              <a:t>από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ανθέµια</a:t>
            </a:r>
            <a:endParaRPr sz="1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Ζωγράφος</a:t>
            </a:r>
            <a:r>
              <a:rPr sz="1400" b="1" spc="-20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του</a:t>
            </a:r>
            <a:r>
              <a:rPr sz="1400" b="1" spc="-20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90032"/>
                </a:solidFill>
                <a:latin typeface="Arial"/>
                <a:cs typeface="Arial"/>
              </a:rPr>
              <a:t>Βρύγου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7216" y="538988"/>
            <a:ext cx="296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</a:rPr>
              <a:t>ΑΡΧΙΤΕΚΤΟΝΙΚΗ</a:t>
            </a:r>
            <a:r>
              <a:rPr sz="1800" spc="-30" dirty="0">
                <a:solidFill>
                  <a:srgbClr val="CC0000"/>
                </a:solidFill>
              </a:rPr>
              <a:t> </a:t>
            </a:r>
            <a:r>
              <a:rPr sz="1800" dirty="0">
                <a:solidFill>
                  <a:srgbClr val="CC0000"/>
                </a:solidFill>
              </a:rPr>
              <a:t>:</a:t>
            </a:r>
            <a:r>
              <a:rPr sz="1800" spc="-20" dirty="0">
                <a:solidFill>
                  <a:srgbClr val="CC0000"/>
                </a:solidFill>
              </a:rPr>
              <a:t> </a:t>
            </a:r>
            <a:r>
              <a:rPr sz="1800" dirty="0">
                <a:solidFill>
                  <a:srgbClr val="CC0000"/>
                </a:solidFill>
              </a:rPr>
              <a:t>ΟΙ</a:t>
            </a:r>
            <a:r>
              <a:rPr sz="1800" spc="-15" dirty="0">
                <a:solidFill>
                  <a:srgbClr val="CC0000"/>
                </a:solidFill>
              </a:rPr>
              <a:t> </a:t>
            </a:r>
            <a:r>
              <a:rPr sz="1800" spc="-10" dirty="0">
                <a:solidFill>
                  <a:srgbClr val="CC0000"/>
                </a:solidFill>
              </a:rPr>
              <a:t>ΝΑΟΙ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767197" y="1089151"/>
            <a:ext cx="7459345" cy="4624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0"/>
              </a:spcBef>
            </a:pPr>
            <a:r>
              <a:rPr sz="1600" b="1" dirty="0">
                <a:latin typeface="Arial"/>
                <a:cs typeface="Arial"/>
              </a:rPr>
              <a:t>Χρησιµοποιείται </a:t>
            </a:r>
            <a:r>
              <a:rPr sz="1600" b="1" spc="-5" dirty="0">
                <a:solidFill>
                  <a:srgbClr val="CC9900"/>
                </a:solidFill>
                <a:latin typeface="Arial"/>
                <a:cs typeface="Arial"/>
              </a:rPr>
              <a:t>η πέτρα ή </a:t>
            </a:r>
            <a:r>
              <a:rPr sz="1600" b="1" spc="-10" dirty="0">
                <a:solidFill>
                  <a:srgbClr val="CC9900"/>
                </a:solidFill>
                <a:latin typeface="Arial"/>
                <a:cs typeface="Arial"/>
              </a:rPr>
              <a:t>το </a:t>
            </a:r>
            <a:r>
              <a:rPr sz="1600" b="1" spc="10" dirty="0">
                <a:solidFill>
                  <a:srgbClr val="CC9900"/>
                </a:solidFill>
                <a:latin typeface="Arial"/>
                <a:cs typeface="Arial"/>
              </a:rPr>
              <a:t>µάρµαρο</a:t>
            </a:r>
            <a:r>
              <a:rPr sz="1600" b="1" spc="10" dirty="0">
                <a:latin typeface="Arial"/>
                <a:cs typeface="Arial"/>
              </a:rPr>
              <a:t>, </a:t>
            </a:r>
            <a:r>
              <a:rPr sz="1600" b="1" spc="-5" dirty="0">
                <a:latin typeface="Arial"/>
                <a:cs typeface="Arial"/>
              </a:rPr>
              <a:t>ενώ </a:t>
            </a:r>
            <a:r>
              <a:rPr sz="1600" b="1" dirty="0">
                <a:latin typeface="Arial"/>
                <a:cs typeface="Arial"/>
              </a:rPr>
              <a:t>γύρω </a:t>
            </a:r>
            <a:r>
              <a:rPr sz="1600" b="1" spc="-5" dirty="0">
                <a:latin typeface="Arial"/>
                <a:cs typeface="Arial"/>
              </a:rPr>
              <a:t>από </a:t>
            </a:r>
            <a:r>
              <a:rPr sz="1600" b="1" spc="-10" dirty="0">
                <a:latin typeface="Arial"/>
                <a:cs typeface="Arial"/>
              </a:rPr>
              <a:t>το ναό </a:t>
            </a:r>
            <a:r>
              <a:rPr sz="1600" b="1" spc="-5" dirty="0">
                <a:latin typeface="Arial"/>
                <a:cs typeface="Arial"/>
              </a:rPr>
              <a:t>υπάρχει </a:t>
            </a:r>
            <a:r>
              <a:rPr sz="1600" b="1" spc="15" dirty="0">
                <a:latin typeface="Arial"/>
                <a:cs typeface="Arial"/>
              </a:rPr>
              <a:t>µία </a:t>
            </a:r>
            <a:r>
              <a:rPr sz="1600" b="1" spc="-5" dirty="0">
                <a:latin typeface="Arial"/>
                <a:cs typeface="Arial"/>
              </a:rPr>
              <a:t>ή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δύο </a:t>
            </a:r>
            <a:r>
              <a:rPr sz="1600" b="1" dirty="0">
                <a:latin typeface="Arial"/>
                <a:cs typeface="Arial"/>
              </a:rPr>
              <a:t>σειρές </a:t>
            </a:r>
            <a:r>
              <a:rPr sz="1600" b="1" spc="-10" dirty="0">
                <a:latin typeface="Arial"/>
                <a:cs typeface="Arial"/>
              </a:rPr>
              <a:t>κιόνων </a:t>
            </a:r>
            <a:r>
              <a:rPr sz="1600" b="1" spc="-5" dirty="0">
                <a:latin typeface="Arial"/>
                <a:cs typeface="Arial"/>
              </a:rPr>
              <a:t>που λέγεται </a:t>
            </a:r>
            <a:r>
              <a:rPr sz="1600" b="1" spc="-5" dirty="0">
                <a:solidFill>
                  <a:srgbClr val="CC3200"/>
                </a:solidFill>
                <a:latin typeface="Arial"/>
                <a:cs typeface="Arial"/>
              </a:rPr>
              <a:t>πτερόν </a:t>
            </a:r>
            <a:r>
              <a:rPr sz="1600" b="1" dirty="0">
                <a:latin typeface="Arial"/>
                <a:cs typeface="Arial"/>
              </a:rPr>
              <a:t>(περίπτερος </a:t>
            </a:r>
            <a:r>
              <a:rPr sz="1600" b="1" spc="20" dirty="0">
                <a:latin typeface="Arial"/>
                <a:cs typeface="Arial"/>
              </a:rPr>
              <a:t>µε </a:t>
            </a:r>
            <a:r>
              <a:rPr sz="1600" b="1" spc="15" dirty="0">
                <a:latin typeface="Arial"/>
                <a:cs typeface="Arial"/>
              </a:rPr>
              <a:t>µία </a:t>
            </a:r>
            <a:r>
              <a:rPr sz="1600" b="1" dirty="0">
                <a:latin typeface="Arial"/>
                <a:cs typeface="Arial"/>
              </a:rPr>
              <a:t>σειρά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ή δίπτερος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ναός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µε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δύο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sz="1400" spc="10" dirty="0">
                <a:latin typeface="Tahoma"/>
                <a:cs typeface="Tahoma"/>
              </a:rPr>
              <a:t>Περιλάµβανε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Arial MT"/>
                <a:cs typeface="Arial MT"/>
              </a:rPr>
              <a:t>3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Tahoma"/>
                <a:cs typeface="Tahoma"/>
              </a:rPr>
              <a:t>µέρη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2B2B2"/>
              </a:buClr>
              <a:buFont typeface="Wingdings"/>
              <a:buChar char=""/>
            </a:pPr>
            <a:endParaRPr sz="1650">
              <a:latin typeface="Tahoma"/>
              <a:cs typeface="Tahoma"/>
            </a:endParaRPr>
          </a:p>
          <a:p>
            <a:pPr marL="355600" marR="5346700" indent="-342900">
              <a:lnSpc>
                <a:spcPct val="79600"/>
              </a:lnSpc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sz="1400" spc="-5" dirty="0">
                <a:latin typeface="Tahoma"/>
                <a:cs typeface="Tahoma"/>
              </a:rPr>
              <a:t>Στην ανατολική 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πλευρά </a:t>
            </a:r>
            <a:r>
              <a:rPr sz="1400" spc="-15" dirty="0">
                <a:latin typeface="Tahoma"/>
                <a:cs typeface="Tahoma"/>
              </a:rPr>
              <a:t>της </a:t>
            </a:r>
            <a:r>
              <a:rPr sz="1400" dirty="0">
                <a:latin typeface="Tahoma"/>
                <a:cs typeface="Tahoma"/>
              </a:rPr>
              <a:t>εισόδου 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105" dirty="0">
                <a:latin typeface="Tahoma"/>
                <a:cs typeface="Tahoma"/>
              </a:rPr>
              <a:t>τ</a:t>
            </a:r>
            <a:r>
              <a:rPr sz="1400" spc="15" dirty="0">
                <a:latin typeface="Tahoma"/>
                <a:cs typeface="Tahoma"/>
              </a:rPr>
              <a:t>ο</a:t>
            </a:r>
            <a:r>
              <a:rPr sz="1400" spc="-15" dirty="0">
                <a:latin typeface="Tahoma"/>
                <a:cs typeface="Tahoma"/>
              </a:rPr>
              <a:t>υ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ahoma"/>
                <a:cs typeface="Tahoma"/>
              </a:rPr>
              <a:t>ν</a:t>
            </a:r>
            <a:r>
              <a:rPr sz="1400" spc="35" dirty="0">
                <a:latin typeface="Tahoma"/>
                <a:cs typeface="Tahoma"/>
              </a:rPr>
              <a:t>α</a:t>
            </a:r>
            <a:r>
              <a:rPr sz="1400" spc="15" dirty="0">
                <a:latin typeface="Tahoma"/>
                <a:cs typeface="Tahoma"/>
              </a:rPr>
              <a:t>ο</a:t>
            </a:r>
            <a:r>
              <a:rPr sz="1400" spc="-15" dirty="0">
                <a:latin typeface="Tahoma"/>
                <a:cs typeface="Tahoma"/>
              </a:rPr>
              <a:t>ύ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ahoma"/>
                <a:cs typeface="Tahoma"/>
              </a:rPr>
              <a:t>υ</a:t>
            </a:r>
            <a:r>
              <a:rPr sz="1400" spc="180" dirty="0">
                <a:latin typeface="Tahoma"/>
                <a:cs typeface="Tahoma"/>
              </a:rPr>
              <a:t>π</a:t>
            </a:r>
            <a:r>
              <a:rPr sz="1400" spc="-5" dirty="0">
                <a:latin typeface="Tahoma"/>
                <a:cs typeface="Tahoma"/>
              </a:rPr>
              <a:t>ή</a:t>
            </a:r>
            <a:r>
              <a:rPr sz="1400" spc="30" dirty="0">
                <a:latin typeface="Tahoma"/>
                <a:cs typeface="Tahoma"/>
              </a:rPr>
              <a:t>ρχ</a:t>
            </a:r>
            <a:r>
              <a:rPr sz="1400" spc="-15" dirty="0">
                <a:latin typeface="Tahoma"/>
                <a:cs typeface="Tahoma"/>
              </a:rPr>
              <a:t>ε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ahoma"/>
                <a:cs typeface="Tahoma"/>
              </a:rPr>
              <a:t>έ</a:t>
            </a:r>
            <a:r>
              <a:rPr sz="1400" spc="-15" dirty="0">
                <a:latin typeface="Tahoma"/>
                <a:cs typeface="Tahoma"/>
              </a:rPr>
              <a:t>ν</a:t>
            </a:r>
            <a:r>
              <a:rPr sz="1400" spc="35" dirty="0">
                <a:latin typeface="Tahoma"/>
                <a:cs typeface="Tahoma"/>
              </a:rPr>
              <a:t>α</a:t>
            </a:r>
            <a:r>
              <a:rPr sz="1400" spc="60" dirty="0">
                <a:latin typeface="Tahoma"/>
                <a:cs typeface="Tahoma"/>
              </a:rPr>
              <a:t>ς 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ανοικτός </a:t>
            </a:r>
            <a:r>
              <a:rPr sz="1400" spc="35" dirty="0">
                <a:latin typeface="Tahoma"/>
                <a:cs typeface="Tahoma"/>
              </a:rPr>
              <a:t>προθάλαµος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CC3200"/>
                </a:solidFill>
                <a:latin typeface="Tahoma"/>
                <a:cs typeface="Tahoma"/>
              </a:rPr>
              <a:t>ο</a:t>
            </a:r>
            <a:r>
              <a:rPr sz="1400" spc="-65" dirty="0">
                <a:solidFill>
                  <a:srgbClr val="CC3200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CC3200"/>
                </a:solidFill>
                <a:latin typeface="Tahoma"/>
                <a:cs typeface="Tahoma"/>
              </a:rPr>
              <a:t>πρόναος</a:t>
            </a:r>
            <a:endParaRPr sz="1400">
              <a:latin typeface="Tahoma"/>
              <a:cs typeface="Tahoma"/>
            </a:endParaRPr>
          </a:p>
          <a:p>
            <a:pPr marL="355600" marR="5414645" indent="-342900">
              <a:lnSpc>
                <a:spcPct val="79600"/>
              </a:lnSpc>
              <a:spcBef>
                <a:spcPts val="33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sz="1400" dirty="0">
                <a:latin typeface="Tahoma"/>
                <a:cs typeface="Tahoma"/>
              </a:rPr>
              <a:t>Στο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µεσαίο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-30" dirty="0">
                <a:latin typeface="Arial MT"/>
                <a:cs typeface="Arial MT"/>
              </a:rPr>
              <a:t>–</a:t>
            </a:r>
            <a:r>
              <a:rPr sz="1400" spc="-30" dirty="0">
                <a:solidFill>
                  <a:srgbClr val="CC3200"/>
                </a:solidFill>
                <a:latin typeface="Tahoma"/>
                <a:cs typeface="Tahoma"/>
              </a:rPr>
              <a:t>το</a:t>
            </a:r>
            <a:r>
              <a:rPr sz="1400" spc="-75" dirty="0">
                <a:solidFill>
                  <a:srgbClr val="CC320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CC3200"/>
                </a:solidFill>
                <a:latin typeface="Tahoma"/>
                <a:cs typeface="Tahoma"/>
              </a:rPr>
              <a:t>σηκό</a:t>
            </a:r>
            <a:r>
              <a:rPr sz="1400" spc="5" dirty="0">
                <a:solidFill>
                  <a:srgbClr val="CC3200"/>
                </a:solidFill>
                <a:latin typeface="Arial MT"/>
                <a:cs typeface="Arial MT"/>
              </a:rPr>
              <a:t>- </a:t>
            </a:r>
            <a:r>
              <a:rPr sz="1400" spc="-375" dirty="0">
                <a:solidFill>
                  <a:srgbClr val="CC32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latin typeface="Tahoma"/>
                <a:cs typeface="Tahoma"/>
              </a:rPr>
              <a:t>τοποθετούνταν </a:t>
            </a:r>
            <a:r>
              <a:rPr sz="1400" spc="-45" dirty="0">
                <a:latin typeface="Tahoma"/>
                <a:cs typeface="Tahoma"/>
              </a:rPr>
              <a:t>το 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άγαλµα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του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θεού</a:t>
            </a:r>
            <a:endParaRPr sz="1400">
              <a:latin typeface="Tahoma"/>
              <a:cs typeface="Tahoma"/>
            </a:endParaRPr>
          </a:p>
          <a:p>
            <a:pPr marL="355600" marR="5628640" indent="-342900">
              <a:lnSpc>
                <a:spcPct val="79600"/>
              </a:lnSpc>
              <a:spcBef>
                <a:spcPts val="34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sz="1400" spc="-5" dirty="0">
                <a:latin typeface="Tahoma"/>
                <a:cs typeface="Tahoma"/>
              </a:rPr>
              <a:t>Στην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πίσω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πλευρά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βρισκόταν </a:t>
            </a:r>
            <a:r>
              <a:rPr sz="1400" spc="20" dirty="0">
                <a:latin typeface="Tahoma"/>
                <a:cs typeface="Tahoma"/>
              </a:rPr>
              <a:t>ο 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CC3200"/>
                </a:solidFill>
                <a:latin typeface="Tahoma"/>
                <a:cs typeface="Tahoma"/>
              </a:rPr>
              <a:t>οπισθόδοµος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2B2B2"/>
              </a:buClr>
              <a:buFont typeface="Wingdings"/>
              <a:buChar char=""/>
            </a:pPr>
            <a:endParaRPr sz="1650">
              <a:latin typeface="Tahoma"/>
              <a:cs typeface="Tahoma"/>
            </a:endParaRPr>
          </a:p>
          <a:p>
            <a:pPr marL="355600" marR="5466715" indent="-342900">
              <a:lnSpc>
                <a:spcPct val="79500"/>
              </a:lnSpc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sz="1400" spc="25" dirty="0">
                <a:latin typeface="Tahoma"/>
                <a:cs typeface="Tahoma"/>
              </a:rPr>
              <a:t>Το </a:t>
            </a:r>
            <a:r>
              <a:rPr sz="1400" dirty="0">
                <a:latin typeface="Tahoma"/>
                <a:cs typeface="Tahoma"/>
              </a:rPr>
              <a:t>συγκεκριµένο 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α</a:t>
            </a:r>
            <a:r>
              <a:rPr sz="1400" spc="30" dirty="0">
                <a:latin typeface="Tahoma"/>
                <a:cs typeface="Tahoma"/>
              </a:rPr>
              <a:t>ρχ</a:t>
            </a:r>
            <a:r>
              <a:rPr sz="1400" spc="-15" dirty="0">
                <a:latin typeface="Tahoma"/>
                <a:cs typeface="Tahoma"/>
              </a:rPr>
              <a:t>ι</a:t>
            </a:r>
            <a:r>
              <a:rPr sz="1400" spc="-105" dirty="0">
                <a:latin typeface="Tahoma"/>
                <a:cs typeface="Tahoma"/>
              </a:rPr>
              <a:t>τ</a:t>
            </a:r>
            <a:r>
              <a:rPr sz="1400" spc="-20" dirty="0">
                <a:latin typeface="Tahoma"/>
                <a:cs typeface="Tahoma"/>
              </a:rPr>
              <a:t>ε</a:t>
            </a:r>
            <a:r>
              <a:rPr sz="1400" spc="10" dirty="0">
                <a:latin typeface="Tahoma"/>
                <a:cs typeface="Tahoma"/>
              </a:rPr>
              <a:t>κ</a:t>
            </a:r>
            <a:r>
              <a:rPr sz="1400" spc="-105" dirty="0">
                <a:latin typeface="Tahoma"/>
                <a:cs typeface="Tahoma"/>
              </a:rPr>
              <a:t>τ</a:t>
            </a:r>
            <a:r>
              <a:rPr sz="1400" spc="15" dirty="0">
                <a:latin typeface="Tahoma"/>
                <a:cs typeface="Tahoma"/>
              </a:rPr>
              <a:t>ο</a:t>
            </a:r>
            <a:r>
              <a:rPr sz="1400" spc="-15" dirty="0">
                <a:latin typeface="Tahoma"/>
                <a:cs typeface="Tahoma"/>
              </a:rPr>
              <a:t>νι</a:t>
            </a:r>
            <a:r>
              <a:rPr sz="1400" spc="10" dirty="0">
                <a:latin typeface="Tahoma"/>
                <a:cs typeface="Tahoma"/>
              </a:rPr>
              <a:t>κ</a:t>
            </a:r>
            <a:r>
              <a:rPr sz="1400" spc="20" dirty="0">
                <a:latin typeface="Tahoma"/>
                <a:cs typeface="Tahoma"/>
              </a:rPr>
              <a:t>ό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ahoma"/>
                <a:cs typeface="Tahoma"/>
              </a:rPr>
              <a:t>σ</a:t>
            </a:r>
            <a:r>
              <a:rPr sz="1400" spc="30" dirty="0">
                <a:latin typeface="Tahoma"/>
                <a:cs typeface="Tahoma"/>
              </a:rPr>
              <a:t>χ</a:t>
            </a:r>
            <a:r>
              <a:rPr sz="1400" spc="-20" dirty="0">
                <a:latin typeface="Tahoma"/>
                <a:cs typeface="Tahoma"/>
              </a:rPr>
              <a:t>έ</a:t>
            </a:r>
            <a:r>
              <a:rPr sz="1400" spc="15" dirty="0">
                <a:latin typeface="Tahoma"/>
                <a:cs typeface="Tahoma"/>
              </a:rPr>
              <a:t>δ</a:t>
            </a:r>
            <a:r>
              <a:rPr sz="1400" spc="-25" dirty="0">
                <a:latin typeface="Tahoma"/>
                <a:cs typeface="Tahoma"/>
              </a:rPr>
              <a:t>ι</a:t>
            </a:r>
            <a:r>
              <a:rPr sz="1400" spc="15" dirty="0">
                <a:latin typeface="Tahoma"/>
                <a:cs typeface="Tahoma"/>
              </a:rPr>
              <a:t>ο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ahoma"/>
                <a:cs typeface="Tahoma"/>
              </a:rPr>
              <a:t>προήλθε </a:t>
            </a:r>
            <a:r>
              <a:rPr sz="1400" spc="75" dirty="0">
                <a:latin typeface="Tahoma"/>
                <a:cs typeface="Tahoma"/>
              </a:rPr>
              <a:t>από </a:t>
            </a:r>
            <a:r>
              <a:rPr sz="1400" spc="-45" dirty="0">
                <a:latin typeface="Tahoma"/>
                <a:cs typeface="Tahoma"/>
              </a:rPr>
              <a:t>το 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µυκηναϊκό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µέγαρο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07997" y="2409444"/>
            <a:ext cx="5910580" cy="3241675"/>
            <a:chOff x="4007997" y="2409444"/>
            <a:chExt cx="5910580" cy="3241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4778" y="2482596"/>
              <a:ext cx="4895088" cy="31683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7997" y="2409444"/>
              <a:ext cx="5910071" cy="32385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62075" y="926083"/>
            <a:ext cx="2882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B2B2B2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40" dirty="0">
                <a:latin typeface="Tahoma"/>
                <a:cs typeface="Tahoma"/>
              </a:rPr>
              <a:t>Αναπαράσταση </a:t>
            </a:r>
            <a:r>
              <a:rPr sz="1800" spc="-50" dirty="0">
                <a:latin typeface="Tahoma"/>
                <a:cs typeface="Tahoma"/>
              </a:rPr>
              <a:t>του 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χρυσελεφάντινου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αγάλµατος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του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b="1" spc="60" dirty="0">
                <a:solidFill>
                  <a:srgbClr val="CC0000"/>
                </a:solidFill>
                <a:latin typeface="Arial"/>
                <a:cs typeface="Arial"/>
              </a:rPr>
              <a:t>∆ία</a:t>
            </a:r>
            <a:r>
              <a:rPr sz="18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στην </a:t>
            </a:r>
            <a:r>
              <a:rPr sz="1800" b="1" spc="-48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CC0000"/>
                </a:solidFill>
                <a:latin typeface="Arial"/>
                <a:cs typeface="Arial"/>
              </a:rPr>
              <a:t>Ολυµπία.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903" y="537971"/>
            <a:ext cx="5347715" cy="63611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2337816"/>
            <a:ext cx="5941060" cy="4105910"/>
            <a:chOff x="774073" y="2337816"/>
            <a:chExt cx="5941060" cy="4105910"/>
          </a:xfrm>
        </p:grpSpPr>
        <p:sp>
          <p:nvSpPr>
            <p:cNvPr id="3" name="object 3"/>
            <p:cNvSpPr/>
            <p:nvPr/>
          </p:nvSpPr>
          <p:spPr>
            <a:xfrm>
              <a:off x="774073" y="5203570"/>
              <a:ext cx="609600" cy="44450"/>
            </a:xfrm>
            <a:custGeom>
              <a:avLst/>
              <a:gdLst/>
              <a:ahLst/>
              <a:cxnLst/>
              <a:rect l="l" t="t" r="r" b="b"/>
              <a:pathLst>
                <a:path w="609600" h="44450">
                  <a:moveTo>
                    <a:pt x="0" y="0"/>
                  </a:moveTo>
                  <a:lnTo>
                    <a:pt x="0" y="44449"/>
                  </a:lnTo>
                  <a:lnTo>
                    <a:pt x="609599" y="44449"/>
                  </a:lnTo>
                  <a:lnTo>
                    <a:pt x="609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00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903" y="2337816"/>
              <a:ext cx="5760720" cy="410565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2209" y="973327"/>
            <a:ext cx="3253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20032"/>
                </a:solidFill>
              </a:rPr>
              <a:t>ΟΙ</a:t>
            </a:r>
            <a:r>
              <a:rPr sz="1800" spc="-20" dirty="0">
                <a:solidFill>
                  <a:srgbClr val="320032"/>
                </a:solidFill>
              </a:rPr>
              <a:t> </a:t>
            </a:r>
            <a:r>
              <a:rPr sz="1800" spc="-5" dirty="0">
                <a:solidFill>
                  <a:srgbClr val="320032"/>
                </a:solidFill>
              </a:rPr>
              <a:t>ΑΡΧΙΤΕΚΤΟΝΙΚΟΙ</a:t>
            </a:r>
            <a:r>
              <a:rPr sz="1800" spc="-25" dirty="0">
                <a:solidFill>
                  <a:srgbClr val="320032"/>
                </a:solidFill>
              </a:rPr>
              <a:t> </a:t>
            </a:r>
            <a:r>
              <a:rPr sz="1800" spc="-5" dirty="0">
                <a:solidFill>
                  <a:srgbClr val="320032"/>
                </a:solidFill>
              </a:rPr>
              <a:t>ΡΥΘΜΟΙ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22201" y="1247647"/>
            <a:ext cx="722884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3500">
              <a:lnSpc>
                <a:spcPct val="100600"/>
              </a:lnSpc>
              <a:spcBef>
                <a:spcPts val="85"/>
              </a:spcBef>
            </a:pPr>
            <a:r>
              <a:rPr sz="1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1.</a:t>
            </a:r>
            <a:r>
              <a:rPr sz="1800" b="1" u="heavy" spc="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∆ωρικός</a:t>
            </a:r>
            <a:r>
              <a:rPr sz="1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Ρυθµός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( </a:t>
            </a:r>
            <a:r>
              <a:rPr sz="1800" b="1" spc="-10" dirty="0">
                <a:solidFill>
                  <a:srgbClr val="CC9900"/>
                </a:solidFill>
                <a:latin typeface="Arial"/>
                <a:cs typeface="Arial"/>
              </a:rPr>
              <a:t>λιτότητα,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αυστηρότητα,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βαριές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αναλογίες)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CC9900"/>
                </a:solidFill>
                <a:latin typeface="Arial"/>
                <a:cs typeface="Arial"/>
              </a:rPr>
              <a:t>µε </a:t>
            </a:r>
            <a:r>
              <a:rPr sz="1800" b="1" spc="-484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προέλευση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από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την</a:t>
            </a:r>
            <a:r>
              <a:rPr sz="1800" b="1" spc="-3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Πελοπόννησο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8300" y="2546095"/>
            <a:ext cx="3733800" cy="414946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4965" marR="5080" indent="-342900">
              <a:lnSpc>
                <a:spcPct val="79300"/>
              </a:lnSpc>
              <a:spcBef>
                <a:spcPts val="45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Οι</a:t>
            </a:r>
            <a:r>
              <a:rPr sz="2400" b="1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990032"/>
                </a:solidFill>
                <a:uFill>
                  <a:solidFill>
                    <a:srgbClr val="990032"/>
                  </a:solidFill>
                </a:uFill>
                <a:latin typeface="Arial"/>
                <a:cs typeface="Arial"/>
              </a:rPr>
              <a:t>κίονες</a:t>
            </a:r>
            <a:r>
              <a:rPr sz="2400" b="1" spc="-10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πατούν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κατευθείαν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πάνω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στην </a:t>
            </a:r>
            <a:r>
              <a:rPr sz="2400" b="1" spc="-3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κρηπίδα,</a:t>
            </a:r>
            <a:endParaRPr sz="2400" dirty="0">
              <a:latin typeface="Arial"/>
              <a:cs typeface="Arial"/>
            </a:endParaRPr>
          </a:p>
          <a:p>
            <a:pPr marL="354965" marR="81915" indent="-342900">
              <a:lnSpc>
                <a:spcPct val="79600"/>
              </a:lnSpc>
              <a:spcBef>
                <a:spcPts val="34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403860" algn="l"/>
                <a:tab pos="404495" algn="l"/>
              </a:tabLst>
            </a:pPr>
            <a:r>
              <a:rPr sz="2400" dirty="0"/>
              <a:t>	</a:t>
            </a:r>
            <a:r>
              <a:rPr sz="2400" b="1" spc="-5" dirty="0">
                <a:latin typeface="Arial"/>
                <a:cs typeface="Arial"/>
              </a:rPr>
              <a:t>ενώ </a:t>
            </a:r>
            <a:r>
              <a:rPr sz="2400" b="1" dirty="0">
                <a:latin typeface="Arial"/>
                <a:cs typeface="Arial"/>
              </a:rPr>
              <a:t>τα </a:t>
            </a:r>
            <a:r>
              <a:rPr sz="2400" b="1" spc="-5" dirty="0">
                <a:latin typeface="Arial"/>
                <a:cs typeface="Arial"/>
              </a:rPr>
              <a:t>κιονόκρανα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είναι απλά, χωρίς </a:t>
            </a:r>
            <a:r>
              <a:rPr sz="2400" b="1" dirty="0">
                <a:latin typeface="Arial"/>
                <a:cs typeface="Arial"/>
              </a:rPr>
              <a:t> ιδιαίτερη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διακόσµηση</a:t>
            </a:r>
            <a:endParaRPr sz="2400" dirty="0">
              <a:latin typeface="Arial"/>
              <a:cs typeface="Arial"/>
            </a:endParaRPr>
          </a:p>
          <a:p>
            <a:pPr marL="354965" marR="76835" indent="-342900">
              <a:lnSpc>
                <a:spcPct val="79500"/>
              </a:lnSpc>
              <a:spcBef>
                <a:spcPts val="34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55" dirty="0">
                <a:latin typeface="Tahoma"/>
                <a:cs typeface="Tahoma"/>
              </a:rPr>
              <a:t>Π</a:t>
            </a:r>
            <a:r>
              <a:rPr sz="2400" spc="35" dirty="0">
                <a:latin typeface="Tahoma"/>
                <a:cs typeface="Tahoma"/>
              </a:rPr>
              <a:t>ά</a:t>
            </a:r>
            <a:r>
              <a:rPr sz="2400" spc="-15" dirty="0">
                <a:latin typeface="Tahoma"/>
                <a:cs typeface="Tahoma"/>
              </a:rPr>
              <a:t>ν</a:t>
            </a:r>
            <a:r>
              <a:rPr sz="2400" spc="80" dirty="0">
                <a:latin typeface="Tahoma"/>
                <a:cs typeface="Tahoma"/>
              </a:rPr>
              <a:t>ω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ahoma"/>
                <a:cs typeface="Tahoma"/>
              </a:rPr>
              <a:t>α</a:t>
            </a:r>
            <a:r>
              <a:rPr sz="2400" spc="180" dirty="0">
                <a:latin typeface="Tahoma"/>
                <a:cs typeface="Tahoma"/>
              </a:rPr>
              <a:t>π</a:t>
            </a:r>
            <a:r>
              <a:rPr sz="2400" spc="20" dirty="0">
                <a:latin typeface="Tahoma"/>
                <a:cs typeface="Tahoma"/>
              </a:rPr>
              <a:t>ό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ahoma"/>
                <a:cs typeface="Tahoma"/>
              </a:rPr>
              <a:t>τ</a:t>
            </a:r>
            <a:r>
              <a:rPr sz="2400" spc="20" dirty="0">
                <a:latin typeface="Tahoma"/>
                <a:cs typeface="Tahoma"/>
              </a:rPr>
              <a:t>ο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ahoma"/>
                <a:cs typeface="Tahoma"/>
              </a:rPr>
              <a:t>ε</a:t>
            </a:r>
            <a:r>
              <a:rPr sz="2400" spc="180" dirty="0">
                <a:latin typeface="Tahoma"/>
                <a:cs typeface="Tahoma"/>
              </a:rPr>
              <a:t>π</a:t>
            </a:r>
            <a:r>
              <a:rPr sz="2400" spc="-15" dirty="0">
                <a:latin typeface="Tahoma"/>
                <a:cs typeface="Tahoma"/>
              </a:rPr>
              <a:t>ι</a:t>
            </a:r>
            <a:r>
              <a:rPr sz="2400" spc="45" dirty="0">
                <a:latin typeface="Tahoma"/>
                <a:cs typeface="Tahoma"/>
              </a:rPr>
              <a:t>σ</a:t>
            </a:r>
            <a:r>
              <a:rPr sz="2400" spc="-114" dirty="0">
                <a:latin typeface="Tahoma"/>
                <a:cs typeface="Tahoma"/>
              </a:rPr>
              <a:t>τ</a:t>
            </a:r>
            <a:r>
              <a:rPr sz="2400" spc="-20" dirty="0">
                <a:latin typeface="Tahoma"/>
                <a:cs typeface="Tahoma"/>
              </a:rPr>
              <a:t>ύ</a:t>
            </a:r>
            <a:r>
              <a:rPr sz="2400" spc="10" dirty="0">
                <a:latin typeface="Tahoma"/>
                <a:cs typeface="Tahoma"/>
              </a:rPr>
              <a:t>λ</a:t>
            </a:r>
            <a:r>
              <a:rPr sz="2400" spc="-25" dirty="0">
                <a:latin typeface="Tahoma"/>
                <a:cs typeface="Tahoma"/>
              </a:rPr>
              <a:t>ι</a:t>
            </a:r>
            <a:r>
              <a:rPr sz="2400" spc="15" dirty="0">
                <a:latin typeface="Tahoma"/>
                <a:cs typeface="Tahoma"/>
              </a:rPr>
              <a:t>ο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έχουν «</a:t>
            </a:r>
            <a:r>
              <a:rPr sz="2400" b="1" u="heavy" spc="-5" dirty="0">
                <a:solidFill>
                  <a:srgbClr val="990032"/>
                </a:solidFill>
                <a:uFill>
                  <a:solidFill>
                    <a:srgbClr val="990032"/>
                  </a:solidFill>
                </a:uFill>
                <a:latin typeface="Arial"/>
                <a:cs typeface="Arial"/>
              </a:rPr>
              <a:t>τρίγλυφα</a:t>
            </a:r>
            <a:r>
              <a:rPr sz="2400" b="1" spc="-5" dirty="0">
                <a:latin typeface="Arial"/>
                <a:cs typeface="Arial"/>
              </a:rPr>
              <a:t>»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(</a:t>
            </a:r>
            <a:r>
              <a:rPr sz="2400" spc="-5" dirty="0">
                <a:latin typeface="Tahoma"/>
                <a:cs typeface="Tahoma"/>
              </a:rPr>
              <a:t>τρεις </a:t>
            </a:r>
            <a:r>
              <a:rPr sz="2400" spc="15" dirty="0">
                <a:latin typeface="Tahoma"/>
                <a:cs typeface="Tahoma"/>
              </a:rPr>
              <a:t>γλυπτές 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κατακόρυφες </a:t>
            </a:r>
            <a:r>
              <a:rPr sz="2400" spc="15" dirty="0">
                <a:latin typeface="Tahoma"/>
                <a:cs typeface="Tahoma"/>
              </a:rPr>
              <a:t>γραµµές</a:t>
            </a:r>
            <a:r>
              <a:rPr sz="2400" spc="15" dirty="0">
                <a:latin typeface="Arial MT"/>
                <a:cs typeface="Arial MT"/>
              </a:rPr>
              <a:t>) </a:t>
            </a:r>
            <a:r>
              <a:rPr sz="2400" spc="-37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και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ανάµεσά</a:t>
            </a:r>
            <a:r>
              <a:rPr sz="2400" b="1" spc="-5" dirty="0">
                <a:latin typeface="Arial"/>
                <a:cs typeface="Arial"/>
              </a:rPr>
              <a:t> τους</a:t>
            </a:r>
            <a:endParaRPr sz="2400" dirty="0">
              <a:latin typeface="Arial"/>
              <a:cs typeface="Arial"/>
            </a:endParaRPr>
          </a:p>
          <a:p>
            <a:pPr marL="354965" marR="18415">
              <a:lnSpc>
                <a:spcPct val="79300"/>
              </a:lnSpc>
              <a:spcBef>
                <a:spcPts val="15"/>
              </a:spcBef>
            </a:pPr>
            <a:r>
              <a:rPr sz="2400" b="1" dirty="0">
                <a:latin typeface="Arial"/>
                <a:cs typeface="Arial"/>
              </a:rPr>
              <a:t>«</a:t>
            </a:r>
            <a:r>
              <a:rPr sz="2400" b="1" u="heavy" dirty="0">
                <a:solidFill>
                  <a:srgbClr val="990032"/>
                </a:solidFill>
                <a:uFill>
                  <a:solidFill>
                    <a:srgbClr val="990032"/>
                  </a:solidFill>
                </a:uFill>
                <a:latin typeface="Arial"/>
                <a:cs typeface="Arial"/>
              </a:rPr>
              <a:t>µετόπες</a:t>
            </a:r>
            <a:r>
              <a:rPr sz="2400" b="1" dirty="0">
                <a:latin typeface="Arial"/>
                <a:cs typeface="Arial"/>
              </a:rPr>
              <a:t>»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(</a:t>
            </a:r>
            <a:r>
              <a:rPr sz="2400" spc="-5" dirty="0">
                <a:latin typeface="Tahoma"/>
                <a:cs typeface="Tahoma"/>
              </a:rPr>
              <a:t>τετράγωνες </a:t>
            </a:r>
            <a:r>
              <a:rPr sz="2400" spc="-425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πλάκες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µε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ανάγλυφες</a:t>
            </a:r>
          </a:p>
          <a:p>
            <a:pPr marL="354965">
              <a:lnSpc>
                <a:spcPts val="1510"/>
              </a:lnSpc>
            </a:pPr>
            <a:r>
              <a:rPr sz="2400" spc="25" dirty="0">
                <a:latin typeface="Tahoma"/>
                <a:cs typeface="Tahoma"/>
              </a:rPr>
              <a:t>παραστάσεις</a:t>
            </a:r>
            <a:r>
              <a:rPr sz="2400" spc="25" dirty="0">
                <a:latin typeface="Arial MT"/>
                <a:cs typeface="Arial MT"/>
              </a:rPr>
              <a:t>)</a:t>
            </a:r>
            <a:r>
              <a:rPr sz="2400" b="1" spc="2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5997" y="1990344"/>
            <a:ext cx="50800" cy="17145"/>
          </a:xfrm>
          <a:custGeom>
            <a:avLst/>
            <a:gdLst/>
            <a:ahLst/>
            <a:cxnLst/>
            <a:rect l="l" t="t" r="r" b="b"/>
            <a:pathLst>
              <a:path w="50800" h="17144">
                <a:moveTo>
                  <a:pt x="50291" y="16763"/>
                </a:moveTo>
                <a:lnTo>
                  <a:pt x="50291" y="0"/>
                </a:lnTo>
                <a:lnTo>
                  <a:pt x="0" y="0"/>
                </a:lnTo>
                <a:lnTo>
                  <a:pt x="0" y="16763"/>
                </a:lnTo>
                <a:lnTo>
                  <a:pt x="50291" y="16763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9052" y="1081531"/>
            <a:ext cx="2592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</a:rPr>
              <a:t>2</a:t>
            </a:r>
            <a:r>
              <a:rPr sz="1800" spc="-20" dirty="0">
                <a:solidFill>
                  <a:srgbClr val="CC0000"/>
                </a:solidFill>
              </a:rPr>
              <a:t> </a:t>
            </a:r>
            <a:r>
              <a:rPr sz="1800" dirty="0">
                <a:solidFill>
                  <a:srgbClr val="CC0000"/>
                </a:solidFill>
              </a:rPr>
              <a:t>.</a:t>
            </a:r>
            <a:r>
              <a:rPr sz="1800" spc="-15" dirty="0">
                <a:solidFill>
                  <a:srgbClr val="CC0000"/>
                </a:solidFill>
              </a:rPr>
              <a:t> </a:t>
            </a:r>
            <a:r>
              <a:rPr sz="1800" dirty="0">
                <a:solidFill>
                  <a:srgbClr val="CC0000"/>
                </a:solidFill>
              </a:rPr>
              <a:t>Ο</a:t>
            </a:r>
            <a:r>
              <a:rPr sz="1800" spc="-20" dirty="0">
                <a:solidFill>
                  <a:srgbClr val="CC0000"/>
                </a:solidFill>
              </a:rPr>
              <a:t> </a:t>
            </a:r>
            <a:r>
              <a:rPr sz="1800" spc="5" dirty="0">
                <a:solidFill>
                  <a:srgbClr val="CC0000"/>
                </a:solidFill>
              </a:rPr>
              <a:t>ΙΩΝΙΚΟΣ</a:t>
            </a:r>
            <a:r>
              <a:rPr sz="1800" spc="-25" dirty="0">
                <a:solidFill>
                  <a:srgbClr val="CC0000"/>
                </a:solidFill>
              </a:rPr>
              <a:t> </a:t>
            </a:r>
            <a:r>
              <a:rPr sz="1800" spc="-5" dirty="0">
                <a:solidFill>
                  <a:srgbClr val="CC0000"/>
                </a:solidFill>
              </a:rPr>
              <a:t>ΡΥΘΜΟΣ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7421757" y="1565147"/>
            <a:ext cx="50800" cy="17145"/>
          </a:xfrm>
          <a:custGeom>
            <a:avLst/>
            <a:gdLst/>
            <a:ahLst/>
            <a:cxnLst/>
            <a:rect l="l" t="t" r="r" b="b"/>
            <a:pathLst>
              <a:path w="50800" h="17144">
                <a:moveTo>
                  <a:pt x="50291" y="16763"/>
                </a:moveTo>
                <a:lnTo>
                  <a:pt x="50291" y="0"/>
                </a:lnTo>
                <a:lnTo>
                  <a:pt x="0" y="0"/>
                </a:lnTo>
                <a:lnTo>
                  <a:pt x="0" y="16763"/>
                </a:lnTo>
                <a:lnTo>
                  <a:pt x="50291" y="16763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75300" y="1568450"/>
            <a:ext cx="4471668" cy="48538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30" dirty="0">
                <a:solidFill>
                  <a:srgbClr val="320032"/>
                </a:solidFill>
                <a:latin typeface="Tahoma"/>
                <a:cs typeface="Tahoma"/>
              </a:rPr>
              <a:t>Τα</a:t>
            </a:r>
            <a:r>
              <a:rPr sz="2400" spc="-4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320032"/>
                </a:solidFill>
                <a:latin typeface="Tahoma"/>
                <a:cs typeface="Tahoma"/>
              </a:rPr>
              <a:t>Ιωνικά</a:t>
            </a:r>
            <a:r>
              <a:rPr sz="2400" spc="-4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320032"/>
                </a:solidFill>
                <a:latin typeface="Tahoma"/>
                <a:cs typeface="Tahoma"/>
              </a:rPr>
              <a:t>κτίρια</a:t>
            </a:r>
            <a:r>
              <a:rPr sz="2400" spc="-4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320032"/>
                </a:solidFill>
                <a:latin typeface="Tahoma"/>
                <a:cs typeface="Tahoma"/>
              </a:rPr>
              <a:t>χαρακτηρίζονται</a:t>
            </a:r>
            <a:r>
              <a:rPr sz="2400" spc="-3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320032"/>
                </a:solidFill>
                <a:latin typeface="Tahoma"/>
                <a:cs typeface="Tahoma"/>
              </a:rPr>
              <a:t>από</a:t>
            </a:r>
            <a:r>
              <a:rPr sz="2400" spc="-55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ανάλαφρες</a:t>
            </a:r>
            <a:r>
              <a:rPr sz="2400" b="1" spc="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αναλογίες</a:t>
            </a:r>
            <a:r>
              <a:rPr sz="2400" b="1" spc="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320032"/>
                </a:solidFill>
                <a:latin typeface="Tahoma"/>
                <a:cs typeface="Tahoma"/>
              </a:rPr>
              <a:t>και</a:t>
            </a:r>
            <a:r>
              <a:rPr sz="2400" spc="-5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µεγαλύτερη</a:t>
            </a:r>
            <a:r>
              <a:rPr sz="2400" b="1" spc="1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διακοσµητικότητα.</a:t>
            </a:r>
            <a:r>
              <a:rPr sz="2400" b="1" spc="1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320032"/>
                </a:solidFill>
                <a:latin typeface="Tahoma"/>
                <a:cs typeface="Tahoma"/>
              </a:rPr>
              <a:t>Οι </a:t>
            </a:r>
            <a:r>
              <a:rPr sz="2400" spc="-420" dirty="0">
                <a:solidFill>
                  <a:srgbClr val="320032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320032"/>
                </a:solidFill>
                <a:latin typeface="Tahoma"/>
                <a:cs typeface="Tahoma"/>
              </a:rPr>
              <a:t>κίονες </a:t>
            </a:r>
            <a:r>
              <a:rPr sz="2400" spc="-5" dirty="0">
                <a:solidFill>
                  <a:srgbClr val="320032"/>
                </a:solidFill>
                <a:latin typeface="Tahoma"/>
                <a:cs typeface="Tahoma"/>
              </a:rPr>
              <a:t>στηρίζονται </a:t>
            </a:r>
            <a:r>
              <a:rPr sz="2400" spc="15" dirty="0">
                <a:solidFill>
                  <a:srgbClr val="320032"/>
                </a:solidFill>
                <a:latin typeface="Tahoma"/>
                <a:cs typeface="Tahoma"/>
              </a:rPr>
              <a:t>σε </a:t>
            </a:r>
            <a:r>
              <a:rPr sz="2400" spc="-10" dirty="0">
                <a:solidFill>
                  <a:srgbClr val="320032"/>
                </a:solidFill>
                <a:latin typeface="Tahoma"/>
                <a:cs typeface="Tahoma"/>
              </a:rPr>
              <a:t>ιδιαίτερη </a:t>
            </a:r>
            <a:r>
              <a:rPr sz="2400" spc="15" dirty="0">
                <a:solidFill>
                  <a:srgbClr val="320032"/>
                </a:solidFill>
                <a:latin typeface="Tahoma"/>
                <a:cs typeface="Tahoma"/>
              </a:rPr>
              <a:t>βάση</a:t>
            </a:r>
            <a:r>
              <a:rPr sz="2400" spc="15" dirty="0">
                <a:solidFill>
                  <a:srgbClr val="320032"/>
                </a:solidFill>
                <a:latin typeface="Arial MT"/>
                <a:cs typeface="Arial MT"/>
              </a:rPr>
              <a:t>, </a:t>
            </a:r>
            <a:r>
              <a:rPr sz="2400" spc="10" dirty="0">
                <a:solidFill>
                  <a:srgbClr val="320032"/>
                </a:solidFill>
                <a:latin typeface="Tahoma"/>
                <a:cs typeface="Tahoma"/>
              </a:rPr>
              <a:t>ενώ </a:t>
            </a:r>
            <a:r>
              <a:rPr sz="2400" spc="-35" dirty="0">
                <a:solidFill>
                  <a:srgbClr val="320032"/>
                </a:solidFill>
                <a:latin typeface="Tahoma"/>
                <a:cs typeface="Tahoma"/>
              </a:rPr>
              <a:t>τα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κιονόκρανα έχουν έλικες. </a:t>
            </a:r>
            <a:r>
              <a:rPr sz="2400" b="1" spc="-15" dirty="0">
                <a:solidFill>
                  <a:srgbClr val="320032"/>
                </a:solidFill>
                <a:latin typeface="Arial"/>
                <a:cs typeface="Arial"/>
              </a:rPr>
              <a:t>Αντί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για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τρίγλυφα και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320032"/>
                </a:solidFill>
                <a:latin typeface="Arial"/>
                <a:cs typeface="Arial"/>
              </a:rPr>
              <a:t>µετόπες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 υπάρχει</a:t>
            </a:r>
            <a:r>
              <a:rPr sz="2400" b="1" spc="-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320032"/>
                </a:solidFill>
                <a:latin typeface="Arial"/>
                <a:cs typeface="Arial"/>
              </a:rPr>
              <a:t>µια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συνεχόµενη</a:t>
            </a:r>
            <a:r>
              <a:rPr sz="2400" b="1" spc="-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ζώνη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320032"/>
                </a:solidFill>
                <a:latin typeface="Arial"/>
                <a:cs typeface="Arial"/>
              </a:rPr>
              <a:t>µε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ανάγλυφες παραστάσεις,</a:t>
            </a:r>
            <a:r>
              <a:rPr sz="2400" b="1" spc="2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η</a:t>
            </a:r>
            <a:r>
              <a:rPr sz="2400" b="1" spc="-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990032"/>
                </a:solidFill>
                <a:uFill>
                  <a:solidFill>
                    <a:srgbClr val="990032"/>
                  </a:solidFill>
                </a:uFill>
                <a:latin typeface="Arial"/>
                <a:cs typeface="Arial"/>
              </a:rPr>
              <a:t>«ζωφόρος»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και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 πάνω</a:t>
            </a:r>
            <a:r>
              <a:rPr sz="2400" b="1" spc="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από</a:t>
            </a:r>
            <a:r>
              <a:rPr sz="2400" b="1" spc="-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20032"/>
                </a:solidFill>
                <a:latin typeface="Arial"/>
                <a:cs typeface="Arial"/>
              </a:rPr>
              <a:t>όλα</a:t>
            </a:r>
            <a:r>
              <a:rPr sz="2400" b="1" spc="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το</a:t>
            </a:r>
            <a:r>
              <a:rPr sz="2400" b="1" spc="-15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τριγωνικό </a:t>
            </a:r>
            <a:r>
              <a:rPr sz="2400" b="1" u="heavy" spc="5" dirty="0">
                <a:solidFill>
                  <a:srgbClr val="990032"/>
                </a:solidFill>
                <a:uFill>
                  <a:solidFill>
                    <a:srgbClr val="990032"/>
                  </a:solidFill>
                </a:uFill>
                <a:latin typeface="Arial"/>
                <a:cs typeface="Arial"/>
              </a:rPr>
              <a:t>αέτωµα</a:t>
            </a:r>
            <a:r>
              <a:rPr sz="2400" b="1" spc="5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320032"/>
                </a:solidFill>
                <a:latin typeface="Arial"/>
                <a:cs typeface="Arial"/>
              </a:rPr>
              <a:t>µε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0032"/>
                </a:solidFill>
                <a:latin typeface="Arial"/>
                <a:cs typeface="Arial"/>
              </a:rPr>
              <a:t>γλυπτά</a:t>
            </a:r>
            <a:r>
              <a:rPr sz="2400" b="1" spc="-30" dirty="0">
                <a:solidFill>
                  <a:srgbClr val="32003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20032"/>
                </a:solidFill>
                <a:latin typeface="Arial"/>
                <a:cs typeface="Arial"/>
              </a:rPr>
              <a:t>έργα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700" y="3397250"/>
            <a:ext cx="2904744" cy="3810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00" y="1797050"/>
            <a:ext cx="3810000" cy="13533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1900" y="490219"/>
            <a:ext cx="8915399" cy="244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Το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αέτωµα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,σε</a:t>
            </a:r>
            <a:r>
              <a:rPr sz="2000" spc="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20032"/>
                </a:solidFill>
                <a:latin typeface="Times New Roman"/>
                <a:cs typeface="Times New Roman"/>
              </a:rPr>
              <a:t>σχήµα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τριγωνικό, είχε</a:t>
            </a:r>
            <a:r>
              <a:rPr sz="2000" spc="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γλυπτή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20032"/>
                </a:solidFill>
                <a:latin typeface="Times New Roman"/>
                <a:cs typeface="Times New Roman"/>
              </a:rPr>
              <a:t>διακόσµηση,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συνήθως </a:t>
            </a:r>
            <a:r>
              <a:rPr sz="2000" spc="-30" dirty="0">
                <a:solidFill>
                  <a:srgbClr val="320032"/>
                </a:solidFill>
                <a:latin typeface="Times New Roman"/>
                <a:cs typeface="Times New Roman"/>
              </a:rPr>
              <a:t>µε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20032"/>
                </a:solidFill>
                <a:latin typeface="Times New Roman"/>
                <a:cs typeface="Times New Roman"/>
              </a:rPr>
              <a:t>µυθολογικά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20032"/>
                </a:solidFill>
                <a:latin typeface="Times New Roman"/>
                <a:cs typeface="Times New Roman"/>
              </a:rPr>
              <a:t>θέµατα.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Κάτω από </a:t>
            </a:r>
            <a:r>
              <a:rPr sz="2000" spc="-33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το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20032"/>
                </a:solidFill>
                <a:latin typeface="Times New Roman"/>
                <a:cs typeface="Times New Roman"/>
              </a:rPr>
              <a:t>αέτωµα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EA1D9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4EA1D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EA1D9"/>
                </a:solidFill>
                <a:latin typeface="Times New Roman"/>
                <a:cs typeface="Times New Roman"/>
              </a:rPr>
              <a:t>ιωνικός ρυθµός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είχε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τη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ζωφόρο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20032"/>
                </a:solidFill>
                <a:latin typeface="Times New Roman"/>
                <a:cs typeface="Times New Roman"/>
              </a:rPr>
              <a:t>µια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ζώνη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320032"/>
                </a:solidFill>
                <a:latin typeface="Times New Roman"/>
                <a:cs typeface="Times New Roman"/>
              </a:rPr>
              <a:t>µε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ανάγλυφες παραστάσεις,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ενώ </a:t>
            </a:r>
            <a:r>
              <a:rPr sz="2000" b="1" dirty="0">
                <a:solidFill>
                  <a:srgbClr val="00CC99"/>
                </a:solidFill>
                <a:latin typeface="Times New Roman"/>
                <a:cs typeface="Times New Roman"/>
              </a:rPr>
              <a:t>στο</a:t>
            </a:r>
            <a:r>
              <a:rPr sz="2000" b="1" spc="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CC99"/>
                </a:solidFill>
                <a:latin typeface="Times New Roman"/>
                <a:cs typeface="Times New Roman"/>
              </a:rPr>
              <a:t>δωρικό </a:t>
            </a:r>
            <a:r>
              <a:rPr sz="2000" b="1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εναλλάσσονταν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τα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τρίγλυφα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(στενές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λωρίδες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320032"/>
                </a:solidFill>
                <a:latin typeface="Times New Roman"/>
                <a:cs typeface="Times New Roman"/>
              </a:rPr>
              <a:t>µε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κάθετες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αυλακώσεις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)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και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οι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µετόπες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δηλ. πλατιές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πλάκες</a:t>
            </a:r>
            <a:r>
              <a:rPr sz="2000" spc="-1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320032"/>
                </a:solidFill>
                <a:latin typeface="Times New Roman"/>
                <a:cs typeface="Times New Roman"/>
              </a:rPr>
              <a:t>µε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ανάγλυφες</a:t>
            </a:r>
            <a:r>
              <a:rPr sz="2000" spc="-2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παραστάσεις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.</a:t>
            </a:r>
            <a:r>
              <a:rPr sz="2000" spc="-1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Το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κιονόκρανο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στην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κορυφή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του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κίονα είναι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CC99"/>
                </a:solidFill>
                <a:latin typeface="Times New Roman"/>
                <a:cs typeface="Times New Roman"/>
              </a:rPr>
              <a:t>λιτό</a:t>
            </a:r>
            <a:r>
              <a:rPr sz="2000" b="1" spc="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για το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δωρικό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και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EA1D9"/>
                </a:solidFill>
                <a:latin typeface="Times New Roman"/>
                <a:cs typeface="Times New Roman"/>
              </a:rPr>
              <a:t>στολισµένο</a:t>
            </a:r>
            <a:r>
              <a:rPr sz="2000" b="1" spc="5" dirty="0">
                <a:solidFill>
                  <a:srgbClr val="4EA1D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4EA1D9"/>
                </a:solidFill>
                <a:latin typeface="Times New Roman"/>
                <a:cs typeface="Times New Roman"/>
              </a:rPr>
              <a:t>µε</a:t>
            </a:r>
            <a:r>
              <a:rPr sz="2000" b="1" spc="-5" dirty="0">
                <a:solidFill>
                  <a:srgbClr val="4EA1D9"/>
                </a:solidFill>
                <a:latin typeface="Times New Roman"/>
                <a:cs typeface="Times New Roman"/>
              </a:rPr>
              <a:t> έλικες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για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τον</a:t>
            </a:r>
            <a:endParaRPr sz="2000" dirty="0">
              <a:latin typeface="Times New Roman"/>
              <a:cs typeface="Times New Roman"/>
            </a:endParaRPr>
          </a:p>
          <a:p>
            <a:pPr marL="12700" marR="61594" indent="-635">
              <a:lnSpc>
                <a:spcPts val="1670"/>
              </a:lnSpc>
              <a:spcBef>
                <a:spcPts val="65"/>
              </a:spcBef>
            </a:pP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ιωνικό</a:t>
            </a:r>
            <a:r>
              <a:rPr sz="2000" spc="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20032"/>
                </a:solidFill>
                <a:latin typeface="Times New Roman"/>
                <a:cs typeface="Times New Roman"/>
              </a:rPr>
              <a:t>ρυθµό.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κίονας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του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δωρικού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ναού λεπταίνει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προς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τα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 επάνω,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ενώ του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ιωνικού είναι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λεπτότερος </a:t>
            </a:r>
            <a:r>
              <a:rPr sz="2000" spc="-33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και</a:t>
            </a:r>
            <a:r>
              <a:rPr sz="2000" spc="-15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στηρίζεται</a:t>
            </a:r>
            <a:r>
              <a:rPr sz="2000" spc="-10" dirty="0">
                <a:solidFill>
                  <a:srgbClr val="32003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20032"/>
                </a:solidFill>
                <a:latin typeface="Times New Roman"/>
                <a:cs typeface="Times New Roman"/>
              </a:rPr>
              <a:t>σε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ιδιαίτερη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βάση</a:t>
            </a:r>
            <a:r>
              <a:rPr sz="2000" dirty="0">
                <a:solidFill>
                  <a:srgbClr val="320032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0" y="3091180"/>
            <a:ext cx="6697980" cy="44653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382" y="537972"/>
            <a:ext cx="7476743" cy="63535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5203570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0"/>
                </a:moveTo>
                <a:lnTo>
                  <a:pt x="0" y="44449"/>
                </a:lnTo>
                <a:lnTo>
                  <a:pt x="609599" y="44449"/>
                </a:lnTo>
                <a:lnTo>
                  <a:pt x="60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9347" y="599528"/>
            <a:ext cx="3957954" cy="12141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u="heavy" spc="-5" dirty="0">
                <a:solidFill>
                  <a:srgbClr val="320032"/>
                </a:solidFill>
                <a:uFill>
                  <a:solidFill>
                    <a:srgbClr val="320032"/>
                  </a:solidFill>
                </a:uFill>
              </a:rPr>
              <a:t>ΓΛΥΠΤΙΚΗ</a:t>
            </a:r>
            <a:r>
              <a:rPr spc="-10" dirty="0">
                <a:solidFill>
                  <a:srgbClr val="320032"/>
                </a:solidFill>
              </a:rPr>
              <a:t> </a:t>
            </a:r>
            <a:r>
              <a:rPr dirty="0">
                <a:solidFill>
                  <a:srgbClr val="320032"/>
                </a:solidFill>
              </a:rPr>
              <a:t>:</a:t>
            </a:r>
            <a:r>
              <a:rPr spc="-25" dirty="0">
                <a:solidFill>
                  <a:srgbClr val="320032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ΚΟΥΡΟΙ</a:t>
            </a:r>
            <a:r>
              <a:rPr spc="-1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320032"/>
                </a:solidFill>
              </a:rPr>
              <a:t>ΚΑΙ</a:t>
            </a:r>
            <a:r>
              <a:rPr spc="-30" dirty="0">
                <a:solidFill>
                  <a:srgbClr val="320032"/>
                </a:solidFill>
              </a:rPr>
              <a:t> </a:t>
            </a:r>
            <a:r>
              <a:rPr spc="-5" dirty="0">
                <a:solidFill>
                  <a:srgbClr val="00CC99"/>
                </a:solidFill>
              </a:rPr>
              <a:t>ΚΟΡΕΣ</a:t>
            </a:r>
          </a:p>
          <a:p>
            <a:pPr marL="12700" marR="11430">
              <a:lnSpc>
                <a:spcPct val="99500"/>
              </a:lnSpc>
              <a:spcBef>
                <a:spcPts val="114"/>
              </a:spcBef>
            </a:pPr>
            <a:r>
              <a:rPr sz="1400" dirty="0">
                <a:solidFill>
                  <a:srgbClr val="000000"/>
                </a:solidFill>
              </a:rPr>
              <a:t>(αγάλµατα </a:t>
            </a:r>
            <a:r>
              <a:rPr sz="1400" spc="-5" dirty="0">
                <a:solidFill>
                  <a:srgbClr val="000000"/>
                </a:solidFill>
              </a:rPr>
              <a:t>ανδρών </a:t>
            </a:r>
            <a:r>
              <a:rPr sz="1400" dirty="0">
                <a:solidFill>
                  <a:srgbClr val="000000"/>
                </a:solidFill>
              </a:rPr>
              <a:t>και </a:t>
            </a:r>
            <a:r>
              <a:rPr sz="1400" spc="-5" dirty="0">
                <a:solidFill>
                  <a:srgbClr val="000000"/>
                </a:solidFill>
              </a:rPr>
              <a:t>γυναικών </a:t>
            </a:r>
            <a:r>
              <a:rPr sz="1400" dirty="0">
                <a:solidFill>
                  <a:srgbClr val="000000"/>
                </a:solidFill>
              </a:rPr>
              <a:t>σε </a:t>
            </a:r>
            <a:r>
              <a:rPr sz="1400" spc="-5" dirty="0">
                <a:solidFill>
                  <a:srgbClr val="000000"/>
                </a:solidFill>
              </a:rPr>
              <a:t>αυστηρά </a:t>
            </a:r>
            <a:r>
              <a:rPr sz="1400" dirty="0">
                <a:solidFill>
                  <a:srgbClr val="000000"/>
                </a:solidFill>
              </a:rPr>
              <a:t> </a:t>
            </a:r>
            <a:r>
              <a:rPr sz="1400" spc="5" dirty="0">
                <a:solidFill>
                  <a:srgbClr val="000000"/>
                </a:solidFill>
              </a:rPr>
              <a:t>µετωπική </a:t>
            </a:r>
            <a:r>
              <a:rPr sz="1400" spc="-5" dirty="0">
                <a:solidFill>
                  <a:srgbClr val="000000"/>
                </a:solidFill>
              </a:rPr>
              <a:t>στάση </a:t>
            </a:r>
            <a:r>
              <a:rPr sz="1400" spc="25" dirty="0">
                <a:solidFill>
                  <a:srgbClr val="000000"/>
                </a:solidFill>
              </a:rPr>
              <a:t>µε </a:t>
            </a:r>
            <a:r>
              <a:rPr sz="1400" dirty="0">
                <a:solidFill>
                  <a:srgbClr val="000000"/>
                </a:solidFill>
              </a:rPr>
              <a:t>το </a:t>
            </a:r>
            <a:r>
              <a:rPr sz="1400" spc="-5" dirty="0">
                <a:solidFill>
                  <a:srgbClr val="000000"/>
                </a:solidFill>
              </a:rPr>
              <a:t>αριστερό πόδι λίγο </a:t>
            </a:r>
            <a:r>
              <a:rPr sz="1400" dirty="0">
                <a:solidFill>
                  <a:srgbClr val="000000"/>
                </a:solidFill>
              </a:rPr>
              <a:t>πιο </a:t>
            </a:r>
            <a:r>
              <a:rPr sz="1400" spc="-375" dirty="0">
                <a:solidFill>
                  <a:srgbClr val="000000"/>
                </a:solidFill>
              </a:rPr>
              <a:t> </a:t>
            </a:r>
            <a:r>
              <a:rPr sz="1400" spc="5" dirty="0">
                <a:solidFill>
                  <a:srgbClr val="000000"/>
                </a:solidFill>
              </a:rPr>
              <a:t>εµπρός </a:t>
            </a:r>
            <a:r>
              <a:rPr sz="1400" spc="-5" dirty="0">
                <a:solidFill>
                  <a:srgbClr val="000000"/>
                </a:solidFill>
              </a:rPr>
              <a:t>από </a:t>
            </a:r>
            <a:r>
              <a:rPr sz="1400" dirty="0">
                <a:solidFill>
                  <a:srgbClr val="000000"/>
                </a:solidFill>
              </a:rPr>
              <a:t>το </a:t>
            </a:r>
            <a:r>
              <a:rPr sz="1400" spc="-10" dirty="0">
                <a:solidFill>
                  <a:srgbClr val="000000"/>
                </a:solidFill>
              </a:rPr>
              <a:t>δεξί </a:t>
            </a:r>
            <a:r>
              <a:rPr sz="1400" spc="-5" dirty="0">
                <a:solidFill>
                  <a:srgbClr val="000000"/>
                </a:solidFill>
              </a:rPr>
              <a:t>και στα χείλη </a:t>
            </a:r>
            <a:r>
              <a:rPr sz="1400" spc="5" dirty="0">
                <a:solidFill>
                  <a:srgbClr val="000000"/>
                </a:solidFill>
              </a:rPr>
              <a:t>ένα </a:t>
            </a:r>
            <a:r>
              <a:rPr sz="1400" spc="10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ανεπαίσθητο </a:t>
            </a:r>
            <a:r>
              <a:rPr sz="1400" dirty="0">
                <a:solidFill>
                  <a:srgbClr val="000000"/>
                </a:solidFill>
              </a:rPr>
              <a:t>χαµόγελο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, </a:t>
            </a:r>
            <a:r>
              <a:rPr sz="1400" dirty="0"/>
              <a:t>το</a:t>
            </a:r>
            <a:r>
              <a:rPr sz="1400" spc="-20" dirty="0"/>
              <a:t> </a:t>
            </a:r>
            <a:r>
              <a:rPr sz="1400" spc="-5" dirty="0"/>
              <a:t>αρχαϊκό</a:t>
            </a:r>
            <a:r>
              <a:rPr sz="1400" dirty="0"/>
              <a:t> </a:t>
            </a:r>
            <a:r>
              <a:rPr sz="1400" spc="10" dirty="0"/>
              <a:t>µειδίαµα</a:t>
            </a:r>
            <a:r>
              <a:rPr sz="1400" spc="-10" dirty="0"/>
              <a:t> </a:t>
            </a:r>
            <a:r>
              <a:rPr sz="1400" dirty="0">
                <a:solidFill>
                  <a:srgbClr val="000000"/>
                </a:solidFill>
              </a:rPr>
              <a:t>)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065151" y="2418078"/>
            <a:ext cx="4276725" cy="28657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4965" marR="153035" indent="-342900">
              <a:lnSpc>
                <a:spcPts val="1510"/>
              </a:lnSpc>
              <a:spcBef>
                <a:spcPts val="29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65" dirty="0">
                <a:latin typeface="Tahoma"/>
                <a:cs typeface="Tahoma"/>
              </a:rPr>
              <a:t>Η </a:t>
            </a:r>
            <a:r>
              <a:rPr sz="1400" dirty="0">
                <a:latin typeface="Tahoma"/>
                <a:cs typeface="Tahoma"/>
              </a:rPr>
              <a:t>λέξη </a:t>
            </a:r>
            <a:r>
              <a:rPr sz="1400" dirty="0">
                <a:latin typeface="Arial MT"/>
                <a:cs typeface="Arial MT"/>
              </a:rPr>
              <a:t>« </a:t>
            </a:r>
            <a:r>
              <a:rPr sz="1400" b="1" spc="5" dirty="0">
                <a:solidFill>
                  <a:srgbClr val="CC9900"/>
                </a:solidFill>
                <a:latin typeface="Arial"/>
                <a:cs typeface="Arial"/>
              </a:rPr>
              <a:t>άγαλµα </a:t>
            </a:r>
            <a:r>
              <a:rPr sz="1400" spc="-10" dirty="0">
                <a:latin typeface="Arial MT"/>
                <a:cs typeface="Arial MT"/>
              </a:rPr>
              <a:t>»</a:t>
            </a:r>
            <a:r>
              <a:rPr sz="1400" spc="-10" dirty="0">
                <a:latin typeface="Tahoma"/>
                <a:cs typeface="Tahoma"/>
              </a:rPr>
              <a:t>µε </a:t>
            </a:r>
            <a:r>
              <a:rPr sz="1400" spc="20" dirty="0">
                <a:latin typeface="Tahoma"/>
                <a:cs typeface="Tahoma"/>
              </a:rPr>
              <a:t>προέλευση </a:t>
            </a:r>
            <a:r>
              <a:rPr sz="1400" spc="75" dirty="0">
                <a:latin typeface="Tahoma"/>
                <a:cs typeface="Tahoma"/>
              </a:rPr>
              <a:t>από </a:t>
            </a:r>
            <a:r>
              <a:rPr sz="1400" spc="-45" dirty="0">
                <a:latin typeface="Tahoma"/>
                <a:cs typeface="Tahoma"/>
              </a:rPr>
              <a:t>το </a:t>
            </a:r>
            <a:r>
              <a:rPr sz="1400" spc="15" dirty="0">
                <a:latin typeface="Tahoma"/>
                <a:cs typeface="Tahoma"/>
              </a:rPr>
              <a:t>ρήµα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C9900"/>
                </a:solidFill>
                <a:latin typeface="Arial"/>
                <a:cs typeface="Arial"/>
              </a:rPr>
              <a:t>αγάλλοµαι </a:t>
            </a:r>
            <a:r>
              <a:rPr sz="1400" spc="5" dirty="0">
                <a:latin typeface="Tahoma"/>
                <a:cs typeface="Tahoma"/>
              </a:rPr>
              <a:t>δηλώνει </a:t>
            </a:r>
            <a:r>
              <a:rPr sz="1400" spc="-55" dirty="0">
                <a:latin typeface="Tahoma"/>
                <a:cs typeface="Tahoma"/>
              </a:rPr>
              <a:t>τη </a:t>
            </a:r>
            <a:r>
              <a:rPr sz="1400" spc="30" dirty="0">
                <a:latin typeface="Tahoma"/>
                <a:cs typeface="Tahoma"/>
              </a:rPr>
              <a:t>χαρά </a:t>
            </a:r>
            <a:r>
              <a:rPr sz="1400" spc="10" dirty="0">
                <a:latin typeface="Tahoma"/>
                <a:cs typeface="Tahoma"/>
              </a:rPr>
              <a:t>και </a:t>
            </a:r>
            <a:r>
              <a:rPr sz="1400" spc="-35" dirty="0">
                <a:latin typeface="Tahoma"/>
                <a:cs typeface="Tahoma"/>
              </a:rPr>
              <a:t>την </a:t>
            </a:r>
            <a:r>
              <a:rPr sz="1400" spc="10" dirty="0">
                <a:latin typeface="Tahoma"/>
                <a:cs typeface="Tahoma"/>
              </a:rPr>
              <a:t>αγαλλίαση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του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ανθρώπου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µπροστά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στο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θαύµα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του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κόσµου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που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τον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περιβάλλει</a:t>
            </a:r>
            <a:endParaRPr sz="1400">
              <a:latin typeface="Tahoma"/>
              <a:cs typeface="Tahoma"/>
            </a:endParaRPr>
          </a:p>
          <a:p>
            <a:pPr marL="354965" marR="5080" indent="-342900">
              <a:lnSpc>
                <a:spcPts val="1510"/>
              </a:lnSpc>
              <a:spcBef>
                <a:spcPts val="35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00CC99"/>
                </a:solidFill>
                <a:latin typeface="Arial"/>
                <a:cs typeface="Arial"/>
              </a:rPr>
              <a:t>Κούρος </a:t>
            </a:r>
            <a:r>
              <a:rPr sz="1400" b="1" dirty="0">
                <a:solidFill>
                  <a:srgbClr val="00CC99"/>
                </a:solidFill>
                <a:latin typeface="Arial"/>
                <a:cs typeface="Arial"/>
              </a:rPr>
              <a:t>από </a:t>
            </a:r>
            <a:r>
              <a:rPr sz="1400" b="1" spc="-5" dirty="0">
                <a:solidFill>
                  <a:srgbClr val="00CC99"/>
                </a:solidFill>
                <a:latin typeface="Arial"/>
                <a:cs typeface="Arial"/>
              </a:rPr>
              <a:t>την Ανάβυσσο της </a:t>
            </a:r>
            <a:r>
              <a:rPr sz="1400" b="1" spc="-10" dirty="0">
                <a:solidFill>
                  <a:srgbClr val="00CC99"/>
                </a:solidFill>
                <a:latin typeface="Arial"/>
                <a:cs typeface="Arial"/>
              </a:rPr>
              <a:t>Αττικής. </a:t>
            </a:r>
            <a:r>
              <a:rPr sz="1400" b="1" spc="-5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1400" spc="-15" dirty="0">
                <a:latin typeface="Tahoma"/>
                <a:cs typeface="Tahoma"/>
              </a:rPr>
              <a:t>Στεκόταν </a:t>
            </a:r>
            <a:r>
              <a:rPr sz="1400" spc="70" dirty="0">
                <a:latin typeface="Tahoma"/>
                <a:cs typeface="Tahoma"/>
              </a:rPr>
              <a:t>πάνω </a:t>
            </a:r>
            <a:r>
              <a:rPr sz="1400" spc="15" dirty="0">
                <a:latin typeface="Tahoma"/>
                <a:cs typeface="Tahoma"/>
              </a:rPr>
              <a:t>σε </a:t>
            </a:r>
            <a:r>
              <a:rPr sz="1400" dirty="0">
                <a:latin typeface="Tahoma"/>
                <a:cs typeface="Tahoma"/>
              </a:rPr>
              <a:t>βαθµιδωτή </a:t>
            </a:r>
            <a:r>
              <a:rPr sz="1400" spc="20" dirty="0">
                <a:latin typeface="Tahoma"/>
                <a:cs typeface="Tahoma"/>
              </a:rPr>
              <a:t>βάση </a:t>
            </a:r>
            <a:r>
              <a:rPr sz="1400" spc="55" dirty="0">
                <a:latin typeface="Tahoma"/>
                <a:cs typeface="Tahoma"/>
              </a:rPr>
              <a:t>που </a:t>
            </a:r>
            <a:r>
              <a:rPr sz="1400" spc="-5" dirty="0">
                <a:latin typeface="Tahoma"/>
                <a:cs typeface="Tahoma"/>
              </a:rPr>
              <a:t>είχε </a:t>
            </a:r>
            <a:r>
              <a:rPr sz="1400" spc="-35" dirty="0">
                <a:latin typeface="Tahoma"/>
                <a:cs typeface="Tahoma"/>
              </a:rPr>
              <a:t>την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επιγραφή </a:t>
            </a:r>
            <a:r>
              <a:rPr sz="1400" spc="5" dirty="0">
                <a:latin typeface="Arial MT"/>
                <a:cs typeface="Arial MT"/>
              </a:rPr>
              <a:t>«</a:t>
            </a:r>
            <a:r>
              <a:rPr sz="1400" spc="5" dirty="0">
                <a:latin typeface="Tahoma"/>
                <a:cs typeface="Tahoma"/>
              </a:rPr>
              <a:t>Στάσου </a:t>
            </a:r>
            <a:r>
              <a:rPr sz="1400" spc="10" dirty="0">
                <a:latin typeface="Tahoma"/>
                <a:cs typeface="Tahoma"/>
              </a:rPr>
              <a:t>και </a:t>
            </a:r>
            <a:r>
              <a:rPr sz="1400" dirty="0">
                <a:latin typeface="Tahoma"/>
                <a:cs typeface="Tahoma"/>
              </a:rPr>
              <a:t>κλάψε </a:t>
            </a:r>
            <a:r>
              <a:rPr sz="1400" spc="60" dirty="0">
                <a:latin typeface="Tahoma"/>
                <a:cs typeface="Tahoma"/>
              </a:rPr>
              <a:t>µπρος </a:t>
            </a:r>
            <a:r>
              <a:rPr sz="1400" spc="-15" dirty="0">
                <a:latin typeface="Tahoma"/>
                <a:cs typeface="Tahoma"/>
              </a:rPr>
              <a:t>στο </a:t>
            </a:r>
            <a:r>
              <a:rPr sz="1400" spc="5" dirty="0">
                <a:latin typeface="Tahoma"/>
                <a:cs typeface="Tahoma"/>
              </a:rPr>
              <a:t>µνήµα 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του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νεκρού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Κροίσου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που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θανάτωσε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ο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βίαιος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Άρης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καθώς </a:t>
            </a:r>
            <a:r>
              <a:rPr sz="1400" spc="20" dirty="0">
                <a:latin typeface="Tahoma"/>
                <a:cs typeface="Tahoma"/>
              </a:rPr>
              <a:t>πολεµούσε </a:t>
            </a:r>
            <a:r>
              <a:rPr sz="1400" spc="-15" dirty="0">
                <a:latin typeface="Tahoma"/>
                <a:cs typeface="Tahoma"/>
              </a:rPr>
              <a:t>στην </a:t>
            </a:r>
            <a:r>
              <a:rPr sz="1400" spc="30" dirty="0">
                <a:latin typeface="Tahoma"/>
                <a:cs typeface="Tahoma"/>
              </a:rPr>
              <a:t>πρώτη </a:t>
            </a:r>
            <a:r>
              <a:rPr sz="1400" spc="5" dirty="0">
                <a:latin typeface="Tahoma"/>
                <a:cs typeface="Tahoma"/>
              </a:rPr>
              <a:t>γραµµή</a:t>
            </a:r>
            <a:r>
              <a:rPr sz="1400" spc="5" dirty="0">
                <a:latin typeface="Arial MT"/>
                <a:cs typeface="Arial MT"/>
              </a:rPr>
              <a:t>». </a:t>
            </a:r>
            <a:r>
              <a:rPr sz="1400" spc="55" dirty="0">
                <a:latin typeface="Tahoma"/>
                <a:cs typeface="Tahoma"/>
              </a:rPr>
              <a:t>Ύψος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-5" dirty="0">
                <a:latin typeface="Arial MT"/>
                <a:cs typeface="Arial MT"/>
              </a:rPr>
              <a:t>1,94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Tahoma"/>
                <a:cs typeface="Tahoma"/>
              </a:rPr>
              <a:t>µ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spc="-5" dirty="0">
                <a:latin typeface="Arial MT"/>
                <a:cs typeface="Arial MT"/>
              </a:rPr>
              <a:t>525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70" dirty="0">
                <a:latin typeface="Tahoma"/>
                <a:cs typeface="Tahoma"/>
              </a:rPr>
              <a:t>π</a:t>
            </a:r>
            <a:r>
              <a:rPr sz="1400" spc="70" dirty="0">
                <a:latin typeface="Arial MT"/>
                <a:cs typeface="Arial MT"/>
              </a:rPr>
              <a:t>.</a:t>
            </a:r>
            <a:r>
              <a:rPr sz="1400" spc="70" dirty="0">
                <a:latin typeface="Tahoma"/>
                <a:cs typeface="Tahoma"/>
              </a:rPr>
              <a:t>Χ</a:t>
            </a:r>
            <a:r>
              <a:rPr sz="1400" spc="70" dirty="0">
                <a:latin typeface="Arial MT"/>
                <a:cs typeface="Arial MT"/>
              </a:rPr>
              <a:t>.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25" dirty="0">
                <a:latin typeface="Tahoma"/>
                <a:cs typeface="Tahoma"/>
              </a:rPr>
              <a:t>Εθνικό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Αρχαιολογικό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Μουσείο</a:t>
            </a:r>
            <a:endParaRPr sz="1400">
              <a:latin typeface="Tahoma"/>
              <a:cs typeface="Tahoma"/>
            </a:endParaRPr>
          </a:p>
          <a:p>
            <a:pPr marL="354965" marR="558165" indent="-342900">
              <a:lnSpc>
                <a:spcPts val="1510"/>
              </a:lnSpc>
              <a:spcBef>
                <a:spcPts val="360"/>
              </a:spcBef>
              <a:buClr>
                <a:srgbClr val="B2B2B2"/>
              </a:buClr>
              <a:buSzPct val="928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Τα </a:t>
            </a:r>
            <a:r>
              <a:rPr sz="1400" b="1" spc="5" dirty="0">
                <a:solidFill>
                  <a:srgbClr val="990032"/>
                </a:solidFill>
                <a:latin typeface="Arial"/>
                <a:cs typeface="Arial"/>
              </a:rPr>
              <a:t>αγάλµατα </a:t>
            </a: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κατασκευάζονταν για να </a:t>
            </a:r>
            <a:r>
              <a:rPr sz="1400" b="1" dirty="0">
                <a:solidFill>
                  <a:srgbClr val="990032"/>
                </a:solidFill>
                <a:latin typeface="Arial"/>
                <a:cs typeface="Arial"/>
              </a:rPr>
              <a:t> αφιερωθούν</a:t>
            </a:r>
            <a:r>
              <a:rPr sz="1400" b="1" spc="-35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στους</a:t>
            </a:r>
            <a:r>
              <a:rPr sz="1400" b="1" spc="-10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θεούς,</a:t>
            </a:r>
            <a:r>
              <a:rPr sz="1400" b="1" spc="-10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0032"/>
                </a:solidFill>
                <a:latin typeface="Arial"/>
                <a:cs typeface="Arial"/>
              </a:rPr>
              <a:t>ή</a:t>
            </a:r>
            <a:r>
              <a:rPr sz="1400" b="1" spc="-30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να στηθούν </a:t>
            </a:r>
            <a:r>
              <a:rPr sz="1400" b="1" spc="-375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0032"/>
                </a:solidFill>
                <a:latin typeface="Arial"/>
                <a:cs typeface="Arial"/>
              </a:rPr>
              <a:t>επάνω</a:t>
            </a:r>
            <a:r>
              <a:rPr sz="1400" b="1" spc="-10" dirty="0">
                <a:solidFill>
                  <a:srgbClr val="99003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0032"/>
                </a:solidFill>
                <a:latin typeface="Arial"/>
                <a:cs typeface="Arial"/>
              </a:rPr>
              <a:t>σε</a:t>
            </a:r>
            <a:r>
              <a:rPr sz="1400" b="1" spc="-5" dirty="0">
                <a:solidFill>
                  <a:srgbClr val="990032"/>
                </a:solidFill>
                <a:latin typeface="Arial"/>
                <a:cs typeface="Arial"/>
              </a:rPr>
              <a:t> τάφους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519" y="394715"/>
            <a:ext cx="3810000" cy="68107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00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1135</Words>
  <Application>Microsoft Office PowerPoint</Application>
  <PresentationFormat>Προσαρμογή</PresentationFormat>
  <Paragraphs>129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Arial MT</vt:lpstr>
      <vt:lpstr>Calibri</vt:lpstr>
      <vt:lpstr>Tahoma</vt:lpstr>
      <vt:lpstr>Times New Roman</vt:lpstr>
      <vt:lpstr>Wingdings</vt:lpstr>
      <vt:lpstr>Office Theme</vt:lpstr>
      <vt:lpstr>Η ΤΕΧΝΗ ΤΗΣ ΑΡΧΑΪΚΗΣ</vt:lpstr>
      <vt:lpstr>ΧΑΡΑΚΤΗΡΙΣΤΙΚΑ ΣΤΟΙΧΕΙΑ</vt:lpstr>
      <vt:lpstr>ΑΡΧΙΤΕΚΤΟΝΙΚΗ : ΟΙ ΝΑΟΙ</vt:lpstr>
      <vt:lpstr>Παρουσίαση του PowerPoint</vt:lpstr>
      <vt:lpstr>ΟΙ ΑΡΧΙΤΕΚΤΟΝΙΚΟΙ ΡΥΘΜΟΙ</vt:lpstr>
      <vt:lpstr>2 . Ο ΙΩΝΙΚΟΣ ΡΥΘΜΟΣ</vt:lpstr>
      <vt:lpstr>Παρουσίαση του PowerPoint</vt:lpstr>
      <vt:lpstr>Παρουσίαση του PowerPoint</vt:lpstr>
      <vt:lpstr>ΓΛΥΠΤΙΚΗ : ΚΟΥΡΟΙ ΚΑΙ ΚΟΡΕΣ (αγάλµατα ανδρών και γυναικών σε αυστηρά  µετωπική στάση µε το αριστερό πόδι λίγο πιο  εµπρός από το δεξί και στα χείλη ένα  ανεπαίσθητο χαµόγελο , το αρχαϊκό µειδίαµα )</vt:lpstr>
      <vt:lpstr>Παρουσίαση του PowerPoint</vt:lpstr>
      <vt:lpstr>Ο Μοσχοφόρος</vt:lpstr>
      <vt:lpstr>Η πεπλοφόρος</vt:lpstr>
      <vt:lpstr>«Η Κόρη µε τα αµυγδαλωτά  µάτια». Γύρω στα 500 π.Χ.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Άλογα που προέρχονται από άρµα - 570 π.Χ.  Μουσείο Ακρόπολης</vt:lpstr>
      <vt:lpstr>Ανάγλυφη πλάκα µε παράσταση πάλης, 520 π.Χ.</vt:lpstr>
      <vt:lpstr>ΚΕΡΑΜΙΚΗ :</vt:lpstr>
      <vt:lpstr>Παρουσίαση του PowerPoint</vt:lpstr>
      <vt:lpstr>Παρουσίαση του PowerPoint</vt:lpstr>
      <vt:lpstr>Ο ΕΡΥΘΡΟΜΟΡΦΟΣ ΡΥΘΜΟΣ (ΑΘΗΝΑ ) : το φόντο βάφεται µαύρο, ενώ οι παραστάσεις ζωγραφίζονται, δε χαράζονται.  Τέλος, οι µορφές αφήνονται µε το ερυθρό χρώµα του πηλού .</vt:lpstr>
      <vt:lpstr>Παρουσίαση του PowerPoint</vt:lpstr>
      <vt:lpstr>Κρατήρας – 475 π.Χ.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ΤΕΧΝΗ ΤΗΣ ΑΡΧΑΪΚΗΣ ΕΠΟΧΗΣ</dc:title>
  <dc:creator>Mum</dc:creator>
  <cp:keywords>()</cp:keywords>
  <cp:lastModifiedBy>Κalliopi Τheodorakaki</cp:lastModifiedBy>
  <cp:revision>12</cp:revision>
  <dcterms:created xsi:type="dcterms:W3CDTF">2023-03-16T20:40:41Z</dcterms:created>
  <dcterms:modified xsi:type="dcterms:W3CDTF">2025-12-15T15:32:30Z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2013-02-08T00:00:00Z</vt:filetime>
  </property>
  <property fmtid="{D5CDD505-2E9C-101B-9397-08002B2CF9AE}" pid="3" name="Creator">
    <vt:lpwstr>PDFCreator Version 1.4.0</vt:lpwstr>
  </property>
  <property fmtid="{D5CDD505-2E9C-101B-9397-08002B2CF9AE}" pid="4" name="LastSaved">
    <vt:filetime>2023-03-16T00:00:00Z</vt:filetime>
  </property>
</Properties>
</file>