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806" y="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050" y="-49021"/>
            <a:ext cx="7981899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477" y="3193183"/>
            <a:ext cx="8281670" cy="3141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tacus.schoolnet.co.uk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rtacus.schoolnet.co.u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rtacus.schoolnet.co.uk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285" y="4628464"/>
            <a:ext cx="8250555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ΚΕΦΑΛΑΙΟ</a:t>
            </a:r>
            <a:r>
              <a:rPr sz="2400" b="1" spc="-8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ΔΕΚΑΤΟ</a:t>
            </a:r>
            <a:endParaRPr sz="24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Ο</a:t>
            </a:r>
            <a:r>
              <a:rPr sz="24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Β΄</a:t>
            </a:r>
            <a:r>
              <a:rPr sz="24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ΠΑΓΚΟΣΜΙΟΣ</a:t>
            </a:r>
            <a:r>
              <a:rPr sz="24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ΠΟΛΕΜΟΣ</a:t>
            </a: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&amp;</a:t>
            </a:r>
            <a:r>
              <a:rPr sz="2400" b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Η</a:t>
            </a:r>
            <a:r>
              <a:rPr sz="24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ΕΛΛΑΔΑ</a:t>
            </a:r>
            <a:endParaRPr sz="24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33CC"/>
                </a:solidFill>
                <a:latin typeface="Comic Sans MS"/>
                <a:cs typeface="Comic Sans MS"/>
              </a:rPr>
              <a:t>Ενότητα</a:t>
            </a:r>
            <a:r>
              <a:rPr sz="2400" b="1" spc="-65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2400" b="1" spc="-25" dirty="0">
                <a:solidFill>
                  <a:srgbClr val="0033CC"/>
                </a:solidFill>
                <a:latin typeface="Comic Sans MS"/>
                <a:cs typeface="Comic Sans MS"/>
              </a:rPr>
              <a:t>45</a:t>
            </a:r>
            <a:endParaRPr sz="2400" dirty="0">
              <a:latin typeface="Comic Sans MS"/>
              <a:cs typeface="Comic Sans MS"/>
            </a:endParaRPr>
          </a:p>
          <a:p>
            <a:pPr algn="ctr">
              <a:lnSpc>
                <a:spcPts val="2810"/>
              </a:lnSpc>
            </a:pPr>
            <a:r>
              <a:rPr sz="2400" b="1" dirty="0">
                <a:latin typeface="Comic Sans MS"/>
                <a:cs typeface="Comic Sans MS"/>
              </a:rPr>
              <a:t>Τα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προμηνύματα</a:t>
            </a:r>
            <a:r>
              <a:rPr sz="2400" b="1" spc="-3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και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τα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αίτια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του</a:t>
            </a:r>
            <a:r>
              <a:rPr sz="2400" b="1" spc="-4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Β΄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Παγκοσμίου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πολέμου</a:t>
            </a:r>
            <a:endParaRPr sz="2400" dirty="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524" y="228600"/>
            <a:ext cx="8168922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7179" y="1295400"/>
              <a:ext cx="5036820" cy="3581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084320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194175" y="4941398"/>
            <a:ext cx="4872355" cy="14122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70"/>
              </a:spcBef>
            </a:pPr>
            <a:r>
              <a:rPr sz="1800" dirty="0">
                <a:latin typeface="Arial"/>
                <a:cs typeface="Arial"/>
              </a:rPr>
              <a:t>▲ </a:t>
            </a:r>
            <a:r>
              <a:rPr sz="1800" i="1" dirty="0">
                <a:latin typeface="Cambria"/>
                <a:cs typeface="Cambria"/>
              </a:rPr>
              <a:t>Η κάρτα μέλους του Αδόλφου Χίτλερ </a:t>
            </a:r>
            <a:r>
              <a:rPr sz="1900" spc="-30" dirty="0">
                <a:latin typeface="Papyrus"/>
                <a:cs typeface="Papyrus"/>
              </a:rPr>
              <a:t>(1889–</a:t>
            </a:r>
            <a:r>
              <a:rPr sz="1900" dirty="0">
                <a:latin typeface="Papyrus"/>
                <a:cs typeface="Papyrus"/>
              </a:rPr>
              <a:t>1945)</a:t>
            </a:r>
            <a:r>
              <a:rPr sz="1900" spc="405" dirty="0">
                <a:latin typeface="Papyrus"/>
                <a:cs typeface="Papyrus"/>
              </a:rPr>
              <a:t> </a:t>
            </a:r>
            <a:r>
              <a:rPr sz="1800" i="1" dirty="0">
                <a:latin typeface="Cambria"/>
                <a:cs typeface="Cambria"/>
              </a:rPr>
              <a:t>στο</a:t>
            </a:r>
            <a:r>
              <a:rPr sz="1800" i="1" spc="43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Ναζιστικό</a:t>
            </a:r>
            <a:r>
              <a:rPr sz="1800" i="1" spc="434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Κόμμα</a:t>
            </a:r>
            <a:r>
              <a:rPr sz="1800" i="1" spc="434" dirty="0">
                <a:latin typeface="Cambria"/>
                <a:cs typeface="Cambria"/>
              </a:rPr>
              <a:t> </a:t>
            </a:r>
            <a:r>
              <a:rPr sz="1900" dirty="0">
                <a:latin typeface="Papyrus"/>
                <a:cs typeface="Papyrus"/>
              </a:rPr>
              <a:t>(1920).</a:t>
            </a:r>
            <a:r>
              <a:rPr sz="1900" spc="409" dirty="0">
                <a:latin typeface="Papyrus"/>
                <a:cs typeface="Papyrus"/>
              </a:rPr>
              <a:t> </a:t>
            </a:r>
            <a:r>
              <a:rPr sz="1800" b="1" i="1" dirty="0">
                <a:latin typeface="Cambria"/>
                <a:cs typeface="Cambria"/>
              </a:rPr>
              <a:t>Ο</a:t>
            </a:r>
            <a:r>
              <a:rPr sz="1800" b="1" i="1" spc="434" dirty="0">
                <a:latin typeface="Cambria"/>
                <a:cs typeface="Cambria"/>
              </a:rPr>
              <a:t> </a:t>
            </a:r>
            <a:r>
              <a:rPr sz="1800" b="1" i="1" spc="-10" dirty="0">
                <a:latin typeface="Cambria"/>
                <a:cs typeface="Cambria"/>
              </a:rPr>
              <a:t>Χίτλερ </a:t>
            </a:r>
            <a:r>
              <a:rPr sz="1800" b="1" i="1" dirty="0">
                <a:latin typeface="Cambria"/>
                <a:cs typeface="Cambria"/>
              </a:rPr>
              <a:t>ήταν</a:t>
            </a:r>
            <a:r>
              <a:rPr sz="1800" b="1" i="1" spc="130" dirty="0">
                <a:latin typeface="Cambria"/>
                <a:cs typeface="Cambria"/>
              </a:rPr>
              <a:t> </a:t>
            </a:r>
            <a:r>
              <a:rPr sz="1800" b="1" i="1" dirty="0">
                <a:latin typeface="Cambria"/>
                <a:cs typeface="Cambria"/>
              </a:rPr>
              <a:t>Αυστριακός</a:t>
            </a:r>
            <a:r>
              <a:rPr sz="1900" dirty="0">
                <a:latin typeface="Papyrus"/>
                <a:cs typeface="Papyrus"/>
              </a:rPr>
              <a:t>,</a:t>
            </a:r>
            <a:r>
              <a:rPr sz="1900" spc="110" dirty="0">
                <a:latin typeface="Papyrus"/>
                <a:cs typeface="Papyrus"/>
              </a:rPr>
              <a:t> 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ολέμησε</a:t>
            </a:r>
            <a:r>
              <a:rPr sz="1800" i="1" spc="14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στον</a:t>
            </a:r>
            <a:r>
              <a:rPr sz="1800" i="1" spc="14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Α΄</a:t>
            </a:r>
            <a:r>
              <a:rPr sz="1800" i="1" spc="12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Παγκόσμιο </a:t>
            </a:r>
            <a:r>
              <a:rPr sz="1800" i="1" dirty="0">
                <a:latin typeface="Cambria"/>
                <a:cs typeface="Cambria"/>
              </a:rPr>
              <a:t>Πόλεμο</a:t>
            </a:r>
            <a:r>
              <a:rPr sz="1900" dirty="0">
                <a:latin typeface="Papyrus"/>
                <a:cs typeface="Papyrus"/>
              </a:rPr>
              <a:t>,</a:t>
            </a:r>
            <a:r>
              <a:rPr sz="1900" spc="415" dirty="0">
                <a:latin typeface="Papyrus"/>
                <a:cs typeface="Papyrus"/>
              </a:rPr>
              <a:t>  </a:t>
            </a:r>
            <a:r>
              <a:rPr sz="1800" i="1" dirty="0">
                <a:latin typeface="Cambria"/>
                <a:cs typeface="Cambria"/>
              </a:rPr>
              <a:t>θαύμαζε</a:t>
            </a:r>
            <a:r>
              <a:rPr sz="1800" i="1" spc="434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τον</a:t>
            </a:r>
            <a:r>
              <a:rPr sz="1800" i="1" spc="434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ιταλικό</a:t>
            </a:r>
            <a:r>
              <a:rPr sz="1800" i="1" spc="43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φασισμό</a:t>
            </a:r>
            <a:r>
              <a:rPr sz="1800" i="1" spc="420" dirty="0">
                <a:latin typeface="Cambria"/>
                <a:cs typeface="Cambria"/>
              </a:rPr>
              <a:t>  </a:t>
            </a:r>
            <a:r>
              <a:rPr sz="1800" i="1" spc="-25" dirty="0">
                <a:latin typeface="Cambria"/>
                <a:cs typeface="Cambria"/>
              </a:rPr>
              <a:t>και </a:t>
            </a:r>
            <a:r>
              <a:rPr sz="1800" i="1" spc="-10" dirty="0">
                <a:latin typeface="Cambria"/>
                <a:cs typeface="Cambria"/>
              </a:rPr>
              <a:t>εμ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νεύστηκε</a:t>
            </a:r>
            <a:r>
              <a:rPr sz="1800" i="1" spc="-6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ό</a:t>
            </a:r>
            <a:r>
              <a:rPr sz="1800" i="1" spc="-6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αυτόν</a:t>
            </a:r>
            <a:r>
              <a:rPr sz="1900" spc="-10" dirty="0"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194175" y="-12870"/>
            <a:ext cx="4872990" cy="11353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ct val="96200"/>
              </a:lnSpc>
              <a:spcBef>
                <a:spcPts val="180"/>
              </a:spcBef>
            </a:pPr>
            <a:r>
              <a:rPr sz="1800" b="0" dirty="0">
                <a:latin typeface="Arial"/>
                <a:cs typeface="Arial"/>
              </a:rPr>
              <a:t>◄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i="1" dirty="0">
                <a:latin typeface="Cambria"/>
                <a:cs typeface="Cambria"/>
              </a:rPr>
              <a:t>Αφίσα</a:t>
            </a:r>
            <a:r>
              <a:rPr sz="1800" b="0" i="1" spc="65" dirty="0">
                <a:latin typeface="Cambria"/>
                <a:cs typeface="Cambria"/>
              </a:rPr>
              <a:t> </a:t>
            </a:r>
            <a:r>
              <a:rPr sz="1800" b="0" i="1" dirty="0">
                <a:latin typeface="Cambria"/>
                <a:cs typeface="Cambria"/>
              </a:rPr>
              <a:t>για</a:t>
            </a:r>
            <a:r>
              <a:rPr sz="1800" b="0" i="1" spc="70" dirty="0">
                <a:latin typeface="Cambria"/>
                <a:cs typeface="Cambria"/>
              </a:rPr>
              <a:t> </a:t>
            </a:r>
            <a:r>
              <a:rPr sz="1800" b="0" i="1" dirty="0">
                <a:latin typeface="Cambria"/>
                <a:cs typeface="Cambria"/>
              </a:rPr>
              <a:t>τα</a:t>
            </a:r>
            <a:r>
              <a:rPr sz="1800" b="0" i="1" spc="75" dirty="0">
                <a:latin typeface="Cambria"/>
                <a:cs typeface="Cambria"/>
              </a:rPr>
              <a:t> </a:t>
            </a:r>
            <a:r>
              <a:rPr sz="1800" b="0" i="1" dirty="0">
                <a:latin typeface="Cambria"/>
                <a:cs typeface="Cambria"/>
              </a:rPr>
              <a:t>Ες</a:t>
            </a:r>
            <a:r>
              <a:rPr sz="1800" b="0" i="1" spc="65" dirty="0">
                <a:latin typeface="Cambria"/>
                <a:cs typeface="Cambria"/>
              </a:rPr>
              <a:t> </a:t>
            </a:r>
            <a:r>
              <a:rPr sz="1800" b="0" i="1" dirty="0">
                <a:latin typeface="Cambria"/>
                <a:cs typeface="Cambria"/>
              </a:rPr>
              <a:t>Ες</a:t>
            </a:r>
            <a:r>
              <a:rPr sz="1900" b="0" dirty="0">
                <a:latin typeface="Papyrus"/>
                <a:cs typeface="Papyrus"/>
              </a:rPr>
              <a:t>,</a:t>
            </a:r>
            <a:r>
              <a:rPr sz="1900" b="0" spc="70" dirty="0">
                <a:latin typeface="Papyrus"/>
                <a:cs typeface="Papyrus"/>
              </a:rPr>
              <a:t> </a:t>
            </a:r>
            <a:r>
              <a:rPr sz="1800" b="0" i="1" dirty="0">
                <a:latin typeface="Cambria"/>
                <a:cs typeface="Cambria"/>
              </a:rPr>
              <a:t>στρατιωτικές</a:t>
            </a:r>
            <a:r>
              <a:rPr sz="1800" b="0" i="1" spc="70" dirty="0">
                <a:latin typeface="Cambria"/>
                <a:cs typeface="Cambria"/>
              </a:rPr>
              <a:t> </a:t>
            </a:r>
            <a:r>
              <a:rPr sz="1800" b="0" i="1" dirty="0">
                <a:latin typeface="Cambria"/>
                <a:cs typeface="Cambria"/>
              </a:rPr>
              <a:t>μονάδες</a:t>
            </a:r>
            <a:r>
              <a:rPr sz="1800" b="0" i="1" spc="75" dirty="0">
                <a:latin typeface="Cambria"/>
                <a:cs typeface="Cambria"/>
              </a:rPr>
              <a:t> </a:t>
            </a:r>
            <a:r>
              <a:rPr sz="1900" b="0" spc="-25" dirty="0">
                <a:latin typeface="Papyrus"/>
                <a:cs typeface="Papyrus"/>
              </a:rPr>
              <a:t>π</a:t>
            </a:r>
            <a:r>
              <a:rPr sz="1800" b="0" i="1" spc="-25" dirty="0">
                <a:latin typeface="Cambria"/>
                <a:cs typeface="Cambria"/>
              </a:rPr>
              <a:t>ου </a:t>
            </a:r>
            <a:r>
              <a:rPr sz="1800" b="0" i="1" dirty="0">
                <a:latin typeface="Cambria"/>
                <a:cs typeface="Cambria"/>
              </a:rPr>
              <a:t>ελέγχονταν</a:t>
            </a:r>
            <a:r>
              <a:rPr sz="1800" b="0" i="1" spc="50" dirty="0">
                <a:latin typeface="Cambria"/>
                <a:cs typeface="Cambria"/>
              </a:rPr>
              <a:t> </a:t>
            </a:r>
            <a:r>
              <a:rPr sz="1800" b="0" i="1" dirty="0">
                <a:latin typeface="Cambria"/>
                <a:cs typeface="Cambria"/>
              </a:rPr>
              <a:t>α</a:t>
            </a:r>
            <a:r>
              <a:rPr sz="1900" b="0" dirty="0">
                <a:latin typeface="Papyrus"/>
                <a:cs typeface="Papyrus"/>
              </a:rPr>
              <a:t>π</a:t>
            </a:r>
            <a:r>
              <a:rPr sz="1800" b="0" i="1" dirty="0">
                <a:latin typeface="Cambria"/>
                <a:cs typeface="Cambria"/>
              </a:rPr>
              <a:t>ευθείας</a:t>
            </a:r>
            <a:r>
              <a:rPr sz="1800" b="0" i="1" spc="70" dirty="0">
                <a:latin typeface="Cambria"/>
                <a:cs typeface="Cambria"/>
              </a:rPr>
              <a:t> </a:t>
            </a:r>
            <a:r>
              <a:rPr sz="1800" b="0" i="1" dirty="0">
                <a:latin typeface="Cambria"/>
                <a:cs typeface="Cambria"/>
              </a:rPr>
              <a:t>α</a:t>
            </a:r>
            <a:r>
              <a:rPr sz="1900" b="0" dirty="0">
                <a:latin typeface="Papyrus"/>
                <a:cs typeface="Papyrus"/>
              </a:rPr>
              <a:t>π</a:t>
            </a:r>
            <a:r>
              <a:rPr sz="1800" b="0" i="1" dirty="0">
                <a:latin typeface="Cambria"/>
                <a:cs typeface="Cambria"/>
              </a:rPr>
              <a:t>ό</a:t>
            </a:r>
            <a:r>
              <a:rPr sz="1800" b="0" i="1" spc="65" dirty="0">
                <a:latin typeface="Cambria"/>
                <a:cs typeface="Cambria"/>
              </a:rPr>
              <a:t> </a:t>
            </a:r>
            <a:r>
              <a:rPr sz="1800" b="0" i="1" dirty="0">
                <a:latin typeface="Cambria"/>
                <a:cs typeface="Cambria"/>
              </a:rPr>
              <a:t>το</a:t>
            </a:r>
            <a:r>
              <a:rPr sz="1800" b="0" i="1" spc="65" dirty="0">
                <a:latin typeface="Cambria"/>
                <a:cs typeface="Cambria"/>
              </a:rPr>
              <a:t> </a:t>
            </a:r>
            <a:r>
              <a:rPr sz="1800" b="0" i="1" dirty="0">
                <a:latin typeface="Cambria"/>
                <a:cs typeface="Cambria"/>
              </a:rPr>
              <a:t>Χίτλερ</a:t>
            </a:r>
            <a:r>
              <a:rPr sz="1900" b="0" dirty="0">
                <a:latin typeface="Papyrus"/>
                <a:cs typeface="Papyrus"/>
              </a:rPr>
              <a:t>,</a:t>
            </a:r>
            <a:r>
              <a:rPr sz="1900" b="0" spc="60" dirty="0">
                <a:latin typeface="Papyrus"/>
                <a:cs typeface="Papyrus"/>
              </a:rPr>
              <a:t> </a:t>
            </a:r>
            <a:r>
              <a:rPr sz="1800" b="0" i="1" dirty="0">
                <a:latin typeface="Cambria"/>
                <a:cs typeface="Cambria"/>
              </a:rPr>
              <a:t>τον</a:t>
            </a:r>
            <a:r>
              <a:rPr sz="1800" b="0" i="1" spc="65" dirty="0">
                <a:latin typeface="Cambria"/>
                <a:cs typeface="Cambria"/>
              </a:rPr>
              <a:t> </a:t>
            </a:r>
            <a:r>
              <a:rPr sz="1900" b="0" spc="-10" dirty="0">
                <a:latin typeface="Papyrus"/>
                <a:cs typeface="Papyrus"/>
              </a:rPr>
              <a:t>«</a:t>
            </a:r>
            <a:r>
              <a:rPr sz="1800" b="0" i="1" spc="-10" dirty="0">
                <a:latin typeface="Cambria"/>
                <a:cs typeface="Cambria"/>
              </a:rPr>
              <a:t>φίρερ</a:t>
            </a:r>
            <a:r>
              <a:rPr sz="1900" b="0" spc="-10" dirty="0">
                <a:latin typeface="Papyrus"/>
                <a:cs typeface="Papyrus"/>
              </a:rPr>
              <a:t>» </a:t>
            </a:r>
            <a:r>
              <a:rPr sz="1900" b="0" dirty="0">
                <a:latin typeface="Papyrus"/>
                <a:cs typeface="Papyrus"/>
              </a:rPr>
              <a:t>(</a:t>
            </a:r>
            <a:r>
              <a:rPr sz="1800" b="0" i="1" dirty="0">
                <a:latin typeface="Cambria"/>
                <a:cs typeface="Cambria"/>
              </a:rPr>
              <a:t>ηγέτη</a:t>
            </a:r>
            <a:r>
              <a:rPr sz="1900" b="0" dirty="0">
                <a:latin typeface="Papyrus"/>
                <a:cs typeface="Papyrus"/>
              </a:rPr>
              <a:t>),</a:t>
            </a:r>
            <a:r>
              <a:rPr sz="1900" b="0" spc="459" dirty="0">
                <a:latin typeface="Papyrus"/>
                <a:cs typeface="Papyrus"/>
              </a:rPr>
              <a:t>  </a:t>
            </a:r>
            <a:r>
              <a:rPr sz="1800" b="0" i="1" dirty="0">
                <a:latin typeface="Cambria"/>
                <a:cs typeface="Cambria"/>
              </a:rPr>
              <a:t>και</a:t>
            </a:r>
            <a:r>
              <a:rPr sz="1800" b="0" i="1" spc="495" dirty="0">
                <a:latin typeface="Cambria"/>
                <a:cs typeface="Cambria"/>
              </a:rPr>
              <a:t>  </a:t>
            </a:r>
            <a:r>
              <a:rPr sz="1800" b="0" i="1" dirty="0">
                <a:latin typeface="Cambria"/>
                <a:cs typeface="Cambria"/>
              </a:rPr>
              <a:t>γρήγορα</a:t>
            </a:r>
            <a:r>
              <a:rPr sz="1800" b="0" i="1" spc="490" dirty="0">
                <a:latin typeface="Cambria"/>
                <a:cs typeface="Cambria"/>
              </a:rPr>
              <a:t>  </a:t>
            </a:r>
            <a:r>
              <a:rPr sz="1800" b="0" i="1" dirty="0">
                <a:latin typeface="Cambria"/>
                <a:cs typeface="Cambria"/>
              </a:rPr>
              <a:t>α</a:t>
            </a:r>
            <a:r>
              <a:rPr sz="1900" b="0" dirty="0">
                <a:latin typeface="Papyrus"/>
                <a:cs typeface="Papyrus"/>
              </a:rPr>
              <a:t>π</a:t>
            </a:r>
            <a:r>
              <a:rPr sz="1800" b="0" i="1" dirty="0">
                <a:latin typeface="Cambria"/>
                <a:cs typeface="Cambria"/>
              </a:rPr>
              <a:t>οκτήσανε</a:t>
            </a:r>
            <a:r>
              <a:rPr sz="1800" b="0" i="1" spc="490" dirty="0">
                <a:latin typeface="Cambria"/>
                <a:cs typeface="Cambria"/>
              </a:rPr>
              <a:t>  </a:t>
            </a:r>
            <a:r>
              <a:rPr sz="1800" b="0" i="1" spc="-10" dirty="0">
                <a:latin typeface="Cambria"/>
                <a:cs typeface="Cambria"/>
              </a:rPr>
              <a:t>α</a:t>
            </a:r>
            <a:r>
              <a:rPr sz="1900" b="0" spc="-10" dirty="0">
                <a:latin typeface="Papyrus"/>
                <a:cs typeface="Papyrus"/>
              </a:rPr>
              <a:t>π</a:t>
            </a:r>
            <a:r>
              <a:rPr sz="1800" b="0" i="1" spc="-10" dirty="0">
                <a:latin typeface="Cambria"/>
                <a:cs typeface="Cambria"/>
              </a:rPr>
              <a:t>όλυτη εξουσία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3675"/>
            <a:ext cx="8455025" cy="14801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 algn="just">
              <a:lnSpc>
                <a:spcPct val="91000"/>
              </a:lnSpc>
              <a:spcBef>
                <a:spcPts val="425"/>
              </a:spcBef>
              <a:buFont typeface="Wingdings"/>
              <a:buChar char=""/>
              <a:tabLst>
                <a:tab pos="355600" algn="l"/>
                <a:tab pos="437515" algn="l"/>
              </a:tabLst>
            </a:pPr>
            <a:r>
              <a:rPr sz="3000" dirty="0">
                <a:solidFill>
                  <a:srgbClr val="FF0000"/>
                </a:solidFill>
                <a:latin typeface="Papyrus"/>
                <a:cs typeface="Papyrus"/>
              </a:rPr>
              <a:t>	</a:t>
            </a:r>
            <a:r>
              <a:rPr sz="3000" spc="-20" dirty="0">
                <a:solidFill>
                  <a:srgbClr val="FF0000"/>
                </a:solidFill>
                <a:latin typeface="Papyrus"/>
                <a:cs typeface="Papyrus"/>
              </a:rPr>
              <a:t>29-</a:t>
            </a:r>
            <a:r>
              <a:rPr sz="3000" dirty="0">
                <a:solidFill>
                  <a:srgbClr val="FF0000"/>
                </a:solidFill>
                <a:latin typeface="Papyrus"/>
                <a:cs typeface="Papyrus"/>
              </a:rPr>
              <a:t>30</a:t>
            </a:r>
            <a:r>
              <a:rPr sz="3000" spc="285" dirty="0">
                <a:solidFill>
                  <a:srgbClr val="FF0000"/>
                </a:solidFill>
                <a:latin typeface="Papyrus"/>
                <a:cs typeface="Papyrus"/>
              </a:rPr>
              <a:t>  </a:t>
            </a:r>
            <a:r>
              <a:rPr sz="3000" b="1" dirty="0">
                <a:solidFill>
                  <a:srgbClr val="FF0000"/>
                </a:solidFill>
                <a:latin typeface="Cambria"/>
                <a:cs typeface="Cambria"/>
              </a:rPr>
              <a:t>Σε</a:t>
            </a:r>
            <a:r>
              <a:rPr sz="3000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3000" b="1" dirty="0">
                <a:solidFill>
                  <a:srgbClr val="FF0000"/>
                </a:solidFill>
                <a:latin typeface="Cambria"/>
                <a:cs typeface="Cambria"/>
              </a:rPr>
              <a:t>τ</a:t>
            </a:r>
            <a:r>
              <a:rPr sz="2400" dirty="0">
                <a:latin typeface="Papyrus"/>
                <a:cs typeface="Papyrus"/>
              </a:rPr>
              <a:t>.</a:t>
            </a:r>
            <a:r>
              <a:rPr sz="2400" spc="415" dirty="0">
                <a:latin typeface="Papyrus"/>
                <a:cs typeface="Papyrus"/>
              </a:rPr>
              <a:t>  </a:t>
            </a:r>
            <a:r>
              <a:rPr sz="3000" dirty="0">
                <a:solidFill>
                  <a:srgbClr val="FF0000"/>
                </a:solidFill>
                <a:latin typeface="Papyrus"/>
                <a:cs typeface="Papyrus"/>
              </a:rPr>
              <a:t>1938</a:t>
            </a:r>
            <a:r>
              <a:rPr sz="2400" dirty="0">
                <a:latin typeface="Papyrus"/>
                <a:cs typeface="Papyrus"/>
              </a:rPr>
              <a:t>:</a:t>
            </a:r>
            <a:r>
              <a:rPr sz="2400" spc="420" dirty="0">
                <a:latin typeface="Papyrus"/>
                <a:cs typeface="Papyrus"/>
              </a:rPr>
              <a:t>  </a:t>
            </a:r>
            <a:r>
              <a:rPr sz="2400" dirty="0">
                <a:latin typeface="Cambria"/>
                <a:cs typeface="Cambria"/>
              </a:rPr>
              <a:t>Υ</a:t>
            </a:r>
            <a:r>
              <a:rPr sz="2400" dirty="0">
                <a:latin typeface="Papyrus"/>
                <a:cs typeface="Papyrus"/>
              </a:rPr>
              <a:t>π</a:t>
            </a:r>
            <a:r>
              <a:rPr sz="2400" dirty="0">
                <a:latin typeface="Cambria"/>
                <a:cs typeface="Cambria"/>
              </a:rPr>
              <a:t>ογράφεται</a:t>
            </a:r>
            <a:r>
              <a:rPr sz="2400" spc="40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η</a:t>
            </a:r>
            <a:r>
              <a:rPr sz="2400" spc="390" dirty="0">
                <a:latin typeface="Cambria"/>
                <a:cs typeface="Cambria"/>
              </a:rPr>
              <a:t>  </a:t>
            </a:r>
            <a:r>
              <a:rPr sz="2400" b="1" dirty="0">
                <a:latin typeface="Cambria"/>
                <a:cs typeface="Cambria"/>
              </a:rPr>
              <a:t>συνθήκη</a:t>
            </a:r>
            <a:r>
              <a:rPr sz="2400" b="1" spc="400" dirty="0">
                <a:latin typeface="Cambria"/>
                <a:cs typeface="Cambria"/>
              </a:rPr>
              <a:t>  </a:t>
            </a:r>
            <a:r>
              <a:rPr sz="2400" b="1" spc="-25" dirty="0">
                <a:latin typeface="Cambria"/>
                <a:cs typeface="Cambria"/>
              </a:rPr>
              <a:t>του </a:t>
            </a:r>
            <a:r>
              <a:rPr sz="2400" b="1" dirty="0">
                <a:latin typeface="Cambria"/>
                <a:cs typeface="Cambria"/>
              </a:rPr>
              <a:t>Μονάχου</a:t>
            </a:r>
            <a:r>
              <a:rPr sz="2400" b="1" spc="100" dirty="0">
                <a:latin typeface="Cambria"/>
                <a:cs typeface="Cambria"/>
              </a:rPr>
              <a:t>  </a:t>
            </a:r>
            <a:r>
              <a:rPr sz="2400" dirty="0">
                <a:latin typeface="Papyrus"/>
                <a:cs typeface="Papyrus"/>
              </a:rPr>
              <a:t>(</a:t>
            </a:r>
            <a:r>
              <a:rPr sz="2400" b="1" dirty="0">
                <a:solidFill>
                  <a:srgbClr val="0033CC"/>
                </a:solidFill>
                <a:latin typeface="Cambria"/>
                <a:cs typeface="Cambria"/>
              </a:rPr>
              <a:t>Τσάμ</a:t>
            </a:r>
            <a:r>
              <a:rPr sz="2400" dirty="0">
                <a:solidFill>
                  <a:srgbClr val="0033CC"/>
                </a:solidFill>
                <a:latin typeface="Papyrus"/>
                <a:cs typeface="Papyrus"/>
              </a:rPr>
              <a:t>π</a:t>
            </a:r>
            <a:r>
              <a:rPr sz="2400" b="1" dirty="0">
                <a:solidFill>
                  <a:srgbClr val="0033CC"/>
                </a:solidFill>
                <a:latin typeface="Cambria"/>
                <a:cs typeface="Cambria"/>
              </a:rPr>
              <a:t>ερλαιν</a:t>
            </a:r>
            <a:r>
              <a:rPr sz="2400" b="1" spc="114" dirty="0">
                <a:solidFill>
                  <a:srgbClr val="0033CC"/>
                </a:solidFill>
                <a:latin typeface="Cambria"/>
                <a:cs typeface="Cambria"/>
              </a:rPr>
              <a:t>  </a:t>
            </a:r>
            <a:r>
              <a:rPr sz="2400" dirty="0">
                <a:solidFill>
                  <a:srgbClr val="0033CC"/>
                </a:solidFill>
                <a:latin typeface="Papyrus"/>
                <a:cs typeface="Papyrus"/>
              </a:rPr>
              <a:t>=</a:t>
            </a:r>
            <a:r>
              <a:rPr sz="2400" spc="135" dirty="0">
                <a:solidFill>
                  <a:srgbClr val="0033CC"/>
                </a:solidFill>
                <a:latin typeface="Papyrus"/>
                <a:cs typeface="Papyrus"/>
              </a:rPr>
              <a:t>  </a:t>
            </a:r>
            <a:r>
              <a:rPr sz="2400" b="1" dirty="0">
                <a:solidFill>
                  <a:srgbClr val="0033CC"/>
                </a:solidFill>
                <a:latin typeface="Cambria"/>
                <a:cs typeface="Cambria"/>
              </a:rPr>
              <a:t>Βρετανία</a:t>
            </a:r>
            <a:r>
              <a:rPr sz="2400" b="1" spc="120" dirty="0">
                <a:solidFill>
                  <a:srgbClr val="0033CC"/>
                </a:solidFill>
                <a:latin typeface="Cambria"/>
                <a:cs typeface="Cambria"/>
              </a:rPr>
              <a:t>  </a:t>
            </a:r>
            <a:r>
              <a:rPr sz="2400" dirty="0">
                <a:solidFill>
                  <a:srgbClr val="0033CC"/>
                </a:solidFill>
                <a:latin typeface="Cambria"/>
                <a:cs typeface="Cambria"/>
              </a:rPr>
              <a:t>και</a:t>
            </a:r>
            <a:r>
              <a:rPr sz="2400" spc="330" dirty="0">
                <a:solidFill>
                  <a:srgbClr val="0033CC"/>
                </a:solidFill>
                <a:latin typeface="Cambria"/>
                <a:cs typeface="Cambria"/>
              </a:rPr>
              <a:t>   </a:t>
            </a:r>
            <a:r>
              <a:rPr sz="2400" b="1" dirty="0">
                <a:solidFill>
                  <a:srgbClr val="0033CC"/>
                </a:solidFill>
                <a:latin typeface="Cambria"/>
                <a:cs typeface="Cambria"/>
              </a:rPr>
              <a:t>Νταλαντιέ</a:t>
            </a:r>
            <a:r>
              <a:rPr sz="2400" b="1" spc="110" dirty="0">
                <a:solidFill>
                  <a:srgbClr val="0033CC"/>
                </a:solidFill>
                <a:latin typeface="Cambria"/>
                <a:cs typeface="Cambria"/>
              </a:rPr>
              <a:t>  </a:t>
            </a:r>
            <a:r>
              <a:rPr sz="2400" spc="-50" dirty="0">
                <a:solidFill>
                  <a:srgbClr val="0033CC"/>
                </a:solidFill>
                <a:latin typeface="Papyrus"/>
                <a:cs typeface="Papyrus"/>
              </a:rPr>
              <a:t>= </a:t>
            </a:r>
            <a:r>
              <a:rPr sz="2400" b="1" dirty="0">
                <a:solidFill>
                  <a:srgbClr val="0033CC"/>
                </a:solidFill>
                <a:latin typeface="Cambria"/>
                <a:cs typeface="Cambria"/>
              </a:rPr>
              <a:t>Γαλλία</a:t>
            </a:r>
            <a:r>
              <a:rPr sz="2400" b="1" spc="425" dirty="0">
                <a:solidFill>
                  <a:srgbClr val="0033CC"/>
                </a:solidFill>
                <a:latin typeface="Cambria"/>
                <a:cs typeface="Cambria"/>
              </a:rPr>
              <a:t>  </a:t>
            </a:r>
            <a:r>
              <a:rPr sz="2400" dirty="0">
                <a:latin typeface="Papyrus"/>
                <a:cs typeface="Papyrus"/>
              </a:rPr>
              <a:t>&amp;</a:t>
            </a:r>
            <a:r>
              <a:rPr sz="2400" spc="450" dirty="0">
                <a:latin typeface="Papyrus"/>
                <a:cs typeface="Papyrus"/>
              </a:rPr>
              <a:t>  </a:t>
            </a:r>
            <a:r>
              <a:rPr sz="2400" b="1" dirty="0">
                <a:latin typeface="Cambria"/>
                <a:cs typeface="Cambria"/>
              </a:rPr>
              <a:t>Χίτλερ</a:t>
            </a:r>
            <a:r>
              <a:rPr sz="2400" b="1" spc="420" dirty="0">
                <a:latin typeface="Cambria"/>
                <a:cs typeface="Cambria"/>
              </a:rPr>
              <a:t>  </a:t>
            </a:r>
            <a:r>
              <a:rPr sz="2400" dirty="0">
                <a:latin typeface="Papyrus"/>
                <a:cs typeface="Papyrus"/>
              </a:rPr>
              <a:t>–</a:t>
            </a:r>
            <a:r>
              <a:rPr sz="2400" spc="450" dirty="0">
                <a:latin typeface="Papyrus"/>
                <a:cs typeface="Papyrus"/>
              </a:rPr>
              <a:t>  </a:t>
            </a:r>
            <a:r>
              <a:rPr sz="2400" b="1" dirty="0">
                <a:latin typeface="Cambria"/>
                <a:cs typeface="Cambria"/>
              </a:rPr>
              <a:t>Μουσολίνι</a:t>
            </a:r>
            <a:r>
              <a:rPr sz="2400" dirty="0">
                <a:latin typeface="Papyrus"/>
                <a:cs typeface="Papyrus"/>
              </a:rPr>
              <a:t>)</a:t>
            </a:r>
            <a:r>
              <a:rPr sz="2400" spc="445" dirty="0">
                <a:latin typeface="Papyrus"/>
                <a:cs typeface="Papyrus"/>
              </a:rPr>
              <a:t>  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3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Cambria"/>
                <a:cs typeface="Cambria"/>
              </a:rPr>
              <a:t>α</a:t>
            </a:r>
            <a:r>
              <a:rPr sz="2400" dirty="0">
                <a:latin typeface="Papyrus"/>
                <a:cs typeface="Papyrus"/>
              </a:rPr>
              <a:t>π</a:t>
            </a:r>
            <a:r>
              <a:rPr sz="2400" dirty="0">
                <a:latin typeface="Cambria"/>
                <a:cs typeface="Cambria"/>
              </a:rPr>
              <a:t>οδέχονται</a:t>
            </a:r>
            <a:r>
              <a:rPr sz="2400" spc="434" dirty="0">
                <a:latin typeface="Cambria"/>
                <a:cs typeface="Cambria"/>
              </a:rPr>
              <a:t>  </a:t>
            </a:r>
            <a:r>
              <a:rPr sz="2400" spc="-25" dirty="0">
                <a:latin typeface="Cambria"/>
                <a:cs typeface="Cambria"/>
              </a:rPr>
              <a:t>την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pyrus"/>
                <a:cs typeface="Papyrus"/>
              </a:rPr>
              <a:t>π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ροσάρτηση</a:t>
            </a:r>
            <a:r>
              <a:rPr sz="2400" u="sng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Δ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pyrus"/>
                <a:cs typeface="Papyrus"/>
              </a:rPr>
              <a:t>.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Papyrus"/>
                <a:cs typeface="Papyrus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Τσεχοσλοβακίας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pyrus"/>
                <a:cs typeface="Papyrus"/>
              </a:rPr>
              <a:t>(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Βοημίας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Papyrus"/>
                <a:cs typeface="Papyrus"/>
              </a:rPr>
              <a:t>)</a:t>
            </a:r>
            <a:r>
              <a:rPr sz="2400" u="sng" spc="-55" dirty="0">
                <a:uFill>
                  <a:solidFill>
                    <a:srgbClr val="000000"/>
                  </a:solidFill>
                </a:uFill>
                <a:latin typeface="Papyrus"/>
                <a:cs typeface="Papyrus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στη</a:t>
            </a:r>
            <a:r>
              <a:rPr sz="2400" u="sng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Γερμανία</a:t>
            </a:r>
            <a:r>
              <a:rPr sz="2400" spc="-10" dirty="0">
                <a:latin typeface="Papyrus"/>
                <a:cs typeface="Papyrus"/>
              </a:rPr>
              <a:t>.</a:t>
            </a:r>
            <a:endParaRPr sz="2400">
              <a:latin typeface="Papyrus"/>
              <a:cs typeface="Papyru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798423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0147" y="0"/>
            <a:ext cx="5673852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4584" y="4865198"/>
            <a:ext cx="2995295" cy="14122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61925" marR="5080" indent="822960" algn="r">
              <a:lnSpc>
                <a:spcPts val="2160"/>
              </a:lnSpc>
              <a:spcBef>
                <a:spcPts val="270"/>
              </a:spcBef>
              <a:buFont typeface="Arial"/>
              <a:buChar char="►"/>
              <a:tabLst>
                <a:tab pos="984885" algn="l"/>
              </a:tabLst>
            </a:pPr>
            <a:r>
              <a:rPr sz="1800" i="1" dirty="0">
                <a:latin typeface="Cambria"/>
                <a:cs typeface="Cambria"/>
              </a:rPr>
              <a:t>Η</a:t>
            </a:r>
            <a:r>
              <a:rPr sz="1800" i="1" spc="-55" dirty="0">
                <a:latin typeface="Cambria"/>
                <a:cs typeface="Cambria"/>
              </a:rPr>
              <a:t> </a:t>
            </a:r>
            <a:r>
              <a:rPr sz="1900" spc="-20" dirty="0">
                <a:latin typeface="Papyrus"/>
                <a:cs typeface="Papyrus"/>
              </a:rPr>
              <a:t>π</a:t>
            </a:r>
            <a:r>
              <a:rPr sz="1800" i="1" spc="-20" dirty="0">
                <a:latin typeface="Cambria"/>
                <a:cs typeface="Cambria"/>
              </a:rPr>
              <a:t>ρώτη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σελίδα</a:t>
            </a:r>
            <a:r>
              <a:rPr sz="1800" i="1" spc="-4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μιας βρετανικής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εφημερίδας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με</a:t>
            </a:r>
            <a:r>
              <a:rPr sz="1800" i="1" spc="-25" dirty="0">
                <a:latin typeface="Cambria"/>
                <a:cs typeface="Cambria"/>
              </a:rPr>
              <a:t> το </a:t>
            </a:r>
            <a:r>
              <a:rPr sz="1800" i="1" spc="-20" dirty="0">
                <a:latin typeface="Cambria"/>
                <a:cs typeface="Cambria"/>
              </a:rPr>
              <a:t>Βρετανό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900" spc="-20" dirty="0">
                <a:latin typeface="Papyrus"/>
                <a:cs typeface="Papyrus"/>
              </a:rPr>
              <a:t>π</a:t>
            </a:r>
            <a:r>
              <a:rPr sz="1800" i="1" spc="-20" dirty="0">
                <a:latin typeface="Cambria"/>
                <a:cs typeface="Cambria"/>
              </a:rPr>
              <a:t>ρωθυ</a:t>
            </a:r>
            <a:r>
              <a:rPr sz="1900" spc="-20" dirty="0">
                <a:latin typeface="Papyrus"/>
                <a:cs typeface="Papyrus"/>
              </a:rPr>
              <a:t>π</a:t>
            </a:r>
            <a:r>
              <a:rPr sz="1800" i="1" spc="-20" dirty="0">
                <a:latin typeface="Cambria"/>
                <a:cs typeface="Cambria"/>
              </a:rPr>
              <a:t>ουργό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Νέβιλ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u="sng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Τσάμ</a:t>
            </a:r>
            <a:r>
              <a:rPr sz="1900" u="sng" spc="-20" dirty="0">
                <a:uFill>
                  <a:solidFill>
                    <a:srgbClr val="000000"/>
                  </a:solidFill>
                </a:uFill>
                <a:latin typeface="Papyrus"/>
                <a:cs typeface="Papyrus"/>
              </a:rPr>
              <a:t>π</a:t>
            </a:r>
            <a:r>
              <a:rPr sz="1800" i="1" u="sng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ερλεϊν</a:t>
            </a:r>
            <a:r>
              <a:rPr sz="1800" i="1" u="sng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να</a:t>
            </a:r>
            <a:r>
              <a:rPr sz="1800" i="1" spc="-4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δείχνει</a:t>
            </a:r>
            <a:r>
              <a:rPr sz="1800" i="1" spc="-40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τη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ts val="2110"/>
              </a:lnSpc>
            </a:pPr>
            <a:r>
              <a:rPr sz="1800" i="1" dirty="0">
                <a:latin typeface="Cambria"/>
                <a:cs typeface="Cambria"/>
              </a:rPr>
              <a:t>Συμφωνία</a:t>
            </a:r>
            <a:r>
              <a:rPr sz="1800" i="1" spc="-9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του</a:t>
            </a:r>
            <a:r>
              <a:rPr sz="1800" i="1" spc="-8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Μονάχου</a:t>
            </a:r>
            <a:r>
              <a:rPr sz="1900" dirty="0">
                <a:latin typeface="Papyrus"/>
                <a:cs typeface="Papyrus"/>
              </a:rPr>
              <a:t>.</a:t>
            </a:r>
            <a:r>
              <a:rPr sz="1900" spc="-100" dirty="0">
                <a:latin typeface="Papyrus"/>
                <a:cs typeface="Papyrus"/>
              </a:rPr>
              <a:t> </a:t>
            </a:r>
            <a:r>
              <a:rPr sz="1900" spc="-10" dirty="0">
                <a:latin typeface="Papyrus"/>
                <a:cs typeface="Papyrus"/>
              </a:rPr>
              <a:t>1938.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4191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4179017"/>
            <a:ext cx="41852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▲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dirty="0">
                <a:latin typeface="Cambria"/>
                <a:cs typeface="Cambria"/>
              </a:rPr>
              <a:t>Ενθουσιασμένοι</a:t>
            </a:r>
            <a:r>
              <a:rPr sz="1800" i="1" spc="12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Λονδρέζοι</a:t>
            </a:r>
            <a:r>
              <a:rPr sz="1800" i="1" spc="10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ε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ευφημούν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453337"/>
            <a:ext cx="41852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3420" algn="l"/>
                <a:tab pos="2303145" algn="l"/>
                <a:tab pos="3835400" algn="l"/>
              </a:tabLst>
            </a:pPr>
            <a:r>
              <a:rPr sz="1800" i="1" spc="-25" dirty="0">
                <a:latin typeface="Cambria"/>
                <a:cs typeface="Cambria"/>
              </a:rPr>
              <a:t>τον</a:t>
            </a:r>
            <a:r>
              <a:rPr sz="1800" i="1" dirty="0">
                <a:latin typeface="Cambria"/>
                <a:cs typeface="Cambria"/>
              </a:rPr>
              <a:t>	</a:t>
            </a:r>
            <a:r>
              <a:rPr sz="1800" i="1" spc="-10" dirty="0">
                <a:latin typeface="Cambria"/>
                <a:cs typeface="Cambria"/>
              </a:rPr>
              <a:t>Τσάμ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ερλαιν</a:t>
            </a:r>
            <a:r>
              <a:rPr sz="1800" i="1" dirty="0">
                <a:latin typeface="Cambria"/>
                <a:cs typeface="Cambria"/>
              </a:rPr>
              <a:t>	</a:t>
            </a:r>
            <a:r>
              <a:rPr sz="1900" spc="-10" dirty="0">
                <a:latin typeface="Papyrus"/>
                <a:cs typeface="Papyrus"/>
              </a:rPr>
              <a:t>(</a:t>
            </a:r>
            <a:r>
              <a:rPr sz="1800" i="1" spc="-10" dirty="0">
                <a:latin typeface="Cambria"/>
                <a:cs typeface="Cambria"/>
              </a:rPr>
              <a:t>διακρίνεται</a:t>
            </a:r>
            <a:r>
              <a:rPr sz="1800" i="1" dirty="0">
                <a:latin typeface="Cambria"/>
                <a:cs typeface="Cambria"/>
              </a:rPr>
              <a:t>	</a:t>
            </a:r>
            <a:r>
              <a:rPr sz="1800" i="1" spc="-30" dirty="0">
                <a:latin typeface="Cambria"/>
                <a:cs typeface="Cambria"/>
              </a:rPr>
              <a:t>στο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727336"/>
            <a:ext cx="418337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αράθυρο</a:t>
            </a:r>
            <a:r>
              <a:rPr sz="1800" i="1" spc="-40" dirty="0">
                <a:latin typeface="Cambria"/>
                <a:cs typeface="Cambria"/>
              </a:rPr>
              <a:t> 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άνω</a:t>
            </a:r>
            <a:r>
              <a:rPr sz="1800" i="1" spc="-4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δεξιά</a:t>
            </a:r>
            <a:r>
              <a:rPr sz="1900" dirty="0">
                <a:latin typeface="Papyrus"/>
                <a:cs typeface="Papyrus"/>
              </a:rPr>
              <a:t>)</a:t>
            </a:r>
            <a:r>
              <a:rPr sz="1900" spc="-45" dirty="0">
                <a:latin typeface="Papyrus"/>
                <a:cs typeface="Papyrus"/>
              </a:rPr>
              <a:t> </a:t>
            </a:r>
            <a:r>
              <a:rPr sz="1800" i="1" dirty="0">
                <a:latin typeface="Cambria"/>
                <a:cs typeface="Cambria"/>
              </a:rPr>
              <a:t>μετά</a:t>
            </a:r>
            <a:r>
              <a:rPr sz="1800" i="1" spc="-4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την</a:t>
            </a:r>
            <a:r>
              <a:rPr sz="1800" i="1" spc="-4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υ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ογραφή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002359"/>
            <a:ext cx="4187190" cy="5892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70"/>
              </a:spcBef>
              <a:tabLst>
                <a:tab pos="866140" algn="l"/>
                <a:tab pos="1504315" algn="l"/>
                <a:tab pos="1997075" algn="l"/>
                <a:tab pos="2794000" algn="l"/>
                <a:tab pos="3888740" algn="l"/>
              </a:tabLst>
            </a:pPr>
            <a:r>
              <a:rPr sz="1800" i="1" dirty="0">
                <a:latin typeface="Cambria"/>
                <a:cs typeface="Cambria"/>
              </a:rPr>
              <a:t>της</a:t>
            </a:r>
            <a:r>
              <a:rPr sz="1800" i="1" spc="8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συμφωνίας</a:t>
            </a:r>
            <a:r>
              <a:rPr sz="1800" i="1" spc="10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του</a:t>
            </a:r>
            <a:r>
              <a:rPr sz="1800" i="1" spc="9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Μονάχου</a:t>
            </a:r>
            <a:r>
              <a:rPr sz="1900" dirty="0">
                <a:latin typeface="Papyrus"/>
                <a:cs typeface="Papyrus"/>
              </a:rPr>
              <a:t>.</a:t>
            </a:r>
            <a:r>
              <a:rPr sz="1900" spc="75" dirty="0">
                <a:latin typeface="Papyrus"/>
                <a:cs typeface="Papyrus"/>
              </a:rPr>
              <a:t> </a:t>
            </a:r>
            <a:r>
              <a:rPr sz="1800" i="1" dirty="0">
                <a:latin typeface="Cambria"/>
                <a:cs typeface="Cambria"/>
              </a:rPr>
              <a:t>Πολλοί</a:t>
            </a:r>
            <a:r>
              <a:rPr sz="1800" i="1" spc="9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στην </a:t>
            </a:r>
            <a:r>
              <a:rPr sz="1800" i="1" spc="-10" dirty="0">
                <a:latin typeface="Cambria"/>
                <a:cs typeface="Cambria"/>
              </a:rPr>
              <a:t>Αγγλία</a:t>
            </a:r>
            <a:r>
              <a:rPr sz="1800" i="1" dirty="0">
                <a:latin typeface="Cambria"/>
                <a:cs typeface="Cambria"/>
              </a:rPr>
              <a:t>	</a:t>
            </a:r>
            <a:r>
              <a:rPr sz="1900" spc="-65" dirty="0">
                <a:latin typeface="Papyrus"/>
                <a:cs typeface="Papyrus"/>
              </a:rPr>
              <a:t>–</a:t>
            </a:r>
            <a:r>
              <a:rPr sz="1800" i="1" spc="-25" dirty="0">
                <a:latin typeface="Cambria"/>
                <a:cs typeface="Cambria"/>
              </a:rPr>
              <a:t>και</a:t>
            </a:r>
            <a:r>
              <a:rPr sz="1800" i="1" dirty="0">
                <a:latin typeface="Cambria"/>
                <a:cs typeface="Cambria"/>
              </a:rPr>
              <a:t>	</a:t>
            </a:r>
            <a:r>
              <a:rPr sz="1800" i="1" spc="-25" dirty="0">
                <a:latin typeface="Cambria"/>
                <a:cs typeface="Cambria"/>
              </a:rPr>
              <a:t>όχι</a:t>
            </a:r>
            <a:r>
              <a:rPr sz="1800" i="1" dirty="0">
                <a:latin typeface="Cambria"/>
                <a:cs typeface="Cambria"/>
              </a:rPr>
              <a:t>	</a:t>
            </a:r>
            <a:r>
              <a:rPr sz="1800" i="1" spc="-10" dirty="0">
                <a:latin typeface="Cambria"/>
                <a:cs typeface="Cambria"/>
              </a:rPr>
              <a:t>μόνο</a:t>
            </a:r>
            <a:r>
              <a:rPr sz="1900" spc="-10" dirty="0">
                <a:latin typeface="Papyrus"/>
                <a:cs typeface="Papyrus"/>
              </a:rPr>
              <a:t>–</a:t>
            </a:r>
            <a:r>
              <a:rPr sz="1900" dirty="0">
                <a:latin typeface="Papyrus"/>
                <a:cs typeface="Papyrus"/>
              </a:rPr>
              <a:t>	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ίστευαν</a:t>
            </a:r>
            <a:r>
              <a:rPr sz="1800" i="1" dirty="0">
                <a:latin typeface="Cambria"/>
                <a:cs typeface="Cambria"/>
              </a:rPr>
              <a:t>	</a:t>
            </a:r>
            <a:r>
              <a:rPr sz="1800" i="1" spc="-35" dirty="0">
                <a:latin typeface="Cambria"/>
                <a:cs typeface="Cambria"/>
              </a:rPr>
              <a:t>ότι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563311"/>
            <a:ext cx="4187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9390" algn="l"/>
                <a:tab pos="2073275" algn="l"/>
                <a:tab pos="3804920" algn="l"/>
              </a:tabLst>
            </a:pPr>
            <a:r>
              <a:rPr sz="1800" i="1" spc="-10" dirty="0">
                <a:latin typeface="Cambria"/>
                <a:cs typeface="Cambria"/>
              </a:rPr>
              <a:t>θυσιάζοντας</a:t>
            </a:r>
            <a:r>
              <a:rPr sz="1800" i="1" dirty="0">
                <a:latin typeface="Cambria"/>
                <a:cs typeface="Cambria"/>
              </a:rPr>
              <a:t>	</a:t>
            </a:r>
            <a:r>
              <a:rPr sz="1800" i="1" spc="-25" dirty="0">
                <a:latin typeface="Cambria"/>
                <a:cs typeface="Cambria"/>
              </a:rPr>
              <a:t>την</a:t>
            </a:r>
            <a:r>
              <a:rPr sz="1800" i="1" dirty="0">
                <a:latin typeface="Cambria"/>
                <a:cs typeface="Cambria"/>
              </a:rPr>
              <a:t>	</a:t>
            </a:r>
            <a:r>
              <a:rPr sz="1800" i="1" spc="-10" dirty="0">
                <a:latin typeface="Cambria"/>
                <a:cs typeface="Cambria"/>
              </a:rPr>
              <a:t>Τσεχοσλοβακία</a:t>
            </a:r>
            <a:r>
              <a:rPr sz="1800" i="1" dirty="0">
                <a:latin typeface="Cambria"/>
                <a:cs typeface="Cambria"/>
              </a:rPr>
              <a:t>	</a:t>
            </a:r>
            <a:r>
              <a:rPr sz="1800" i="1" spc="-20" dirty="0">
                <a:latin typeface="Cambria"/>
                <a:cs typeface="Cambria"/>
              </a:rPr>
              <a:t>είχε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825268"/>
            <a:ext cx="22294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-10" dirty="0">
                <a:latin typeface="Cambria"/>
                <a:cs typeface="Cambria"/>
              </a:rPr>
              <a:t>εξασφαλιστεί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η</a:t>
            </a:r>
            <a:r>
              <a:rPr sz="1800" i="1" spc="-5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ειρήνη</a:t>
            </a:r>
            <a:r>
              <a:rPr sz="1900" spc="-10" dirty="0"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5800" y="152400"/>
            <a:ext cx="4419600" cy="5971540"/>
          </a:xfrm>
          <a:custGeom>
            <a:avLst/>
            <a:gdLst/>
            <a:ahLst/>
            <a:cxnLst/>
            <a:rect l="l" t="t" r="r" b="b"/>
            <a:pathLst>
              <a:path w="4419600" h="5971540">
                <a:moveTo>
                  <a:pt x="4419600" y="0"/>
                </a:moveTo>
                <a:lnTo>
                  <a:pt x="0" y="0"/>
                </a:lnTo>
                <a:lnTo>
                  <a:pt x="0" y="5971032"/>
                </a:lnTo>
                <a:lnTo>
                  <a:pt x="4419600" y="5971032"/>
                </a:lnTo>
                <a:lnTo>
                  <a:pt x="44196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4575428" y="133234"/>
            <a:ext cx="4261485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268095" algn="l"/>
                <a:tab pos="3150870" algn="l"/>
                <a:tab pos="3961765" algn="l"/>
              </a:tabLst>
            </a:pPr>
            <a:r>
              <a:rPr sz="2000" i="1" spc="-10" dirty="0">
                <a:latin typeface="Cambria"/>
                <a:cs typeface="Cambria"/>
              </a:rPr>
              <a:t>Αγγλικοί</a:t>
            </a:r>
            <a:r>
              <a:rPr sz="2000" i="1" dirty="0">
                <a:latin typeface="Cambria"/>
                <a:cs typeface="Cambria"/>
              </a:rPr>
              <a:t>	</a:t>
            </a:r>
            <a:r>
              <a:rPr sz="2100" b="0" spc="-10" dirty="0">
                <a:latin typeface="Papyrus"/>
                <a:cs typeface="Papyrus"/>
              </a:rPr>
              <a:t>π</a:t>
            </a:r>
            <a:r>
              <a:rPr sz="2000" i="1" spc="-10" dirty="0">
                <a:latin typeface="Cambria"/>
                <a:cs typeface="Cambria"/>
              </a:rPr>
              <a:t>ανηγυρισμοί</a:t>
            </a:r>
            <a:r>
              <a:rPr sz="2000" i="1" dirty="0">
                <a:latin typeface="Cambria"/>
                <a:cs typeface="Cambria"/>
              </a:rPr>
              <a:t>	</a:t>
            </a:r>
            <a:r>
              <a:rPr sz="2000" i="1" spc="-20" dirty="0">
                <a:latin typeface="Cambria"/>
                <a:cs typeface="Cambria"/>
              </a:rPr>
              <a:t>μετά</a:t>
            </a:r>
            <a:r>
              <a:rPr sz="2000" i="1" dirty="0">
                <a:latin typeface="Cambria"/>
                <a:cs typeface="Cambria"/>
              </a:rPr>
              <a:t>	</a:t>
            </a:r>
            <a:r>
              <a:rPr sz="2000" i="1" spc="-25" dirty="0">
                <a:latin typeface="Cambria"/>
                <a:cs typeface="Cambria"/>
              </a:rPr>
              <a:t>τη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5428" y="452374"/>
            <a:ext cx="4263390" cy="3627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Cambria"/>
                <a:cs typeface="Cambria"/>
              </a:rPr>
              <a:t>συμφωνία</a:t>
            </a:r>
            <a:r>
              <a:rPr sz="2000" b="1" i="1" spc="-80" dirty="0">
                <a:latin typeface="Cambria"/>
                <a:cs typeface="Cambria"/>
              </a:rPr>
              <a:t> </a:t>
            </a:r>
            <a:r>
              <a:rPr sz="2000" b="1" i="1" dirty="0">
                <a:latin typeface="Cambria"/>
                <a:cs typeface="Cambria"/>
              </a:rPr>
              <a:t>του</a:t>
            </a:r>
            <a:r>
              <a:rPr sz="2000" b="1" i="1" spc="-60" dirty="0">
                <a:latin typeface="Cambria"/>
                <a:cs typeface="Cambria"/>
              </a:rPr>
              <a:t> </a:t>
            </a:r>
            <a:r>
              <a:rPr sz="2000" b="1" i="1" spc="-10" dirty="0">
                <a:latin typeface="Cambria"/>
                <a:cs typeface="Cambria"/>
              </a:rPr>
              <a:t>Μονάχου</a:t>
            </a:r>
            <a:endParaRPr sz="20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30"/>
              </a:spcBef>
            </a:pPr>
            <a:r>
              <a:rPr sz="1800" dirty="0">
                <a:latin typeface="Cambria"/>
                <a:cs typeface="Cambria"/>
              </a:rPr>
              <a:t>Ας</a:t>
            </a:r>
            <a:r>
              <a:rPr sz="1800" spc="21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έχετε</a:t>
            </a:r>
            <a:r>
              <a:rPr sz="1800" spc="21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ήσυχη</a:t>
            </a:r>
            <a:r>
              <a:rPr sz="1800" spc="21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21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συνείδησή</a:t>
            </a:r>
            <a:r>
              <a:rPr sz="1800" spc="21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σας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220" dirty="0">
                <a:latin typeface="Papyrus"/>
                <a:cs typeface="Papyrus"/>
              </a:rPr>
              <a:t>  </a:t>
            </a:r>
            <a:r>
              <a:rPr sz="1800" spc="-25" dirty="0">
                <a:latin typeface="Cambria"/>
                <a:cs typeface="Cambria"/>
              </a:rPr>
              <a:t>Ας </a:t>
            </a:r>
            <a:r>
              <a:rPr sz="1800" dirty="0">
                <a:latin typeface="Cambria"/>
                <a:cs typeface="Cambria"/>
              </a:rPr>
              <a:t>ευχαριστείτε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τον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Θεό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10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λαός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της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Μεγάλης </a:t>
            </a:r>
            <a:r>
              <a:rPr sz="1800" dirty="0">
                <a:latin typeface="Cambria"/>
                <a:cs typeface="Cambria"/>
              </a:rPr>
              <a:t>Βρετανίας</a:t>
            </a:r>
            <a:r>
              <a:rPr sz="1800" spc="210" dirty="0">
                <a:latin typeface="Cambria"/>
                <a:cs typeface="Cambria"/>
              </a:rPr>
              <a:t>  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215" dirty="0">
                <a:latin typeface="Cambria"/>
                <a:cs typeface="Cambria"/>
              </a:rPr>
              <a:t>   </a:t>
            </a:r>
            <a:r>
              <a:rPr sz="1800" dirty="0">
                <a:latin typeface="Cambria"/>
                <a:cs typeface="Cambria"/>
              </a:rPr>
              <a:t>τα</a:t>
            </a:r>
            <a:r>
              <a:rPr sz="1800" spc="215" dirty="0">
                <a:latin typeface="Cambria"/>
                <a:cs typeface="Cambria"/>
              </a:rPr>
              <a:t>  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αιδιά</a:t>
            </a:r>
            <a:r>
              <a:rPr sz="1800" spc="220" dirty="0">
                <a:latin typeface="Cambria"/>
                <a:cs typeface="Cambria"/>
              </a:rPr>
              <a:t>   </a:t>
            </a:r>
            <a:r>
              <a:rPr sz="1800" dirty="0">
                <a:latin typeface="Cambria"/>
                <a:cs typeface="Cambria"/>
              </a:rPr>
              <a:t>σας</a:t>
            </a:r>
            <a:r>
              <a:rPr sz="1800" spc="215" dirty="0">
                <a:latin typeface="Cambria"/>
                <a:cs typeface="Cambria"/>
              </a:rPr>
              <a:t>   </a:t>
            </a:r>
            <a:r>
              <a:rPr sz="1800" spc="-10" dirty="0">
                <a:latin typeface="Cambria"/>
                <a:cs typeface="Cambria"/>
              </a:rPr>
              <a:t>είναι </a:t>
            </a:r>
            <a:r>
              <a:rPr sz="1800" dirty="0">
                <a:latin typeface="Cambria"/>
                <a:cs typeface="Cambria"/>
              </a:rPr>
              <a:t>ασφαλείς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2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Οι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άντρες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σας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γιοι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σας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δεν </a:t>
            </a:r>
            <a:r>
              <a:rPr sz="1800" dirty="0">
                <a:latin typeface="Cambria"/>
                <a:cs typeface="Cambria"/>
              </a:rPr>
              <a:t>θα</a:t>
            </a:r>
            <a:r>
              <a:rPr sz="1800" spc="34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άνε</a:t>
            </a:r>
            <a:r>
              <a:rPr sz="1800" spc="3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στον</a:t>
            </a:r>
            <a:r>
              <a:rPr sz="1800" spc="33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όλεμο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36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3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ειρήνη</a:t>
            </a:r>
            <a:r>
              <a:rPr sz="1800" spc="3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είναι</a:t>
            </a:r>
            <a:r>
              <a:rPr sz="1800" spc="35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μια </a:t>
            </a:r>
            <a:r>
              <a:rPr sz="1800" dirty="0">
                <a:latin typeface="Cambria"/>
                <a:cs typeface="Cambria"/>
              </a:rPr>
              <a:t>νίκη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για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ολόκληρη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ανθρω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ότητα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 marL="12700" marR="5080" algn="just">
              <a:lnSpc>
                <a:spcPct val="100000"/>
              </a:lnSpc>
              <a:tabLst>
                <a:tab pos="1655445" algn="l"/>
                <a:tab pos="2665730" algn="l"/>
              </a:tabLst>
            </a:pPr>
            <a:r>
              <a:rPr sz="1800" dirty="0">
                <a:latin typeface="Cambria"/>
                <a:cs typeface="Cambria"/>
              </a:rPr>
              <a:t>Αν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ρέ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ει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υ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άρχει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κά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οιος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νικητής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204" dirty="0">
                <a:latin typeface="Papyrus"/>
                <a:cs typeface="Papyrus"/>
              </a:rPr>
              <a:t> </a:t>
            </a:r>
            <a:r>
              <a:rPr sz="1800" spc="-25" dirty="0">
                <a:latin typeface="Cambria"/>
                <a:cs typeface="Cambria"/>
              </a:rPr>
              <a:t>ας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ιλέξουμε</a:t>
            </a:r>
            <a:r>
              <a:rPr sz="1800" spc="12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τον</a:t>
            </a:r>
            <a:r>
              <a:rPr sz="1800" spc="10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Τσάμ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ερλαιν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130" dirty="0">
                <a:latin typeface="Papyrus"/>
                <a:cs typeface="Papyrus"/>
              </a:rPr>
              <a:t>  </a:t>
            </a:r>
            <a:r>
              <a:rPr sz="1800" dirty="0">
                <a:latin typeface="Cambria"/>
                <a:cs typeface="Cambria"/>
              </a:rPr>
              <a:t>Λόγω</a:t>
            </a:r>
            <a:r>
              <a:rPr sz="1800" spc="120" dirty="0">
                <a:latin typeface="Cambria"/>
                <a:cs typeface="Cambria"/>
              </a:rPr>
              <a:t>  </a:t>
            </a:r>
            <a:r>
              <a:rPr sz="1800" spc="-25" dirty="0">
                <a:latin typeface="Cambria"/>
                <a:cs typeface="Cambria"/>
              </a:rPr>
              <a:t>των </a:t>
            </a:r>
            <a:r>
              <a:rPr sz="1800" spc="-10" dirty="0">
                <a:latin typeface="Cambria"/>
                <a:cs typeface="Cambria"/>
              </a:rPr>
              <a:t>ε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ιτυχιών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25" dirty="0">
                <a:latin typeface="Cambria"/>
                <a:cs typeface="Cambria"/>
              </a:rPr>
              <a:t>του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ρωθυ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ουργού</a:t>
            </a:r>
            <a:r>
              <a:rPr sz="1800" spc="-10" dirty="0">
                <a:latin typeface="Papyrus"/>
                <a:cs typeface="Papyrus"/>
              </a:rPr>
              <a:t>, </a:t>
            </a:r>
            <a:r>
              <a:rPr sz="1800" dirty="0">
                <a:latin typeface="Cambria"/>
                <a:cs typeface="Cambria"/>
              </a:rPr>
              <a:t>εκατομμύρια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οικογένειες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καρδιές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είναι </a:t>
            </a:r>
            <a:r>
              <a:rPr sz="1800" dirty="0">
                <a:latin typeface="Cambria"/>
                <a:cs typeface="Cambria"/>
              </a:rPr>
              <a:t>ανακουφισμένες</a:t>
            </a:r>
            <a:r>
              <a:rPr sz="1800" spc="32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31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ευτυχισμένες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325" dirty="0">
                <a:latin typeface="Papyrus"/>
                <a:cs typeface="Papyrus"/>
              </a:rPr>
              <a:t>  </a:t>
            </a:r>
            <a:r>
              <a:rPr sz="1800" spc="-25" dirty="0">
                <a:latin typeface="Cambria"/>
                <a:cs typeface="Cambria"/>
              </a:rPr>
              <a:t>Του </a:t>
            </a:r>
            <a:r>
              <a:rPr sz="1800" dirty="0">
                <a:latin typeface="Cambria"/>
                <a:cs typeface="Cambria"/>
              </a:rPr>
              <a:t>αξίζουν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35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λοι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όν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35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συγχαρητήρια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37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34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τώρα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5428" y="4054220"/>
            <a:ext cx="4261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059" algn="l"/>
                <a:tab pos="2117090" algn="l"/>
                <a:tab pos="2760345" algn="l"/>
                <a:tab pos="3844290" algn="l"/>
              </a:tabLst>
            </a:pPr>
            <a:r>
              <a:rPr sz="1800" spc="-25" dirty="0">
                <a:latin typeface="Cambria"/>
                <a:cs typeface="Cambria"/>
              </a:rPr>
              <a:t>ας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10" dirty="0">
                <a:latin typeface="Cambria"/>
                <a:cs typeface="Cambria"/>
              </a:rPr>
              <a:t>ε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ιστρέψουμε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20" dirty="0">
                <a:latin typeface="Cambria"/>
                <a:cs typeface="Cambria"/>
              </a:rPr>
              <a:t>στις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10" dirty="0">
                <a:latin typeface="Cambria"/>
                <a:cs typeface="Cambria"/>
              </a:rPr>
              <a:t>δουλειές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20" dirty="0">
                <a:latin typeface="Cambria"/>
                <a:cs typeface="Cambria"/>
              </a:rPr>
              <a:t>μας</a:t>
            </a:r>
            <a:r>
              <a:rPr sz="1800" spc="-2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5428" y="4328541"/>
            <a:ext cx="4262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Αρκετά</a:t>
            </a:r>
            <a:r>
              <a:rPr sz="1800" spc="250" dirty="0">
                <a:latin typeface="Cambria"/>
                <a:cs typeface="Cambria"/>
              </a:rPr>
              <a:t>   </a:t>
            </a:r>
            <a:r>
              <a:rPr sz="1800" dirty="0">
                <a:latin typeface="Cambria"/>
                <a:cs typeface="Cambria"/>
              </a:rPr>
              <a:t>μας</a:t>
            </a:r>
            <a:r>
              <a:rPr sz="1800" spc="250" dirty="0">
                <a:latin typeface="Cambria"/>
                <a:cs typeface="Cambria"/>
              </a:rPr>
              <a:t>   </a:t>
            </a:r>
            <a:r>
              <a:rPr sz="1800" dirty="0">
                <a:latin typeface="Cambria"/>
                <a:cs typeface="Cambria"/>
              </a:rPr>
              <a:t>ταλαι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ώρησαν</a:t>
            </a:r>
            <a:r>
              <a:rPr sz="1800" spc="245" dirty="0">
                <a:latin typeface="Cambria"/>
                <a:cs typeface="Cambria"/>
              </a:rPr>
              <a:t>  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245" dirty="0">
                <a:latin typeface="Cambria"/>
                <a:cs typeface="Cambria"/>
              </a:rPr>
              <a:t>   </a:t>
            </a:r>
            <a:r>
              <a:rPr sz="1800" spc="-25" dirty="0">
                <a:latin typeface="Cambria"/>
                <a:cs typeface="Cambria"/>
              </a:rPr>
              <a:t>μας </a:t>
            </a:r>
            <a:r>
              <a:rPr sz="1800" dirty="0">
                <a:latin typeface="Cambria"/>
                <a:cs typeface="Cambria"/>
              </a:rPr>
              <a:t>σύγχυσαν</a:t>
            </a:r>
            <a:r>
              <a:rPr sz="1800" spc="3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οι</a:t>
            </a:r>
            <a:r>
              <a:rPr sz="1800" spc="3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ειλές</a:t>
            </a:r>
            <a:r>
              <a:rPr sz="1800" spc="33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ου</a:t>
            </a:r>
            <a:r>
              <a:rPr sz="1800" spc="32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λανιόνταν</a:t>
            </a:r>
            <a:r>
              <a:rPr sz="1800" spc="32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όλο </a:t>
            </a:r>
            <a:r>
              <a:rPr sz="1800" dirty="0">
                <a:latin typeface="Cambria"/>
                <a:cs typeface="Cambria"/>
              </a:rPr>
              <a:t>αυτό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τον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καιρό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άνω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ή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ειρό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μας</a:t>
            </a:r>
            <a:r>
              <a:rPr sz="1800" spc="-2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5428" y="5151882"/>
            <a:ext cx="42602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800" algn="l"/>
                <a:tab pos="2603500" algn="l"/>
                <a:tab pos="3984625" algn="l"/>
              </a:tabLst>
            </a:pPr>
            <a:r>
              <a:rPr sz="1800" spc="-10" dirty="0">
                <a:latin typeface="Cambria"/>
                <a:cs typeface="Cambria"/>
              </a:rPr>
              <a:t>Εφημερίδα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20" dirty="0">
                <a:latin typeface="Papyrus"/>
                <a:cs typeface="Papyrus"/>
              </a:rPr>
              <a:t>Daily</a:t>
            </a:r>
            <a:r>
              <a:rPr sz="1800" dirty="0">
                <a:latin typeface="Papyrus"/>
                <a:cs typeface="Papyrus"/>
              </a:rPr>
              <a:t>	</a:t>
            </a:r>
            <a:r>
              <a:rPr sz="1800" spc="-10" dirty="0">
                <a:latin typeface="Papyrus"/>
                <a:cs typeface="Papyrus"/>
              </a:rPr>
              <a:t>Express,</a:t>
            </a:r>
            <a:r>
              <a:rPr sz="1800" dirty="0">
                <a:latin typeface="Papyrus"/>
                <a:cs typeface="Papyrus"/>
              </a:rPr>
              <a:t>	</a:t>
            </a:r>
            <a:r>
              <a:rPr sz="1800" spc="-25" dirty="0">
                <a:latin typeface="Papyrus"/>
                <a:cs typeface="Papyrus"/>
              </a:rPr>
              <a:t>30</a:t>
            </a:r>
            <a:endParaRPr sz="1800">
              <a:latin typeface="Papyrus"/>
              <a:cs typeface="Papyru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Σε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τεμβρίου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Papyrus"/>
                <a:cs typeface="Papyrus"/>
              </a:rPr>
              <a:t>1938.</a:t>
            </a:r>
            <a:endParaRPr sz="1800">
              <a:latin typeface="Papyrus"/>
              <a:cs typeface="Papyru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Πηγή</a:t>
            </a:r>
            <a:r>
              <a:rPr sz="1800" dirty="0">
                <a:latin typeface="Papyrus"/>
                <a:cs typeface="Papyrus"/>
              </a:rPr>
              <a:t>:</a:t>
            </a:r>
            <a:r>
              <a:rPr sz="1800" spc="-15" dirty="0">
                <a:latin typeface="Papyrus"/>
                <a:cs typeface="Papyrus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pyrus"/>
                <a:cs typeface="Papyrus"/>
                <a:hlinkClick r:id="rId3"/>
              </a:rPr>
              <a:t>www.spartacus.schoolnet.co.uk/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155" y="304800"/>
            <a:ext cx="5990844" cy="42382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331" y="227787"/>
            <a:ext cx="2726690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5715" indent="822325" algn="just">
              <a:lnSpc>
                <a:spcPct val="100000"/>
              </a:lnSpc>
              <a:spcBef>
                <a:spcPts val="100"/>
              </a:spcBef>
              <a:buSzPct val="94444"/>
              <a:buFont typeface="Wingdings 3"/>
              <a:buChar char=""/>
              <a:tabLst>
                <a:tab pos="973455" algn="l"/>
              </a:tabLst>
            </a:pPr>
            <a:r>
              <a:rPr sz="1800" b="1" dirty="0">
                <a:latin typeface="Cambria"/>
                <a:cs typeface="Cambria"/>
              </a:rPr>
              <a:t>Μάρτιος</a:t>
            </a:r>
            <a:r>
              <a:rPr sz="1800" b="1" spc="-7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1938:</a:t>
            </a:r>
            <a:r>
              <a:rPr sz="1800" spc="-50" dirty="0">
                <a:latin typeface="Papyrus"/>
                <a:cs typeface="Papyrus"/>
              </a:rPr>
              <a:t> </a:t>
            </a:r>
            <a:r>
              <a:rPr sz="1800" spc="-50" dirty="0">
                <a:latin typeface="Cambria"/>
                <a:cs typeface="Cambria"/>
              </a:rPr>
              <a:t>Η </a:t>
            </a:r>
            <a:r>
              <a:rPr sz="1800" spc="-10" dirty="0">
                <a:latin typeface="Cambria"/>
                <a:cs typeface="Cambria"/>
              </a:rPr>
              <a:t>Γερμανία</a:t>
            </a:r>
            <a:r>
              <a:rPr sz="1800" spc="-10" dirty="0">
                <a:latin typeface="Papyrus"/>
                <a:cs typeface="Papyrus"/>
              </a:rPr>
              <a:t>,</a:t>
            </a:r>
            <a:r>
              <a:rPr sz="1800" spc="-3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σύμφωνη </a:t>
            </a:r>
            <a:r>
              <a:rPr sz="1800" dirty="0">
                <a:latin typeface="Cambria"/>
                <a:cs typeface="Cambria"/>
              </a:rPr>
              <a:t>γνώμη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των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ερισσότερων</a:t>
            </a:r>
            <a:endParaRPr sz="1800">
              <a:latin typeface="Cambria"/>
              <a:cs typeface="Cambria"/>
            </a:endParaRPr>
          </a:p>
          <a:p>
            <a:pPr marL="48895" marR="6350" indent="1383665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mbria"/>
                <a:cs typeface="Cambria"/>
              </a:rPr>
              <a:t>Αυστριακών</a:t>
            </a:r>
            <a:r>
              <a:rPr sz="1800" spc="-10" dirty="0">
                <a:latin typeface="Papyrus"/>
                <a:cs typeface="Papyrus"/>
              </a:rPr>
              <a:t>, </a:t>
            </a:r>
            <a:r>
              <a:rPr sz="1800" spc="-10" dirty="0">
                <a:latin typeface="Cambria"/>
                <a:cs typeface="Cambria"/>
              </a:rPr>
              <a:t>καταλαμβάνει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Αυστρία</a:t>
            </a:r>
            <a:endParaRPr sz="1800">
              <a:latin typeface="Cambria"/>
              <a:cs typeface="Cambria"/>
            </a:endParaRPr>
          </a:p>
          <a:p>
            <a:pPr marR="6985" algn="r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οι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δύο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χώρες</a:t>
            </a:r>
            <a:endParaRPr sz="1800">
              <a:latin typeface="Cambria"/>
              <a:cs typeface="Cambria"/>
            </a:endParaRPr>
          </a:p>
          <a:p>
            <a:pPr marR="6350" algn="r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ενώνονται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 marL="249554" marR="6350" indent="-249554" algn="r">
              <a:lnSpc>
                <a:spcPct val="100000"/>
              </a:lnSpc>
              <a:buFont typeface="Wingdings 3"/>
              <a:buChar char=""/>
              <a:tabLst>
                <a:tab pos="249554" algn="l"/>
              </a:tabLst>
            </a:pPr>
            <a:r>
              <a:rPr sz="1800" b="1" spc="-10" dirty="0">
                <a:latin typeface="Cambria"/>
                <a:cs typeface="Cambria"/>
              </a:rPr>
              <a:t>Σε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b="1" spc="-10" dirty="0">
                <a:latin typeface="Cambria"/>
                <a:cs typeface="Cambria"/>
              </a:rPr>
              <a:t>τέμβριος </a:t>
            </a:r>
            <a:r>
              <a:rPr sz="1800" dirty="0">
                <a:latin typeface="Papyrus"/>
                <a:cs typeface="Papyrus"/>
              </a:rPr>
              <a:t>1938:</a:t>
            </a:r>
            <a:r>
              <a:rPr sz="1800" spc="-20" dirty="0">
                <a:latin typeface="Papyrus"/>
                <a:cs typeface="Papyrus"/>
              </a:rPr>
              <a:t> </a:t>
            </a:r>
            <a:r>
              <a:rPr sz="1800" spc="-50" dirty="0">
                <a:latin typeface="Cambria"/>
                <a:cs typeface="Cambria"/>
              </a:rPr>
              <a:t>Η</a:t>
            </a:r>
            <a:endParaRPr sz="1800">
              <a:latin typeface="Cambria"/>
              <a:cs typeface="Cambria"/>
            </a:endParaRPr>
          </a:p>
          <a:p>
            <a:pPr marL="280670" marR="5080" indent="895985" algn="r">
              <a:lnSpc>
                <a:spcPct val="100000"/>
              </a:lnSpc>
            </a:pPr>
            <a:r>
              <a:rPr sz="1800" spc="-20" dirty="0">
                <a:latin typeface="Cambria"/>
                <a:cs typeface="Cambria"/>
              </a:rPr>
              <a:t>Γερμανία</a:t>
            </a:r>
            <a:r>
              <a:rPr sz="1800" spc="-20" dirty="0">
                <a:latin typeface="Papyrus"/>
                <a:cs typeface="Papyrus"/>
              </a:rPr>
              <a:t>,</a:t>
            </a:r>
            <a:r>
              <a:rPr sz="1800" spc="-5" dirty="0">
                <a:latin typeface="Papyrus"/>
                <a:cs typeface="Papyrus"/>
              </a:rPr>
              <a:t> </a:t>
            </a:r>
            <a:r>
              <a:rPr sz="1800" spc="-20" dirty="0">
                <a:latin typeface="Cambria"/>
                <a:cs typeface="Cambria"/>
              </a:rPr>
              <a:t>αφού </a:t>
            </a:r>
            <a:r>
              <a:rPr sz="1800" dirty="0">
                <a:latin typeface="Cambria"/>
                <a:cs typeface="Cambria"/>
              </a:rPr>
              <a:t>εξασφάλισε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τη </a:t>
            </a:r>
            <a:r>
              <a:rPr sz="1800" spc="-10" dirty="0">
                <a:latin typeface="Cambria"/>
                <a:cs typeface="Cambria"/>
              </a:rPr>
              <a:t>Συμφωνία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του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Μονάχου </a:t>
            </a:r>
            <a:r>
              <a:rPr sz="1800" dirty="0">
                <a:latin typeface="Cambria"/>
                <a:cs typeface="Cambria"/>
              </a:rPr>
              <a:t>ότι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οι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κυβερνήσεις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της </a:t>
            </a:r>
            <a:r>
              <a:rPr sz="1800" spc="-10" dirty="0">
                <a:latin typeface="Cambria"/>
                <a:cs typeface="Cambria"/>
              </a:rPr>
              <a:t>Γαλλίας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της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Μεγάλης</a:t>
            </a:r>
            <a:endParaRPr sz="1800">
              <a:latin typeface="Cambria"/>
              <a:cs typeface="Cambria"/>
            </a:endParaRPr>
          </a:p>
          <a:p>
            <a:pPr marL="12700" marR="6350" indent="1112520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mbria"/>
                <a:cs typeface="Cambria"/>
              </a:rPr>
              <a:t>Βρετανίας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δε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θα </a:t>
            </a:r>
            <a:r>
              <a:rPr sz="1800" spc="-10" dirty="0">
                <a:latin typeface="Cambria"/>
                <a:cs typeface="Cambria"/>
              </a:rPr>
              <a:t>αντιδράσουν</a:t>
            </a:r>
            <a:r>
              <a:rPr sz="1800" spc="-10" dirty="0">
                <a:latin typeface="Papyrus"/>
                <a:cs typeface="Papyrus"/>
              </a:rPr>
              <a:t>, </a:t>
            </a:r>
            <a:r>
              <a:rPr sz="1800" spc="-10" dirty="0">
                <a:latin typeface="Cambria"/>
                <a:cs typeface="Cambria"/>
              </a:rPr>
              <a:t>καταλαμβάνει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Σουδητία</a:t>
            </a:r>
            <a:r>
              <a:rPr sz="1800" spc="-10" dirty="0">
                <a:latin typeface="Papyrus"/>
                <a:cs typeface="Papyrus"/>
              </a:rPr>
              <a:t>,</a:t>
            </a:r>
            <a:endParaRPr sz="1800">
              <a:latin typeface="Papyrus"/>
              <a:cs typeface="Papyrus"/>
            </a:endParaRPr>
          </a:p>
          <a:p>
            <a:pPr marL="489584" marR="5080" indent="557530" algn="r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μια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εριοχή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στην </a:t>
            </a:r>
            <a:r>
              <a:rPr sz="1800" spc="-10" dirty="0">
                <a:latin typeface="Cambria"/>
                <a:cs typeface="Cambria"/>
              </a:rPr>
              <a:t>Τσεχοσλοβακία</a:t>
            </a:r>
            <a:r>
              <a:rPr sz="1800" spc="-7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ό</a:t>
            </a:r>
            <a:r>
              <a:rPr sz="1800" spc="-20" dirty="0">
                <a:latin typeface="Papyrus"/>
                <a:cs typeface="Papyrus"/>
              </a:rPr>
              <a:t>π</a:t>
            </a:r>
            <a:r>
              <a:rPr sz="1800" spc="-20" dirty="0">
                <a:latin typeface="Cambria"/>
                <a:cs typeface="Cambria"/>
              </a:rPr>
              <a:t>ου </a:t>
            </a:r>
            <a:r>
              <a:rPr sz="1800" dirty="0">
                <a:latin typeface="Cambria"/>
                <a:cs typeface="Cambria"/>
              </a:rPr>
              <a:t>ζούσαν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γερμανόφωνοι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ληθυσμοί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-3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λίγους</a:t>
            </a:r>
            <a:endParaRPr sz="1800">
              <a:latin typeface="Cambria"/>
              <a:cs typeface="Cambria"/>
            </a:endParaRPr>
          </a:p>
          <a:p>
            <a:pPr marR="5715" algn="r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μήνες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μετά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ολόκληρη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την</a:t>
            </a:r>
            <a:endParaRPr sz="1800">
              <a:latin typeface="Cambria"/>
              <a:cs typeface="Cambria"/>
            </a:endParaRPr>
          </a:p>
          <a:p>
            <a:pPr marR="6350" algn="r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Τσεχοσλοβακία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8375" y="4572076"/>
            <a:ext cx="55594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 3"/>
                <a:cs typeface="Wingdings 3"/>
              </a:rPr>
              <a:t>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Cambria"/>
                <a:cs typeface="Cambria"/>
              </a:rPr>
              <a:t>Οι</a:t>
            </a:r>
            <a:r>
              <a:rPr sz="1800" spc="15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κυβερνήσεις</a:t>
            </a:r>
            <a:r>
              <a:rPr sz="1800" spc="13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στη</a:t>
            </a:r>
            <a:r>
              <a:rPr sz="1800" spc="145" dirty="0">
                <a:latin typeface="Cambria"/>
                <a:cs typeface="Cambria"/>
              </a:rPr>
              <a:t>  </a:t>
            </a:r>
            <a:r>
              <a:rPr sz="1800" b="1" dirty="0">
                <a:latin typeface="Cambria"/>
                <a:cs typeface="Cambria"/>
              </a:rPr>
              <a:t>Μεγάλη</a:t>
            </a:r>
            <a:r>
              <a:rPr sz="1800" b="1" spc="145" dirty="0">
                <a:latin typeface="Cambria"/>
                <a:cs typeface="Cambria"/>
              </a:rPr>
              <a:t>  </a:t>
            </a:r>
            <a:r>
              <a:rPr sz="1800" b="1" dirty="0">
                <a:latin typeface="Cambria"/>
                <a:cs typeface="Cambria"/>
              </a:rPr>
              <a:t>Βρετανία</a:t>
            </a:r>
            <a:r>
              <a:rPr sz="1800" b="1" spc="14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145" dirty="0">
                <a:latin typeface="Cambria"/>
                <a:cs typeface="Cambria"/>
              </a:rPr>
              <a:t>  </a:t>
            </a:r>
            <a:r>
              <a:rPr sz="1800" spc="-25" dirty="0">
                <a:latin typeface="Cambria"/>
                <a:cs typeface="Cambria"/>
              </a:rPr>
              <a:t>στη </a:t>
            </a:r>
            <a:r>
              <a:rPr sz="1800" b="1" spc="-25" dirty="0">
                <a:latin typeface="Cambria"/>
                <a:cs typeface="Cambria"/>
              </a:rPr>
              <a:t>Γαλλία</a:t>
            </a:r>
            <a:r>
              <a:rPr sz="1800" spc="-25" dirty="0">
                <a:latin typeface="Papyrus"/>
                <a:cs typeface="Papyrus"/>
              </a:rPr>
              <a:t>,</a:t>
            </a:r>
            <a:r>
              <a:rPr sz="1800" spc="-2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ειδή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ιέζονταν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κοινή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γνώμη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ου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ήταν </a:t>
            </a:r>
            <a:r>
              <a:rPr sz="1800" dirty="0">
                <a:latin typeface="Cambria"/>
                <a:cs typeface="Cambria"/>
              </a:rPr>
              <a:t>ενάντια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στον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όλεμο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55" dirty="0">
                <a:latin typeface="Papyrus"/>
                <a:cs typeface="Papyrus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ροσ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άθησαν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αντιμετω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ίσουν </a:t>
            </a:r>
            <a:r>
              <a:rPr sz="1800" dirty="0">
                <a:latin typeface="Cambria"/>
                <a:cs typeface="Cambria"/>
              </a:rPr>
              <a:t>το</a:t>
            </a:r>
            <a:r>
              <a:rPr sz="1800" spc="47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Χίτλερ</a:t>
            </a:r>
            <a:r>
              <a:rPr sz="1800" spc="484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47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48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δι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λωματία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490" dirty="0">
                <a:latin typeface="Papyrus"/>
                <a:cs typeface="Papyrus"/>
              </a:rPr>
              <a:t>  </a:t>
            </a:r>
            <a:r>
              <a:rPr sz="1800" dirty="0">
                <a:latin typeface="Cambria"/>
                <a:cs typeface="Cambria"/>
              </a:rPr>
              <a:t>Αργότερα</a:t>
            </a:r>
            <a:r>
              <a:rPr sz="1800" spc="490" dirty="0">
                <a:latin typeface="Cambria"/>
                <a:cs typeface="Cambria"/>
              </a:rPr>
              <a:t>  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ολλοί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8375" y="5669991"/>
            <a:ext cx="5559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2730" algn="l"/>
                <a:tab pos="2035175" algn="l"/>
                <a:tab pos="3053080" algn="l"/>
                <a:tab pos="3554729" algn="l"/>
                <a:tab pos="4824730" algn="l"/>
                <a:tab pos="5190490" algn="l"/>
              </a:tabLst>
            </a:pPr>
            <a:r>
              <a:rPr sz="1800" spc="-10" dirty="0">
                <a:latin typeface="Cambria"/>
                <a:cs typeface="Cambria"/>
              </a:rPr>
              <a:t>κατηγόρησαν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25" dirty="0">
                <a:latin typeface="Cambria"/>
                <a:cs typeface="Cambria"/>
              </a:rPr>
              <a:t>την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ολιτική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25" dirty="0">
                <a:latin typeface="Cambria"/>
                <a:cs typeface="Cambria"/>
              </a:rPr>
              <a:t>της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10" dirty="0">
                <a:latin typeface="Cambria"/>
                <a:cs typeface="Cambria"/>
              </a:rPr>
              <a:t>ειρήνευσης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25" dirty="0">
                <a:latin typeface="Papyrus"/>
                <a:cs typeface="Papyrus"/>
              </a:rPr>
              <a:t>(</a:t>
            </a:r>
            <a:r>
              <a:rPr sz="1800" spc="-25" dirty="0">
                <a:latin typeface="Cambria"/>
                <a:cs typeface="Cambria"/>
              </a:rPr>
              <a:t>ή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25" dirty="0">
                <a:latin typeface="Cambria"/>
                <a:cs typeface="Cambria"/>
              </a:rPr>
              <a:t>του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8375" y="5944311"/>
            <a:ext cx="5558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mbria"/>
                <a:cs typeface="Cambria"/>
              </a:rPr>
              <a:t>κατευνασμού</a:t>
            </a:r>
            <a:r>
              <a:rPr sz="1800" dirty="0">
                <a:latin typeface="Papyrus"/>
                <a:cs typeface="Papyrus"/>
              </a:rPr>
              <a:t>)</a:t>
            </a:r>
            <a:r>
              <a:rPr sz="1800" spc="204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γιατί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αυτήν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ενισχύθηκε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ναζιστική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Γερμανία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3028" y="139395"/>
            <a:ext cx="3840479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870"/>
              </a:lnSpc>
              <a:spcBef>
                <a:spcPts val="100"/>
              </a:spcBef>
              <a:buFont typeface="Wingdings"/>
              <a:buChar char=""/>
              <a:tabLst>
                <a:tab pos="354965" algn="l"/>
              </a:tabLst>
            </a:pPr>
            <a:r>
              <a:rPr sz="2400" spc="-10" dirty="0">
                <a:latin typeface="Cambria"/>
                <a:cs typeface="Cambria"/>
              </a:rPr>
              <a:t>Χίτλερ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διαλύει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αμέσως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την</a:t>
            </a:r>
            <a:endParaRPr sz="2400">
              <a:latin typeface="Cambria"/>
              <a:cs typeface="Cambria"/>
            </a:endParaRPr>
          </a:p>
          <a:p>
            <a:pPr marL="355600">
              <a:lnSpc>
                <a:spcPts val="3110"/>
              </a:lnSpc>
            </a:pPr>
            <a:r>
              <a:rPr sz="2600" b="1" spc="-10" dirty="0">
                <a:solidFill>
                  <a:srgbClr val="C00000"/>
                </a:solidFill>
                <a:latin typeface="Cambria"/>
                <a:cs typeface="Cambria"/>
              </a:rPr>
              <a:t>Τσεχοσλοβακία</a:t>
            </a:r>
            <a:r>
              <a:rPr sz="2600" spc="-10" dirty="0">
                <a:latin typeface="Papyrus"/>
                <a:cs typeface="Papyrus"/>
              </a:rPr>
              <a:t>:</a:t>
            </a:r>
            <a:endParaRPr sz="2600">
              <a:latin typeface="Papyrus"/>
              <a:cs typeface="Papyru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4559808" cy="39974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96053" y="5474747"/>
            <a:ext cx="3841115" cy="11258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607060" marR="5080" indent="-417830" algn="r">
              <a:lnSpc>
                <a:spcPts val="2160"/>
              </a:lnSpc>
              <a:spcBef>
                <a:spcPts val="270"/>
              </a:spcBef>
            </a:pPr>
            <a:r>
              <a:rPr sz="1800" dirty="0">
                <a:latin typeface="Arial"/>
                <a:cs typeface="Arial"/>
              </a:rPr>
              <a:t>▲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Οργισμένοι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Τσέχοι</a:t>
            </a:r>
            <a:r>
              <a:rPr sz="1800" i="1" spc="-40" dirty="0">
                <a:latin typeface="Cambria"/>
                <a:cs typeface="Cambria"/>
              </a:rPr>
              <a:t> 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αρακολουθούν ανήμ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οροι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την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είσοδο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χιτλερικών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ts val="2000"/>
              </a:lnSpc>
            </a:pPr>
            <a:r>
              <a:rPr sz="1800" i="1" spc="-25" dirty="0">
                <a:latin typeface="Cambria"/>
                <a:cs typeface="Cambria"/>
              </a:rPr>
              <a:t>στρατευμάτων</a:t>
            </a:r>
            <a:r>
              <a:rPr sz="1800" i="1" spc="-5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στην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Πράγα</a:t>
            </a:r>
            <a:r>
              <a:rPr sz="1800" i="1" spc="-45" dirty="0">
                <a:latin typeface="Cambria"/>
                <a:cs typeface="Cambria"/>
              </a:rPr>
              <a:t> </a:t>
            </a:r>
            <a:r>
              <a:rPr sz="1900" spc="-30" dirty="0">
                <a:latin typeface="Papyrus"/>
                <a:cs typeface="Papyrus"/>
              </a:rPr>
              <a:t>15</a:t>
            </a:r>
            <a:r>
              <a:rPr sz="1900" spc="-45" dirty="0">
                <a:latin typeface="Papyrus"/>
                <a:cs typeface="Papyrus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Μαρτίου</a:t>
            </a:r>
            <a:endParaRPr sz="1800">
              <a:latin typeface="Cambria"/>
              <a:cs typeface="Cambria"/>
            </a:endParaRPr>
          </a:p>
          <a:p>
            <a:pPr marR="5715" algn="r">
              <a:lnSpc>
                <a:spcPts val="2175"/>
              </a:lnSpc>
            </a:pPr>
            <a:r>
              <a:rPr sz="1900" spc="-10" dirty="0">
                <a:latin typeface="Papyrus"/>
                <a:cs typeface="Papyrus"/>
              </a:rPr>
              <a:t>1939.</a:t>
            </a:r>
            <a:endParaRPr sz="1900">
              <a:latin typeface="Papyrus"/>
              <a:cs typeface="Papyru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111" y="215229"/>
            <a:ext cx="3726976" cy="13190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8754" y="346166"/>
            <a:ext cx="3270250" cy="8547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300" b="1" dirty="0">
                <a:latin typeface="Cambria"/>
                <a:cs typeface="Cambria"/>
              </a:rPr>
              <a:t>Βοημία</a:t>
            </a:r>
            <a:r>
              <a:rPr sz="2300" b="1" spc="-70" dirty="0">
                <a:latin typeface="Cambria"/>
                <a:cs typeface="Cambria"/>
              </a:rPr>
              <a:t> </a:t>
            </a:r>
            <a:r>
              <a:rPr sz="2300" dirty="0">
                <a:latin typeface="Papyrus"/>
                <a:cs typeface="Papyrus"/>
              </a:rPr>
              <a:t>π</a:t>
            </a:r>
            <a:r>
              <a:rPr sz="2300" dirty="0">
                <a:latin typeface="Cambria"/>
                <a:cs typeface="Cambria"/>
              </a:rPr>
              <a:t>ροσαρτάται</a:t>
            </a:r>
            <a:r>
              <a:rPr sz="2300" spc="-80" dirty="0">
                <a:latin typeface="Cambria"/>
                <a:cs typeface="Cambria"/>
              </a:rPr>
              <a:t> </a:t>
            </a:r>
            <a:r>
              <a:rPr sz="2300" spc="-25" dirty="0">
                <a:latin typeface="Cambria"/>
                <a:cs typeface="Cambria"/>
              </a:rPr>
              <a:t>στη</a:t>
            </a:r>
            <a:endParaRPr sz="23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2300" b="1" spc="-10" dirty="0">
                <a:latin typeface="Cambria"/>
                <a:cs typeface="Cambria"/>
              </a:rPr>
              <a:t>Γερμανία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37221" y="1671827"/>
            <a:ext cx="1593215" cy="1352550"/>
            <a:chOff x="1337221" y="1671827"/>
            <a:chExt cx="1593215" cy="13525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7221" y="1671827"/>
              <a:ext cx="1592757" cy="13525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60931" y="1694687"/>
              <a:ext cx="1545590" cy="1286510"/>
            </a:xfrm>
            <a:custGeom>
              <a:avLst/>
              <a:gdLst/>
              <a:ahLst/>
              <a:cxnLst/>
              <a:rect l="l" t="t" r="r" b="b"/>
              <a:pathLst>
                <a:path w="1545589" h="1286510">
                  <a:moveTo>
                    <a:pt x="1236218" y="0"/>
                  </a:moveTo>
                  <a:lnTo>
                    <a:pt x="309118" y="0"/>
                  </a:lnTo>
                  <a:lnTo>
                    <a:pt x="309118" y="643127"/>
                  </a:lnTo>
                  <a:lnTo>
                    <a:pt x="0" y="643127"/>
                  </a:lnTo>
                  <a:lnTo>
                    <a:pt x="772668" y="1286256"/>
                  </a:lnTo>
                  <a:lnTo>
                    <a:pt x="1545336" y="643127"/>
                  </a:lnTo>
                  <a:lnTo>
                    <a:pt x="1236218" y="643127"/>
                  </a:lnTo>
                  <a:lnTo>
                    <a:pt x="123621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0111" y="3180958"/>
            <a:ext cx="3726976" cy="350141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30758" y="3575522"/>
            <a:ext cx="3204845" cy="25082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300" dirty="0">
                <a:latin typeface="Papyrus"/>
                <a:cs typeface="Papyrus"/>
              </a:rPr>
              <a:t>&amp;</a:t>
            </a:r>
            <a:r>
              <a:rPr sz="2300" spc="-50" dirty="0">
                <a:latin typeface="Papyrus"/>
                <a:cs typeface="Papyrus"/>
              </a:rPr>
              <a:t> </a:t>
            </a:r>
            <a:r>
              <a:rPr sz="2300" b="1" spc="-10" dirty="0">
                <a:latin typeface="Cambria"/>
                <a:cs typeface="Cambria"/>
              </a:rPr>
              <a:t>Ανατ</a:t>
            </a:r>
            <a:r>
              <a:rPr sz="2300" spc="-10" dirty="0">
                <a:latin typeface="Papyrus"/>
                <a:cs typeface="Papyrus"/>
              </a:rPr>
              <a:t>.</a:t>
            </a:r>
            <a:r>
              <a:rPr sz="2300" spc="-55" dirty="0">
                <a:latin typeface="Papyrus"/>
                <a:cs typeface="Papyrus"/>
              </a:rPr>
              <a:t> </a:t>
            </a:r>
            <a:r>
              <a:rPr sz="2300" b="1" spc="-10" dirty="0">
                <a:latin typeface="Cambria"/>
                <a:cs typeface="Cambria"/>
              </a:rPr>
              <a:t>Τσεχοσλοβακία</a:t>
            </a:r>
            <a:endParaRPr sz="230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  <a:spcBef>
                <a:spcPts val="505"/>
              </a:spcBef>
            </a:pPr>
            <a:r>
              <a:rPr sz="2300" spc="-10" dirty="0">
                <a:latin typeface="Papyrus"/>
                <a:cs typeface="Papyrus"/>
              </a:rPr>
              <a:t>(</a:t>
            </a:r>
            <a:r>
              <a:rPr sz="2300" b="1" spc="-10" dirty="0">
                <a:latin typeface="Cambria"/>
                <a:cs typeface="Cambria"/>
              </a:rPr>
              <a:t>Σλοβακία</a:t>
            </a:r>
            <a:r>
              <a:rPr sz="2300" spc="-10" dirty="0">
                <a:latin typeface="Papyrus"/>
                <a:cs typeface="Papyrus"/>
              </a:rPr>
              <a:t>)</a:t>
            </a:r>
            <a:endParaRPr sz="2300">
              <a:latin typeface="Papyrus"/>
              <a:cs typeface="Papyrus"/>
            </a:endParaRPr>
          </a:p>
          <a:p>
            <a:pPr marL="593090" marR="583565" indent="-3175" algn="ctr">
              <a:lnSpc>
                <a:spcPct val="117800"/>
              </a:lnSpc>
            </a:pPr>
            <a:r>
              <a:rPr sz="2300" spc="-10" dirty="0">
                <a:latin typeface="Cambria"/>
                <a:cs typeface="Cambria"/>
              </a:rPr>
              <a:t>ανακηρύσσεται </a:t>
            </a:r>
            <a:r>
              <a:rPr sz="2300" dirty="0">
                <a:latin typeface="Cambria"/>
                <a:cs typeface="Cambria"/>
              </a:rPr>
              <a:t>ανεξάρτητη</a:t>
            </a:r>
            <a:r>
              <a:rPr sz="2300" spc="-40" dirty="0">
                <a:latin typeface="Cambria"/>
                <a:cs typeface="Cambria"/>
              </a:rPr>
              <a:t> </a:t>
            </a:r>
            <a:r>
              <a:rPr sz="2300" spc="-25" dirty="0">
                <a:latin typeface="Cambria"/>
                <a:cs typeface="Cambria"/>
              </a:rPr>
              <a:t>υ</a:t>
            </a:r>
            <a:r>
              <a:rPr sz="2300" spc="-25" dirty="0">
                <a:latin typeface="Papyrus"/>
                <a:cs typeface="Papyrus"/>
              </a:rPr>
              <a:t>π</a:t>
            </a:r>
            <a:r>
              <a:rPr sz="2300" spc="-25" dirty="0">
                <a:latin typeface="Cambria"/>
                <a:cs typeface="Cambria"/>
              </a:rPr>
              <a:t>ό</a:t>
            </a:r>
            <a:endParaRPr sz="23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505"/>
              </a:spcBef>
            </a:pPr>
            <a:r>
              <a:rPr sz="2300" dirty="0">
                <a:latin typeface="Cambria"/>
                <a:cs typeface="Cambria"/>
              </a:rPr>
              <a:t>γερμανική</a:t>
            </a:r>
            <a:r>
              <a:rPr sz="2300" spc="-55" dirty="0">
                <a:latin typeface="Cambria"/>
                <a:cs typeface="Cambria"/>
              </a:rPr>
              <a:t> </a:t>
            </a:r>
            <a:r>
              <a:rPr sz="2300" spc="-10" dirty="0">
                <a:latin typeface="Papyrus"/>
                <a:cs typeface="Papyrus"/>
              </a:rPr>
              <a:t>π</a:t>
            </a:r>
            <a:r>
              <a:rPr sz="2300" spc="-10" dirty="0">
                <a:latin typeface="Cambria"/>
                <a:cs typeface="Cambria"/>
              </a:rPr>
              <a:t>ροστασία</a:t>
            </a:r>
            <a:endParaRPr sz="23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2300" spc="-10" dirty="0">
                <a:latin typeface="Papyrus"/>
                <a:cs typeface="Papyrus"/>
              </a:rPr>
              <a:t>(π</a:t>
            </a:r>
            <a:r>
              <a:rPr sz="2300" b="1" spc="-10" dirty="0">
                <a:latin typeface="Cambria"/>
                <a:cs typeface="Cambria"/>
              </a:rPr>
              <a:t>ροτεκτοράτο</a:t>
            </a:r>
            <a:r>
              <a:rPr sz="2300" spc="-10" dirty="0">
                <a:latin typeface="Papyrus"/>
                <a:cs typeface="Papyrus"/>
              </a:rPr>
              <a:t>).</a:t>
            </a:r>
            <a:endParaRPr sz="23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2133600"/>
            <a:ext cx="5213604" cy="3505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90491" y="5703347"/>
            <a:ext cx="411607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▲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Γερμανοί</a:t>
            </a:r>
            <a:r>
              <a:rPr sz="1800" i="1" spc="-3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της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Σουδητίας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υ</a:t>
            </a:r>
            <a:r>
              <a:rPr sz="1900" spc="-20" dirty="0">
                <a:latin typeface="Papyrus"/>
                <a:cs typeface="Papyrus"/>
              </a:rPr>
              <a:t>π</a:t>
            </a:r>
            <a:r>
              <a:rPr sz="1800" i="1" spc="-20" dirty="0">
                <a:latin typeface="Cambria"/>
                <a:cs typeface="Cambria"/>
              </a:rPr>
              <a:t>οδέχονται</a:t>
            </a:r>
            <a:r>
              <a:rPr sz="1800" i="1" spc="-50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με</a:t>
            </a:r>
            <a:endParaRPr sz="1800">
              <a:latin typeface="Cambria"/>
              <a:cs typeface="Cambria"/>
            </a:endParaRPr>
          </a:p>
          <a:p>
            <a:pPr marL="58419">
              <a:lnSpc>
                <a:spcPts val="2220"/>
              </a:lnSpc>
            </a:pPr>
            <a:r>
              <a:rPr sz="1800" i="1" dirty="0">
                <a:latin typeface="Cambria"/>
                <a:cs typeface="Cambria"/>
              </a:rPr>
              <a:t>ενθουσιασμό</a:t>
            </a:r>
            <a:r>
              <a:rPr sz="1800" i="1" spc="-8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το</a:t>
            </a:r>
            <a:r>
              <a:rPr sz="1800" i="1" spc="-5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Χίτλερ</a:t>
            </a:r>
            <a:r>
              <a:rPr sz="1900" dirty="0">
                <a:latin typeface="Papyrus"/>
                <a:cs typeface="Papyrus"/>
              </a:rPr>
              <a:t>.</a:t>
            </a:r>
            <a:r>
              <a:rPr sz="1900" spc="260" dirty="0">
                <a:latin typeface="Papyrus"/>
                <a:cs typeface="Papyrus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Οκτώβριος</a:t>
            </a:r>
            <a:r>
              <a:rPr sz="1800" i="1" spc="-45" dirty="0">
                <a:latin typeface="Cambria"/>
                <a:cs typeface="Cambria"/>
              </a:rPr>
              <a:t> </a:t>
            </a:r>
            <a:r>
              <a:rPr sz="1900" spc="-10" dirty="0">
                <a:latin typeface="Papyrus"/>
                <a:cs typeface="Papyrus"/>
              </a:rPr>
              <a:t>1938.</a:t>
            </a:r>
            <a:endParaRPr sz="1900">
              <a:latin typeface="Papyrus"/>
              <a:cs typeface="Papyru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2895600" cy="50977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068" y="505904"/>
            <a:ext cx="3818254" cy="1108075"/>
            <a:chOff x="294068" y="505904"/>
            <a:chExt cx="3818254" cy="1108075"/>
          </a:xfrm>
        </p:grpSpPr>
        <p:sp>
          <p:nvSpPr>
            <p:cNvPr id="3" name="object 3"/>
            <p:cNvSpPr/>
            <p:nvPr/>
          </p:nvSpPr>
          <p:spPr>
            <a:xfrm>
              <a:off x="307086" y="518921"/>
              <a:ext cx="3792220" cy="1082040"/>
            </a:xfrm>
            <a:custGeom>
              <a:avLst/>
              <a:gdLst/>
              <a:ahLst/>
              <a:cxnLst/>
              <a:rect l="l" t="t" r="r" b="b"/>
              <a:pathLst>
                <a:path w="3792220" h="1082040">
                  <a:moveTo>
                    <a:pt x="3683508" y="0"/>
                  </a:moveTo>
                  <a:lnTo>
                    <a:pt x="108204" y="0"/>
                  </a:lnTo>
                  <a:lnTo>
                    <a:pt x="66088" y="8495"/>
                  </a:lnTo>
                  <a:lnTo>
                    <a:pt x="31694" y="31670"/>
                  </a:lnTo>
                  <a:lnTo>
                    <a:pt x="8504" y="66061"/>
                  </a:lnTo>
                  <a:lnTo>
                    <a:pt x="0" y="108203"/>
                  </a:lnTo>
                  <a:lnTo>
                    <a:pt x="0" y="973836"/>
                  </a:lnTo>
                  <a:lnTo>
                    <a:pt x="8504" y="1015978"/>
                  </a:lnTo>
                  <a:lnTo>
                    <a:pt x="31694" y="1050369"/>
                  </a:lnTo>
                  <a:lnTo>
                    <a:pt x="66088" y="1073544"/>
                  </a:lnTo>
                  <a:lnTo>
                    <a:pt x="108204" y="1082039"/>
                  </a:lnTo>
                  <a:lnTo>
                    <a:pt x="3683508" y="1082039"/>
                  </a:lnTo>
                  <a:lnTo>
                    <a:pt x="3725650" y="1073544"/>
                  </a:lnTo>
                  <a:lnTo>
                    <a:pt x="3760041" y="1050369"/>
                  </a:lnTo>
                  <a:lnTo>
                    <a:pt x="3783216" y="1015978"/>
                  </a:lnTo>
                  <a:lnTo>
                    <a:pt x="3791712" y="973836"/>
                  </a:lnTo>
                  <a:lnTo>
                    <a:pt x="3791712" y="108203"/>
                  </a:lnTo>
                  <a:lnTo>
                    <a:pt x="3783216" y="66061"/>
                  </a:lnTo>
                  <a:lnTo>
                    <a:pt x="3760041" y="31670"/>
                  </a:lnTo>
                  <a:lnTo>
                    <a:pt x="3725650" y="8495"/>
                  </a:lnTo>
                  <a:lnTo>
                    <a:pt x="3683508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7086" y="518921"/>
              <a:ext cx="3792220" cy="1082040"/>
            </a:xfrm>
            <a:custGeom>
              <a:avLst/>
              <a:gdLst/>
              <a:ahLst/>
              <a:cxnLst/>
              <a:rect l="l" t="t" r="r" b="b"/>
              <a:pathLst>
                <a:path w="3792220" h="1082040">
                  <a:moveTo>
                    <a:pt x="0" y="108203"/>
                  </a:moveTo>
                  <a:lnTo>
                    <a:pt x="8504" y="66061"/>
                  </a:lnTo>
                  <a:lnTo>
                    <a:pt x="31694" y="31670"/>
                  </a:lnTo>
                  <a:lnTo>
                    <a:pt x="66088" y="8495"/>
                  </a:lnTo>
                  <a:lnTo>
                    <a:pt x="108204" y="0"/>
                  </a:lnTo>
                  <a:lnTo>
                    <a:pt x="3683508" y="0"/>
                  </a:lnTo>
                  <a:lnTo>
                    <a:pt x="3725650" y="8495"/>
                  </a:lnTo>
                  <a:lnTo>
                    <a:pt x="3760041" y="31670"/>
                  </a:lnTo>
                  <a:lnTo>
                    <a:pt x="3783216" y="66061"/>
                  </a:lnTo>
                  <a:lnTo>
                    <a:pt x="3791712" y="108203"/>
                  </a:lnTo>
                  <a:lnTo>
                    <a:pt x="3791712" y="973836"/>
                  </a:lnTo>
                  <a:lnTo>
                    <a:pt x="3783216" y="1015978"/>
                  </a:lnTo>
                  <a:lnTo>
                    <a:pt x="3760041" y="1050369"/>
                  </a:lnTo>
                  <a:lnTo>
                    <a:pt x="3725650" y="1073544"/>
                  </a:lnTo>
                  <a:lnTo>
                    <a:pt x="3683508" y="1082039"/>
                  </a:lnTo>
                  <a:lnTo>
                    <a:pt x="108204" y="1082039"/>
                  </a:lnTo>
                  <a:lnTo>
                    <a:pt x="66088" y="1073544"/>
                  </a:lnTo>
                  <a:lnTo>
                    <a:pt x="31694" y="1050369"/>
                  </a:lnTo>
                  <a:lnTo>
                    <a:pt x="8504" y="1015978"/>
                  </a:lnTo>
                  <a:lnTo>
                    <a:pt x="0" y="973836"/>
                  </a:lnTo>
                  <a:lnTo>
                    <a:pt x="0" y="10820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135176" y="555498"/>
            <a:ext cx="21342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dirty="0">
                <a:solidFill>
                  <a:srgbClr val="FFFFFF"/>
                </a:solidFill>
                <a:latin typeface="Cambria"/>
                <a:cs typeface="Cambria"/>
              </a:rPr>
              <a:t>Φασιστική</a:t>
            </a:r>
            <a:r>
              <a:rPr sz="2200" b="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mbria"/>
                <a:cs typeface="Cambria"/>
              </a:rPr>
              <a:t>Ιταλία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268" y="1105661"/>
            <a:ext cx="29489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Αυτοκρατορική</a:t>
            </a:r>
            <a:r>
              <a:rPr sz="22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Ια</a:t>
            </a:r>
            <a:r>
              <a:rPr sz="22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ωνία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3544" y="1587944"/>
            <a:ext cx="3438525" cy="2395855"/>
            <a:chOff x="673544" y="1587944"/>
            <a:chExt cx="3438525" cy="2395855"/>
          </a:xfrm>
        </p:grpSpPr>
        <p:sp>
          <p:nvSpPr>
            <p:cNvPr id="8" name="object 8"/>
            <p:cNvSpPr/>
            <p:nvPr/>
          </p:nvSpPr>
          <p:spPr>
            <a:xfrm>
              <a:off x="686561" y="1600962"/>
              <a:ext cx="379730" cy="1422400"/>
            </a:xfrm>
            <a:custGeom>
              <a:avLst/>
              <a:gdLst/>
              <a:ahLst/>
              <a:cxnLst/>
              <a:rect l="l" t="t" r="r" b="b"/>
              <a:pathLst>
                <a:path w="379730" h="1422400">
                  <a:moveTo>
                    <a:pt x="0" y="0"/>
                  </a:moveTo>
                  <a:lnTo>
                    <a:pt x="0" y="1422018"/>
                  </a:lnTo>
                  <a:lnTo>
                    <a:pt x="379209" y="1422018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4513" y="2074926"/>
              <a:ext cx="3034665" cy="1896110"/>
            </a:xfrm>
            <a:custGeom>
              <a:avLst/>
              <a:gdLst/>
              <a:ahLst/>
              <a:cxnLst/>
              <a:rect l="l" t="t" r="r" b="b"/>
              <a:pathLst>
                <a:path w="3034665" h="1896110">
                  <a:moveTo>
                    <a:pt x="2844673" y="0"/>
                  </a:moveTo>
                  <a:lnTo>
                    <a:pt x="189585" y="0"/>
                  </a:lnTo>
                  <a:lnTo>
                    <a:pt x="139188" y="6769"/>
                  </a:lnTo>
                  <a:lnTo>
                    <a:pt x="93900" y="25875"/>
                  </a:lnTo>
                  <a:lnTo>
                    <a:pt x="55530" y="55514"/>
                  </a:lnTo>
                  <a:lnTo>
                    <a:pt x="25885" y="93885"/>
                  </a:lnTo>
                  <a:lnTo>
                    <a:pt x="6772" y="139185"/>
                  </a:lnTo>
                  <a:lnTo>
                    <a:pt x="0" y="189611"/>
                  </a:lnTo>
                  <a:lnTo>
                    <a:pt x="0" y="1706245"/>
                  </a:lnTo>
                  <a:lnTo>
                    <a:pt x="6772" y="1756670"/>
                  </a:lnTo>
                  <a:lnTo>
                    <a:pt x="25885" y="1801970"/>
                  </a:lnTo>
                  <a:lnTo>
                    <a:pt x="55530" y="1840341"/>
                  </a:lnTo>
                  <a:lnTo>
                    <a:pt x="93900" y="1869980"/>
                  </a:lnTo>
                  <a:lnTo>
                    <a:pt x="139188" y="1889086"/>
                  </a:lnTo>
                  <a:lnTo>
                    <a:pt x="189585" y="1895856"/>
                  </a:lnTo>
                  <a:lnTo>
                    <a:pt x="2844673" y="1895856"/>
                  </a:lnTo>
                  <a:lnTo>
                    <a:pt x="2895098" y="1889086"/>
                  </a:lnTo>
                  <a:lnTo>
                    <a:pt x="2940398" y="1869980"/>
                  </a:lnTo>
                  <a:lnTo>
                    <a:pt x="2978769" y="1840341"/>
                  </a:lnTo>
                  <a:lnTo>
                    <a:pt x="3008408" y="1801970"/>
                  </a:lnTo>
                  <a:lnTo>
                    <a:pt x="3027514" y="1756670"/>
                  </a:lnTo>
                  <a:lnTo>
                    <a:pt x="3034284" y="1706245"/>
                  </a:lnTo>
                  <a:lnTo>
                    <a:pt x="3034284" y="189611"/>
                  </a:lnTo>
                  <a:lnTo>
                    <a:pt x="3027514" y="139185"/>
                  </a:lnTo>
                  <a:lnTo>
                    <a:pt x="3008408" y="93885"/>
                  </a:lnTo>
                  <a:lnTo>
                    <a:pt x="2978769" y="55514"/>
                  </a:lnTo>
                  <a:lnTo>
                    <a:pt x="2940398" y="25875"/>
                  </a:lnTo>
                  <a:lnTo>
                    <a:pt x="2895098" y="6769"/>
                  </a:lnTo>
                  <a:lnTo>
                    <a:pt x="284467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4513" y="2074926"/>
              <a:ext cx="3034665" cy="1896110"/>
            </a:xfrm>
            <a:custGeom>
              <a:avLst/>
              <a:gdLst/>
              <a:ahLst/>
              <a:cxnLst/>
              <a:rect l="l" t="t" r="r" b="b"/>
              <a:pathLst>
                <a:path w="3034665" h="1896110">
                  <a:moveTo>
                    <a:pt x="0" y="189611"/>
                  </a:moveTo>
                  <a:lnTo>
                    <a:pt x="6772" y="139185"/>
                  </a:lnTo>
                  <a:lnTo>
                    <a:pt x="25885" y="93885"/>
                  </a:lnTo>
                  <a:lnTo>
                    <a:pt x="55530" y="55514"/>
                  </a:lnTo>
                  <a:lnTo>
                    <a:pt x="93900" y="25875"/>
                  </a:lnTo>
                  <a:lnTo>
                    <a:pt x="139188" y="6769"/>
                  </a:lnTo>
                  <a:lnTo>
                    <a:pt x="189585" y="0"/>
                  </a:lnTo>
                  <a:lnTo>
                    <a:pt x="2844673" y="0"/>
                  </a:lnTo>
                  <a:lnTo>
                    <a:pt x="2895098" y="6769"/>
                  </a:lnTo>
                  <a:lnTo>
                    <a:pt x="2940398" y="25875"/>
                  </a:lnTo>
                  <a:lnTo>
                    <a:pt x="2978769" y="55514"/>
                  </a:lnTo>
                  <a:lnTo>
                    <a:pt x="3008408" y="93885"/>
                  </a:lnTo>
                  <a:lnTo>
                    <a:pt x="3027514" y="139185"/>
                  </a:lnTo>
                  <a:lnTo>
                    <a:pt x="3034284" y="189611"/>
                  </a:lnTo>
                  <a:lnTo>
                    <a:pt x="3034284" y="1706245"/>
                  </a:lnTo>
                  <a:lnTo>
                    <a:pt x="3027514" y="1756670"/>
                  </a:lnTo>
                  <a:lnTo>
                    <a:pt x="3008408" y="1801970"/>
                  </a:lnTo>
                  <a:lnTo>
                    <a:pt x="2978769" y="1840341"/>
                  </a:lnTo>
                  <a:lnTo>
                    <a:pt x="2940398" y="1869980"/>
                  </a:lnTo>
                  <a:lnTo>
                    <a:pt x="2895098" y="1889086"/>
                  </a:lnTo>
                  <a:lnTo>
                    <a:pt x="2844673" y="1895856"/>
                  </a:lnTo>
                  <a:lnTo>
                    <a:pt x="189585" y="1895856"/>
                  </a:lnTo>
                  <a:lnTo>
                    <a:pt x="139188" y="1889086"/>
                  </a:lnTo>
                  <a:lnTo>
                    <a:pt x="93900" y="1869980"/>
                  </a:lnTo>
                  <a:lnTo>
                    <a:pt x="55530" y="1840341"/>
                  </a:lnTo>
                  <a:lnTo>
                    <a:pt x="25885" y="1801970"/>
                  </a:lnTo>
                  <a:lnTo>
                    <a:pt x="6772" y="1756670"/>
                  </a:lnTo>
                  <a:lnTo>
                    <a:pt x="0" y="1706245"/>
                  </a:lnTo>
                  <a:lnTo>
                    <a:pt x="0" y="189611"/>
                  </a:lnTo>
                  <a:close/>
                </a:path>
              </a:pathLst>
            </a:custGeom>
            <a:ln w="25908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26896" y="2399512"/>
            <a:ext cx="2691765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 algn="r">
              <a:lnSpc>
                <a:spcPct val="118000"/>
              </a:lnSpc>
              <a:spcBef>
                <a:spcPts val="100"/>
              </a:spcBef>
            </a:pPr>
            <a:r>
              <a:rPr sz="2000" dirty="0">
                <a:latin typeface="Cambria"/>
                <a:cs typeface="Cambria"/>
              </a:rPr>
              <a:t>Α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ό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το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Papyrus"/>
                <a:cs typeface="Papyrus"/>
              </a:rPr>
              <a:t>1937</a:t>
            </a:r>
            <a:r>
              <a:rPr sz="2000" spc="400" dirty="0">
                <a:latin typeface="Papyrus"/>
                <a:cs typeface="Papyrus"/>
              </a:rPr>
              <a:t> </a:t>
            </a:r>
            <a:r>
              <a:rPr sz="2000" dirty="0">
                <a:latin typeface="Cambria"/>
                <a:cs typeface="Cambria"/>
              </a:rPr>
              <a:t>η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Ια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Papyrus"/>
                <a:cs typeface="Papyrus"/>
              </a:rPr>
              <a:t>π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ωνία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είχε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ξεκινήσει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όλεμο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με</a:t>
            </a:r>
            <a:endParaRPr sz="20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ambria"/>
                <a:cs typeface="Cambria"/>
              </a:rPr>
              <a:t>την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b="1" spc="-20" dirty="0">
                <a:latin typeface="Cambria"/>
                <a:cs typeface="Cambria"/>
              </a:rPr>
              <a:t>Κίνα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3608" y="1588008"/>
            <a:ext cx="3438525" cy="4765675"/>
            <a:chOff x="673608" y="1588008"/>
            <a:chExt cx="3438525" cy="4765675"/>
          </a:xfrm>
        </p:grpSpPr>
        <p:sp>
          <p:nvSpPr>
            <p:cNvPr id="13" name="object 13"/>
            <p:cNvSpPr/>
            <p:nvPr/>
          </p:nvSpPr>
          <p:spPr>
            <a:xfrm>
              <a:off x="686562" y="1600962"/>
              <a:ext cx="379730" cy="3792220"/>
            </a:xfrm>
            <a:custGeom>
              <a:avLst/>
              <a:gdLst/>
              <a:ahLst/>
              <a:cxnLst/>
              <a:rect l="l" t="t" r="r" b="b"/>
              <a:pathLst>
                <a:path w="379730" h="3792220">
                  <a:moveTo>
                    <a:pt x="0" y="0"/>
                  </a:moveTo>
                  <a:lnTo>
                    <a:pt x="0" y="3792093"/>
                  </a:lnTo>
                  <a:lnTo>
                    <a:pt x="379209" y="3792093"/>
                  </a:lnTo>
                </a:path>
              </a:pathLst>
            </a:custGeom>
            <a:ln w="25908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4514" y="4444746"/>
              <a:ext cx="3034665" cy="1896110"/>
            </a:xfrm>
            <a:custGeom>
              <a:avLst/>
              <a:gdLst/>
              <a:ahLst/>
              <a:cxnLst/>
              <a:rect l="l" t="t" r="r" b="b"/>
              <a:pathLst>
                <a:path w="3034665" h="1896110">
                  <a:moveTo>
                    <a:pt x="2844673" y="0"/>
                  </a:moveTo>
                  <a:lnTo>
                    <a:pt x="189585" y="0"/>
                  </a:lnTo>
                  <a:lnTo>
                    <a:pt x="139188" y="6769"/>
                  </a:lnTo>
                  <a:lnTo>
                    <a:pt x="93900" y="25875"/>
                  </a:lnTo>
                  <a:lnTo>
                    <a:pt x="55530" y="55514"/>
                  </a:lnTo>
                  <a:lnTo>
                    <a:pt x="25885" y="93885"/>
                  </a:lnTo>
                  <a:lnTo>
                    <a:pt x="6772" y="139185"/>
                  </a:lnTo>
                  <a:lnTo>
                    <a:pt x="0" y="189610"/>
                  </a:lnTo>
                  <a:lnTo>
                    <a:pt x="0" y="1706270"/>
                  </a:lnTo>
                  <a:lnTo>
                    <a:pt x="6772" y="1756667"/>
                  </a:lnTo>
                  <a:lnTo>
                    <a:pt x="25885" y="1801955"/>
                  </a:lnTo>
                  <a:lnTo>
                    <a:pt x="55530" y="1840325"/>
                  </a:lnTo>
                  <a:lnTo>
                    <a:pt x="93900" y="1869970"/>
                  </a:lnTo>
                  <a:lnTo>
                    <a:pt x="139188" y="1889083"/>
                  </a:lnTo>
                  <a:lnTo>
                    <a:pt x="189585" y="1895855"/>
                  </a:lnTo>
                  <a:lnTo>
                    <a:pt x="2844673" y="1895855"/>
                  </a:lnTo>
                  <a:lnTo>
                    <a:pt x="2895098" y="1889083"/>
                  </a:lnTo>
                  <a:lnTo>
                    <a:pt x="2940398" y="1869970"/>
                  </a:lnTo>
                  <a:lnTo>
                    <a:pt x="2978769" y="1840325"/>
                  </a:lnTo>
                  <a:lnTo>
                    <a:pt x="3008408" y="1801955"/>
                  </a:lnTo>
                  <a:lnTo>
                    <a:pt x="3027514" y="1756667"/>
                  </a:lnTo>
                  <a:lnTo>
                    <a:pt x="3034284" y="1706270"/>
                  </a:lnTo>
                  <a:lnTo>
                    <a:pt x="3034284" y="189610"/>
                  </a:lnTo>
                  <a:lnTo>
                    <a:pt x="3027514" y="139185"/>
                  </a:lnTo>
                  <a:lnTo>
                    <a:pt x="3008408" y="93885"/>
                  </a:lnTo>
                  <a:lnTo>
                    <a:pt x="2978769" y="55514"/>
                  </a:lnTo>
                  <a:lnTo>
                    <a:pt x="2940398" y="25875"/>
                  </a:lnTo>
                  <a:lnTo>
                    <a:pt x="2895098" y="6769"/>
                  </a:lnTo>
                  <a:lnTo>
                    <a:pt x="284467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4514" y="4444746"/>
              <a:ext cx="3034665" cy="1896110"/>
            </a:xfrm>
            <a:custGeom>
              <a:avLst/>
              <a:gdLst/>
              <a:ahLst/>
              <a:cxnLst/>
              <a:rect l="l" t="t" r="r" b="b"/>
              <a:pathLst>
                <a:path w="3034665" h="1896110">
                  <a:moveTo>
                    <a:pt x="0" y="189610"/>
                  </a:moveTo>
                  <a:lnTo>
                    <a:pt x="6772" y="139185"/>
                  </a:lnTo>
                  <a:lnTo>
                    <a:pt x="25885" y="93885"/>
                  </a:lnTo>
                  <a:lnTo>
                    <a:pt x="55530" y="55514"/>
                  </a:lnTo>
                  <a:lnTo>
                    <a:pt x="93900" y="25875"/>
                  </a:lnTo>
                  <a:lnTo>
                    <a:pt x="139188" y="6769"/>
                  </a:lnTo>
                  <a:lnTo>
                    <a:pt x="189585" y="0"/>
                  </a:lnTo>
                  <a:lnTo>
                    <a:pt x="2844673" y="0"/>
                  </a:lnTo>
                  <a:lnTo>
                    <a:pt x="2895098" y="6769"/>
                  </a:lnTo>
                  <a:lnTo>
                    <a:pt x="2940398" y="25875"/>
                  </a:lnTo>
                  <a:lnTo>
                    <a:pt x="2978769" y="55514"/>
                  </a:lnTo>
                  <a:lnTo>
                    <a:pt x="3008408" y="93885"/>
                  </a:lnTo>
                  <a:lnTo>
                    <a:pt x="3027514" y="139185"/>
                  </a:lnTo>
                  <a:lnTo>
                    <a:pt x="3034284" y="189610"/>
                  </a:lnTo>
                  <a:lnTo>
                    <a:pt x="3034284" y="1706270"/>
                  </a:lnTo>
                  <a:lnTo>
                    <a:pt x="3027514" y="1756667"/>
                  </a:lnTo>
                  <a:lnTo>
                    <a:pt x="3008408" y="1801955"/>
                  </a:lnTo>
                  <a:lnTo>
                    <a:pt x="2978769" y="1840325"/>
                  </a:lnTo>
                  <a:lnTo>
                    <a:pt x="2940398" y="1869970"/>
                  </a:lnTo>
                  <a:lnTo>
                    <a:pt x="2895098" y="1889083"/>
                  </a:lnTo>
                  <a:lnTo>
                    <a:pt x="2844673" y="1895855"/>
                  </a:lnTo>
                  <a:lnTo>
                    <a:pt x="189585" y="1895855"/>
                  </a:lnTo>
                  <a:lnTo>
                    <a:pt x="139188" y="1889083"/>
                  </a:lnTo>
                  <a:lnTo>
                    <a:pt x="93900" y="1869970"/>
                  </a:lnTo>
                  <a:lnTo>
                    <a:pt x="55530" y="1840325"/>
                  </a:lnTo>
                  <a:lnTo>
                    <a:pt x="25885" y="1801955"/>
                  </a:lnTo>
                  <a:lnTo>
                    <a:pt x="6772" y="1756667"/>
                  </a:lnTo>
                  <a:lnTo>
                    <a:pt x="0" y="1706270"/>
                  </a:lnTo>
                  <a:lnTo>
                    <a:pt x="0" y="18961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05076" y="4769404"/>
            <a:ext cx="2013585" cy="11055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35"/>
              </a:spcBef>
            </a:pPr>
            <a:r>
              <a:rPr sz="2000" dirty="0">
                <a:latin typeface="Papyrus"/>
                <a:cs typeface="Papyrus"/>
              </a:rPr>
              <a:t>1939</a:t>
            </a:r>
            <a:r>
              <a:rPr sz="2000" spc="-20" dirty="0">
                <a:latin typeface="Papyrus"/>
                <a:cs typeface="Papyrus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Ιταλία</a:t>
            </a:r>
            <a:endParaRPr sz="20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434"/>
              </a:spcBef>
            </a:pPr>
            <a:r>
              <a:rPr sz="2000" dirty="0">
                <a:latin typeface="Cambria"/>
                <a:cs typeface="Cambria"/>
              </a:rPr>
              <a:t>καταλαμβάνει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την</a:t>
            </a:r>
            <a:endParaRPr sz="2000">
              <a:latin typeface="Cambria"/>
              <a:cs typeface="Cambria"/>
            </a:endParaRPr>
          </a:p>
          <a:p>
            <a:pPr marR="5715" algn="r">
              <a:lnSpc>
                <a:spcPct val="100000"/>
              </a:lnSpc>
              <a:spcBef>
                <a:spcPts val="430"/>
              </a:spcBef>
            </a:pPr>
            <a:r>
              <a:rPr sz="2000" b="1" spc="-10" dirty="0">
                <a:latin typeface="Cambria"/>
                <a:cs typeface="Cambria"/>
              </a:rPr>
              <a:t>Αλβανία</a:t>
            </a:r>
            <a:r>
              <a:rPr sz="2000" spc="-10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33708" y="505904"/>
            <a:ext cx="3818254" cy="1108075"/>
            <a:chOff x="5033708" y="505904"/>
            <a:chExt cx="3818254" cy="1108075"/>
          </a:xfrm>
        </p:grpSpPr>
        <p:sp>
          <p:nvSpPr>
            <p:cNvPr id="18" name="object 18"/>
            <p:cNvSpPr/>
            <p:nvPr/>
          </p:nvSpPr>
          <p:spPr>
            <a:xfrm>
              <a:off x="5046726" y="518921"/>
              <a:ext cx="3792220" cy="1082040"/>
            </a:xfrm>
            <a:custGeom>
              <a:avLst/>
              <a:gdLst/>
              <a:ahLst/>
              <a:cxnLst/>
              <a:rect l="l" t="t" r="r" b="b"/>
              <a:pathLst>
                <a:path w="3792220" h="1082040">
                  <a:moveTo>
                    <a:pt x="3683507" y="0"/>
                  </a:moveTo>
                  <a:lnTo>
                    <a:pt x="108203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973836"/>
                  </a:lnTo>
                  <a:lnTo>
                    <a:pt x="8495" y="1015978"/>
                  </a:lnTo>
                  <a:lnTo>
                    <a:pt x="31670" y="1050369"/>
                  </a:lnTo>
                  <a:lnTo>
                    <a:pt x="66061" y="1073544"/>
                  </a:lnTo>
                  <a:lnTo>
                    <a:pt x="108203" y="1082039"/>
                  </a:lnTo>
                  <a:lnTo>
                    <a:pt x="3683507" y="1082039"/>
                  </a:lnTo>
                  <a:lnTo>
                    <a:pt x="3725650" y="1073544"/>
                  </a:lnTo>
                  <a:lnTo>
                    <a:pt x="3760041" y="1050369"/>
                  </a:lnTo>
                  <a:lnTo>
                    <a:pt x="3783216" y="1015978"/>
                  </a:lnTo>
                  <a:lnTo>
                    <a:pt x="3791712" y="973836"/>
                  </a:lnTo>
                  <a:lnTo>
                    <a:pt x="3791712" y="108203"/>
                  </a:lnTo>
                  <a:lnTo>
                    <a:pt x="3783216" y="66061"/>
                  </a:lnTo>
                  <a:lnTo>
                    <a:pt x="3760041" y="31670"/>
                  </a:lnTo>
                  <a:lnTo>
                    <a:pt x="3725650" y="8495"/>
                  </a:lnTo>
                  <a:lnTo>
                    <a:pt x="36835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46726" y="518921"/>
              <a:ext cx="3792220" cy="1082040"/>
            </a:xfrm>
            <a:custGeom>
              <a:avLst/>
              <a:gdLst/>
              <a:ahLst/>
              <a:cxnLst/>
              <a:rect l="l" t="t" r="r" b="b"/>
              <a:pathLst>
                <a:path w="3792220" h="1082040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3" y="0"/>
                  </a:lnTo>
                  <a:lnTo>
                    <a:pt x="3683507" y="0"/>
                  </a:lnTo>
                  <a:lnTo>
                    <a:pt x="3725650" y="8495"/>
                  </a:lnTo>
                  <a:lnTo>
                    <a:pt x="3760041" y="31670"/>
                  </a:lnTo>
                  <a:lnTo>
                    <a:pt x="3783216" y="66061"/>
                  </a:lnTo>
                  <a:lnTo>
                    <a:pt x="3791712" y="108203"/>
                  </a:lnTo>
                  <a:lnTo>
                    <a:pt x="3791712" y="973836"/>
                  </a:lnTo>
                  <a:lnTo>
                    <a:pt x="3783216" y="1015978"/>
                  </a:lnTo>
                  <a:lnTo>
                    <a:pt x="3760041" y="1050369"/>
                  </a:lnTo>
                  <a:lnTo>
                    <a:pt x="3725650" y="1073544"/>
                  </a:lnTo>
                  <a:lnTo>
                    <a:pt x="3683507" y="1082039"/>
                  </a:lnTo>
                  <a:lnTo>
                    <a:pt x="108203" y="1082039"/>
                  </a:lnTo>
                  <a:lnTo>
                    <a:pt x="66061" y="1073544"/>
                  </a:lnTo>
                  <a:lnTo>
                    <a:pt x="31670" y="1050369"/>
                  </a:lnTo>
                  <a:lnTo>
                    <a:pt x="8495" y="1015978"/>
                  </a:lnTo>
                  <a:lnTo>
                    <a:pt x="0" y="973836"/>
                  </a:lnTo>
                  <a:lnTo>
                    <a:pt x="0" y="10820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48020" y="830325"/>
            <a:ext cx="23895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Ναζιστική</a:t>
            </a:r>
            <a:r>
              <a:rPr sz="22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Γερμανία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13184" y="1587944"/>
            <a:ext cx="3438525" cy="2395855"/>
            <a:chOff x="5413184" y="1587944"/>
            <a:chExt cx="3438525" cy="2395855"/>
          </a:xfrm>
        </p:grpSpPr>
        <p:sp>
          <p:nvSpPr>
            <p:cNvPr id="22" name="object 22"/>
            <p:cNvSpPr/>
            <p:nvPr/>
          </p:nvSpPr>
          <p:spPr>
            <a:xfrm>
              <a:off x="5426201" y="1600962"/>
              <a:ext cx="379730" cy="1422400"/>
            </a:xfrm>
            <a:custGeom>
              <a:avLst/>
              <a:gdLst/>
              <a:ahLst/>
              <a:cxnLst/>
              <a:rect l="l" t="t" r="r" b="b"/>
              <a:pathLst>
                <a:path w="379729" h="1422400">
                  <a:moveTo>
                    <a:pt x="0" y="0"/>
                  </a:moveTo>
                  <a:lnTo>
                    <a:pt x="0" y="1422018"/>
                  </a:lnTo>
                  <a:lnTo>
                    <a:pt x="379222" y="142201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05677" y="2074926"/>
              <a:ext cx="3032760" cy="1896110"/>
            </a:xfrm>
            <a:custGeom>
              <a:avLst/>
              <a:gdLst/>
              <a:ahLst/>
              <a:cxnLst/>
              <a:rect l="l" t="t" r="r" b="b"/>
              <a:pathLst>
                <a:path w="3032759" h="1896110">
                  <a:moveTo>
                    <a:pt x="2843149" y="0"/>
                  </a:moveTo>
                  <a:lnTo>
                    <a:pt x="189611" y="0"/>
                  </a:lnTo>
                  <a:lnTo>
                    <a:pt x="139185" y="6769"/>
                  </a:lnTo>
                  <a:lnTo>
                    <a:pt x="93885" y="25875"/>
                  </a:lnTo>
                  <a:lnTo>
                    <a:pt x="55514" y="55514"/>
                  </a:lnTo>
                  <a:lnTo>
                    <a:pt x="25875" y="93885"/>
                  </a:lnTo>
                  <a:lnTo>
                    <a:pt x="6769" y="139185"/>
                  </a:lnTo>
                  <a:lnTo>
                    <a:pt x="0" y="189611"/>
                  </a:lnTo>
                  <a:lnTo>
                    <a:pt x="0" y="1706245"/>
                  </a:lnTo>
                  <a:lnTo>
                    <a:pt x="6769" y="1756670"/>
                  </a:lnTo>
                  <a:lnTo>
                    <a:pt x="25875" y="1801970"/>
                  </a:lnTo>
                  <a:lnTo>
                    <a:pt x="55514" y="1840341"/>
                  </a:lnTo>
                  <a:lnTo>
                    <a:pt x="93885" y="1869980"/>
                  </a:lnTo>
                  <a:lnTo>
                    <a:pt x="139185" y="1889086"/>
                  </a:lnTo>
                  <a:lnTo>
                    <a:pt x="189611" y="1895856"/>
                  </a:lnTo>
                  <a:lnTo>
                    <a:pt x="2843149" y="1895856"/>
                  </a:lnTo>
                  <a:lnTo>
                    <a:pt x="2893574" y="1889086"/>
                  </a:lnTo>
                  <a:lnTo>
                    <a:pt x="2938874" y="1869980"/>
                  </a:lnTo>
                  <a:lnTo>
                    <a:pt x="2977245" y="1840341"/>
                  </a:lnTo>
                  <a:lnTo>
                    <a:pt x="3006884" y="1801970"/>
                  </a:lnTo>
                  <a:lnTo>
                    <a:pt x="3025990" y="1756670"/>
                  </a:lnTo>
                  <a:lnTo>
                    <a:pt x="3032760" y="1706245"/>
                  </a:lnTo>
                  <a:lnTo>
                    <a:pt x="3032760" y="189611"/>
                  </a:lnTo>
                  <a:lnTo>
                    <a:pt x="3025990" y="139185"/>
                  </a:lnTo>
                  <a:lnTo>
                    <a:pt x="3006884" y="93885"/>
                  </a:lnTo>
                  <a:lnTo>
                    <a:pt x="2977245" y="55514"/>
                  </a:lnTo>
                  <a:lnTo>
                    <a:pt x="2938874" y="25875"/>
                  </a:lnTo>
                  <a:lnTo>
                    <a:pt x="2893574" y="6769"/>
                  </a:lnTo>
                  <a:lnTo>
                    <a:pt x="284314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5677" y="2074926"/>
              <a:ext cx="3032760" cy="1896110"/>
            </a:xfrm>
            <a:custGeom>
              <a:avLst/>
              <a:gdLst/>
              <a:ahLst/>
              <a:cxnLst/>
              <a:rect l="l" t="t" r="r" b="b"/>
              <a:pathLst>
                <a:path w="3032759" h="1896110">
                  <a:moveTo>
                    <a:pt x="0" y="189611"/>
                  </a:moveTo>
                  <a:lnTo>
                    <a:pt x="6769" y="139185"/>
                  </a:lnTo>
                  <a:lnTo>
                    <a:pt x="25875" y="93885"/>
                  </a:lnTo>
                  <a:lnTo>
                    <a:pt x="55514" y="55514"/>
                  </a:lnTo>
                  <a:lnTo>
                    <a:pt x="93885" y="25875"/>
                  </a:lnTo>
                  <a:lnTo>
                    <a:pt x="139185" y="6769"/>
                  </a:lnTo>
                  <a:lnTo>
                    <a:pt x="189611" y="0"/>
                  </a:lnTo>
                  <a:lnTo>
                    <a:pt x="2843149" y="0"/>
                  </a:lnTo>
                  <a:lnTo>
                    <a:pt x="2893574" y="6769"/>
                  </a:lnTo>
                  <a:lnTo>
                    <a:pt x="2938874" y="25875"/>
                  </a:lnTo>
                  <a:lnTo>
                    <a:pt x="2977245" y="55514"/>
                  </a:lnTo>
                  <a:lnTo>
                    <a:pt x="3006884" y="93885"/>
                  </a:lnTo>
                  <a:lnTo>
                    <a:pt x="3025990" y="139185"/>
                  </a:lnTo>
                  <a:lnTo>
                    <a:pt x="3032760" y="189611"/>
                  </a:lnTo>
                  <a:lnTo>
                    <a:pt x="3032760" y="1706245"/>
                  </a:lnTo>
                  <a:lnTo>
                    <a:pt x="3025990" y="1756670"/>
                  </a:lnTo>
                  <a:lnTo>
                    <a:pt x="3006884" y="1801970"/>
                  </a:lnTo>
                  <a:lnTo>
                    <a:pt x="2977245" y="1840341"/>
                  </a:lnTo>
                  <a:lnTo>
                    <a:pt x="2938874" y="1869980"/>
                  </a:lnTo>
                  <a:lnTo>
                    <a:pt x="2893574" y="1889086"/>
                  </a:lnTo>
                  <a:lnTo>
                    <a:pt x="2843149" y="1895856"/>
                  </a:lnTo>
                  <a:lnTo>
                    <a:pt x="189611" y="1895856"/>
                  </a:lnTo>
                  <a:lnTo>
                    <a:pt x="139185" y="1889086"/>
                  </a:lnTo>
                  <a:lnTo>
                    <a:pt x="93885" y="1869980"/>
                  </a:lnTo>
                  <a:lnTo>
                    <a:pt x="55514" y="1840341"/>
                  </a:lnTo>
                  <a:lnTo>
                    <a:pt x="25875" y="1801970"/>
                  </a:lnTo>
                  <a:lnTo>
                    <a:pt x="6769" y="1756670"/>
                  </a:lnTo>
                  <a:lnTo>
                    <a:pt x="0" y="1706245"/>
                  </a:lnTo>
                  <a:lnTo>
                    <a:pt x="0" y="189611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84875" y="2135251"/>
            <a:ext cx="2777490" cy="1645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8760" algn="r">
              <a:lnSpc>
                <a:spcPct val="118100"/>
              </a:lnSpc>
              <a:spcBef>
                <a:spcPts val="10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Χίτλερ</a:t>
            </a:r>
            <a:r>
              <a:rPr sz="1800" b="1" spc="-6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(1939)</a:t>
            </a:r>
            <a:r>
              <a:rPr sz="1800" spc="-65" dirty="0">
                <a:latin typeface="Papyrus"/>
                <a:cs typeface="Papyrus"/>
              </a:rPr>
              <a:t> </a:t>
            </a:r>
            <a:r>
              <a:rPr sz="1800" spc="-10" dirty="0">
                <a:latin typeface="Cambria"/>
                <a:cs typeface="Cambria"/>
              </a:rPr>
              <a:t>στρέφεται </a:t>
            </a:r>
            <a:r>
              <a:rPr sz="1800" dirty="0">
                <a:latin typeface="Cambria"/>
                <a:cs typeface="Cambria"/>
              </a:rPr>
              <a:t>στην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Πολωνία</a:t>
            </a:r>
            <a:r>
              <a:rPr sz="1800" b="1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α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αιτεί </a:t>
            </a:r>
            <a:r>
              <a:rPr sz="1800" dirty="0">
                <a:latin typeface="Cambria"/>
                <a:cs typeface="Cambria"/>
              </a:rPr>
              <a:t>το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διάδρομο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του</a:t>
            </a:r>
            <a:r>
              <a:rPr sz="1800" spc="335" dirty="0">
                <a:latin typeface="Cambria"/>
                <a:cs typeface="Cambria"/>
              </a:rPr>
              <a:t> </a:t>
            </a:r>
            <a:r>
              <a:rPr sz="1800" b="1" spc="-20" dirty="0">
                <a:latin typeface="Cambria"/>
                <a:cs typeface="Cambria"/>
              </a:rPr>
              <a:t>Γκντάνσκ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latin typeface="Papyrus"/>
                <a:cs typeface="Papyrus"/>
              </a:rPr>
              <a:t>(</a:t>
            </a:r>
            <a:r>
              <a:rPr sz="1800" dirty="0">
                <a:latin typeface="Cambria"/>
                <a:cs typeface="Cambria"/>
              </a:rPr>
              <a:t>Ντάντσιχ</a:t>
            </a:r>
            <a:r>
              <a:rPr sz="1800" dirty="0">
                <a:latin typeface="Papyrus"/>
                <a:cs typeface="Papyrus"/>
              </a:rPr>
              <a:t>)</a:t>
            </a:r>
            <a:r>
              <a:rPr sz="1800" spc="-60" dirty="0">
                <a:latin typeface="Papyrus"/>
                <a:cs typeface="Papyrus"/>
              </a:rPr>
              <a:t> </a:t>
            </a:r>
            <a:r>
              <a:rPr sz="1800" spc="-10" dirty="0">
                <a:latin typeface="Papyrus"/>
                <a:cs typeface="Papyrus"/>
              </a:rPr>
              <a:t>(π</a:t>
            </a:r>
            <a:r>
              <a:rPr sz="1800" spc="-10" dirty="0">
                <a:latin typeface="Cambria"/>
                <a:cs typeface="Cambria"/>
              </a:rPr>
              <a:t>υκνοί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mbria"/>
                <a:cs typeface="Cambria"/>
              </a:rPr>
              <a:t>γερμανικοί</a:t>
            </a:r>
            <a:r>
              <a:rPr sz="1800" spc="-70" dirty="0">
                <a:latin typeface="Cambria"/>
                <a:cs typeface="Cambria"/>
              </a:rPr>
              <a:t> 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ληθυσμοί</a:t>
            </a:r>
            <a:r>
              <a:rPr sz="1800" spc="-10" dirty="0">
                <a:latin typeface="Papyrus"/>
                <a:cs typeface="Papyrus"/>
              </a:rPr>
              <a:t>).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13247" y="1588008"/>
            <a:ext cx="3438525" cy="4765675"/>
            <a:chOff x="5413247" y="1588008"/>
            <a:chExt cx="3438525" cy="4765675"/>
          </a:xfrm>
        </p:grpSpPr>
        <p:sp>
          <p:nvSpPr>
            <p:cNvPr id="27" name="object 27"/>
            <p:cNvSpPr/>
            <p:nvPr/>
          </p:nvSpPr>
          <p:spPr>
            <a:xfrm>
              <a:off x="5426201" y="1600962"/>
              <a:ext cx="379730" cy="3792220"/>
            </a:xfrm>
            <a:custGeom>
              <a:avLst/>
              <a:gdLst/>
              <a:ahLst/>
              <a:cxnLst/>
              <a:rect l="l" t="t" r="r" b="b"/>
              <a:pathLst>
                <a:path w="379729" h="3792220">
                  <a:moveTo>
                    <a:pt x="0" y="0"/>
                  </a:moveTo>
                  <a:lnTo>
                    <a:pt x="0" y="3792093"/>
                  </a:lnTo>
                  <a:lnTo>
                    <a:pt x="379222" y="379209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05677" y="4444746"/>
              <a:ext cx="3032760" cy="1896110"/>
            </a:xfrm>
            <a:custGeom>
              <a:avLst/>
              <a:gdLst/>
              <a:ahLst/>
              <a:cxnLst/>
              <a:rect l="l" t="t" r="r" b="b"/>
              <a:pathLst>
                <a:path w="3032759" h="1896110">
                  <a:moveTo>
                    <a:pt x="2843149" y="0"/>
                  </a:moveTo>
                  <a:lnTo>
                    <a:pt x="189611" y="0"/>
                  </a:lnTo>
                  <a:lnTo>
                    <a:pt x="139185" y="6769"/>
                  </a:lnTo>
                  <a:lnTo>
                    <a:pt x="93885" y="25875"/>
                  </a:lnTo>
                  <a:lnTo>
                    <a:pt x="55514" y="55514"/>
                  </a:lnTo>
                  <a:lnTo>
                    <a:pt x="25875" y="93885"/>
                  </a:lnTo>
                  <a:lnTo>
                    <a:pt x="6769" y="139185"/>
                  </a:lnTo>
                  <a:lnTo>
                    <a:pt x="0" y="189610"/>
                  </a:lnTo>
                  <a:lnTo>
                    <a:pt x="0" y="1706270"/>
                  </a:lnTo>
                  <a:lnTo>
                    <a:pt x="6769" y="1756671"/>
                  </a:lnTo>
                  <a:lnTo>
                    <a:pt x="25875" y="1801960"/>
                  </a:lnTo>
                  <a:lnTo>
                    <a:pt x="55514" y="1840330"/>
                  </a:lnTo>
                  <a:lnTo>
                    <a:pt x="93885" y="1869973"/>
                  </a:lnTo>
                  <a:lnTo>
                    <a:pt x="139185" y="1889084"/>
                  </a:lnTo>
                  <a:lnTo>
                    <a:pt x="189611" y="1895855"/>
                  </a:lnTo>
                  <a:lnTo>
                    <a:pt x="2843149" y="1895855"/>
                  </a:lnTo>
                  <a:lnTo>
                    <a:pt x="2893574" y="1889084"/>
                  </a:lnTo>
                  <a:lnTo>
                    <a:pt x="2938874" y="1869973"/>
                  </a:lnTo>
                  <a:lnTo>
                    <a:pt x="2977245" y="1840330"/>
                  </a:lnTo>
                  <a:lnTo>
                    <a:pt x="3006884" y="1801960"/>
                  </a:lnTo>
                  <a:lnTo>
                    <a:pt x="3025990" y="1756671"/>
                  </a:lnTo>
                  <a:lnTo>
                    <a:pt x="3032760" y="1706270"/>
                  </a:lnTo>
                  <a:lnTo>
                    <a:pt x="3032760" y="189610"/>
                  </a:lnTo>
                  <a:lnTo>
                    <a:pt x="3025990" y="139185"/>
                  </a:lnTo>
                  <a:lnTo>
                    <a:pt x="3006884" y="93885"/>
                  </a:lnTo>
                  <a:lnTo>
                    <a:pt x="2977245" y="55514"/>
                  </a:lnTo>
                  <a:lnTo>
                    <a:pt x="2938874" y="25875"/>
                  </a:lnTo>
                  <a:lnTo>
                    <a:pt x="2893574" y="6769"/>
                  </a:lnTo>
                  <a:lnTo>
                    <a:pt x="284314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05677" y="4444746"/>
              <a:ext cx="3032760" cy="1896110"/>
            </a:xfrm>
            <a:custGeom>
              <a:avLst/>
              <a:gdLst/>
              <a:ahLst/>
              <a:cxnLst/>
              <a:rect l="l" t="t" r="r" b="b"/>
              <a:pathLst>
                <a:path w="3032759" h="1896110">
                  <a:moveTo>
                    <a:pt x="0" y="189610"/>
                  </a:moveTo>
                  <a:lnTo>
                    <a:pt x="6769" y="139185"/>
                  </a:lnTo>
                  <a:lnTo>
                    <a:pt x="25875" y="93885"/>
                  </a:lnTo>
                  <a:lnTo>
                    <a:pt x="55514" y="55514"/>
                  </a:lnTo>
                  <a:lnTo>
                    <a:pt x="93885" y="25875"/>
                  </a:lnTo>
                  <a:lnTo>
                    <a:pt x="139185" y="6769"/>
                  </a:lnTo>
                  <a:lnTo>
                    <a:pt x="189611" y="0"/>
                  </a:lnTo>
                  <a:lnTo>
                    <a:pt x="2843149" y="0"/>
                  </a:lnTo>
                  <a:lnTo>
                    <a:pt x="2893574" y="6769"/>
                  </a:lnTo>
                  <a:lnTo>
                    <a:pt x="2938874" y="25875"/>
                  </a:lnTo>
                  <a:lnTo>
                    <a:pt x="2977245" y="55514"/>
                  </a:lnTo>
                  <a:lnTo>
                    <a:pt x="3006884" y="93885"/>
                  </a:lnTo>
                  <a:lnTo>
                    <a:pt x="3025990" y="139185"/>
                  </a:lnTo>
                  <a:lnTo>
                    <a:pt x="3032760" y="189610"/>
                  </a:lnTo>
                  <a:lnTo>
                    <a:pt x="3032760" y="1706270"/>
                  </a:lnTo>
                  <a:lnTo>
                    <a:pt x="3025990" y="1756671"/>
                  </a:lnTo>
                  <a:lnTo>
                    <a:pt x="3006884" y="1801960"/>
                  </a:lnTo>
                  <a:lnTo>
                    <a:pt x="2977245" y="1840330"/>
                  </a:lnTo>
                  <a:lnTo>
                    <a:pt x="2938874" y="1869973"/>
                  </a:lnTo>
                  <a:lnTo>
                    <a:pt x="2893574" y="1889084"/>
                  </a:lnTo>
                  <a:lnTo>
                    <a:pt x="2843149" y="1895855"/>
                  </a:lnTo>
                  <a:lnTo>
                    <a:pt x="189611" y="1895855"/>
                  </a:lnTo>
                  <a:lnTo>
                    <a:pt x="139185" y="1889084"/>
                  </a:lnTo>
                  <a:lnTo>
                    <a:pt x="93885" y="1869973"/>
                  </a:lnTo>
                  <a:lnTo>
                    <a:pt x="55514" y="1840330"/>
                  </a:lnTo>
                  <a:lnTo>
                    <a:pt x="25875" y="1801960"/>
                  </a:lnTo>
                  <a:lnTo>
                    <a:pt x="6769" y="1756671"/>
                  </a:lnTo>
                  <a:lnTo>
                    <a:pt x="0" y="1706270"/>
                  </a:lnTo>
                  <a:lnTo>
                    <a:pt x="0" y="18961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99759" y="4829683"/>
            <a:ext cx="2564130" cy="9982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15315" algn="just">
              <a:lnSpc>
                <a:spcPct val="118100"/>
              </a:lnSpc>
              <a:spcBef>
                <a:spcPts val="105"/>
              </a:spcBef>
            </a:pPr>
            <a:r>
              <a:rPr sz="1800" b="1" spc="-10" dirty="0">
                <a:latin typeface="Cambria"/>
                <a:cs typeface="Cambria"/>
              </a:rPr>
              <a:t>Βρετανία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– </a:t>
            </a:r>
            <a:r>
              <a:rPr sz="1800" b="1" spc="-35" dirty="0">
                <a:latin typeface="Cambria"/>
                <a:cs typeface="Cambria"/>
              </a:rPr>
              <a:t>Γαλλία 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ειλούν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ότι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θα</a:t>
            </a:r>
            <a:r>
              <a:rPr sz="1800" spc="-10" dirty="0">
                <a:latin typeface="Cambria"/>
                <a:cs typeface="Cambria"/>
              </a:rPr>
              <a:t> κηρύξουν </a:t>
            </a:r>
            <a:r>
              <a:rPr sz="1800" dirty="0">
                <a:latin typeface="Cambria"/>
                <a:cs typeface="Cambria"/>
              </a:rPr>
              <a:t>τον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όλεμο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στη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Γερμανία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534400" cy="36393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540" y="4102817"/>
            <a:ext cx="8378825" cy="195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▲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900" dirty="0">
                <a:latin typeface="Papyrus"/>
                <a:cs typeface="Papyrus"/>
              </a:rPr>
              <a:t>O</a:t>
            </a:r>
            <a:r>
              <a:rPr sz="1900" spc="200" dirty="0">
                <a:latin typeface="Papyrus"/>
                <a:cs typeface="Papyrus"/>
              </a:rPr>
              <a:t> </a:t>
            </a:r>
            <a:r>
              <a:rPr sz="1800" b="1" i="1" dirty="0">
                <a:latin typeface="Cambria"/>
                <a:cs typeface="Cambria"/>
              </a:rPr>
              <a:t>βομβαρδισμός</a:t>
            </a:r>
            <a:r>
              <a:rPr sz="1800" b="1" i="1" spc="225" dirty="0">
                <a:latin typeface="Cambria"/>
                <a:cs typeface="Cambria"/>
              </a:rPr>
              <a:t> </a:t>
            </a:r>
            <a:r>
              <a:rPr sz="1800" b="1" i="1" dirty="0">
                <a:latin typeface="Cambria"/>
                <a:cs typeface="Cambria"/>
              </a:rPr>
              <a:t>της</a:t>
            </a:r>
            <a:r>
              <a:rPr sz="1800" b="1" i="1" spc="210" dirty="0">
                <a:latin typeface="Cambria"/>
                <a:cs typeface="Cambria"/>
              </a:rPr>
              <a:t> </a:t>
            </a:r>
            <a:r>
              <a:rPr sz="1800" b="1" i="1" dirty="0">
                <a:latin typeface="Cambria"/>
                <a:cs typeface="Cambria"/>
              </a:rPr>
              <a:t>Σαγκάης</a:t>
            </a:r>
            <a:r>
              <a:rPr sz="1800" b="1" i="1" spc="215" dirty="0">
                <a:latin typeface="Cambria"/>
                <a:cs typeface="Cambria"/>
              </a:rPr>
              <a:t> </a:t>
            </a:r>
            <a:r>
              <a:rPr sz="1800" b="1" i="1" dirty="0">
                <a:latin typeface="Cambria"/>
                <a:cs typeface="Cambria"/>
              </a:rPr>
              <a:t>α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b="1" i="1" dirty="0">
                <a:latin typeface="Cambria"/>
                <a:cs typeface="Cambria"/>
              </a:rPr>
              <a:t>ό</a:t>
            </a:r>
            <a:r>
              <a:rPr sz="1800" b="1" i="1" spc="215" dirty="0">
                <a:latin typeface="Cambria"/>
                <a:cs typeface="Cambria"/>
              </a:rPr>
              <a:t> </a:t>
            </a:r>
            <a:r>
              <a:rPr sz="1800" b="1" i="1" dirty="0">
                <a:latin typeface="Cambria"/>
                <a:cs typeface="Cambria"/>
              </a:rPr>
              <a:t>ια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b="1" i="1" dirty="0">
                <a:latin typeface="Cambria"/>
                <a:cs typeface="Cambria"/>
              </a:rPr>
              <a:t>ωνικά</a:t>
            </a:r>
            <a:r>
              <a:rPr sz="1800" b="1" i="1" spc="195" dirty="0">
                <a:latin typeface="Cambria"/>
                <a:cs typeface="Cambria"/>
              </a:rPr>
              <a:t> </a:t>
            </a:r>
            <a:r>
              <a:rPr sz="1800" b="1" i="1" dirty="0">
                <a:latin typeface="Cambria"/>
                <a:cs typeface="Cambria"/>
              </a:rPr>
              <a:t>αερο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b="1" i="1" dirty="0">
                <a:latin typeface="Cambria"/>
                <a:cs typeface="Cambria"/>
              </a:rPr>
              <a:t>λάνα</a:t>
            </a:r>
            <a:r>
              <a:rPr sz="1900" dirty="0">
                <a:latin typeface="Papyrus"/>
                <a:cs typeface="Papyrus"/>
              </a:rPr>
              <a:t>.</a:t>
            </a:r>
            <a:r>
              <a:rPr sz="1900" spc="195" dirty="0">
                <a:latin typeface="Papyrus"/>
                <a:cs typeface="Papyrus"/>
              </a:rPr>
              <a:t> </a:t>
            </a:r>
            <a:r>
              <a:rPr sz="1900" dirty="0">
                <a:latin typeface="Papyrus"/>
                <a:cs typeface="Papyrus"/>
              </a:rPr>
              <a:t>1937.</a:t>
            </a:r>
            <a:r>
              <a:rPr sz="1900" spc="19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Ια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ωνία </a:t>
            </a:r>
            <a:r>
              <a:rPr sz="1800" dirty="0">
                <a:latin typeface="Cambria"/>
                <a:cs typeface="Cambria"/>
              </a:rPr>
              <a:t>είναι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μεγάλη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οικονομική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στρατιωτική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δύναμη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στην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Ασία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οχή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αυτή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135" dirty="0">
                <a:latin typeface="Papyrus"/>
                <a:cs typeface="Papyrus"/>
              </a:rPr>
              <a:t> </a:t>
            </a:r>
            <a:r>
              <a:rPr sz="1800" spc="-25" dirty="0">
                <a:latin typeface="Cambria"/>
                <a:cs typeface="Cambria"/>
              </a:rPr>
              <a:t>Την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ολιτική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εξουσία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έχει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αυτοκράτορας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μαζί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αριστοκρατία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7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Το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στρατό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την </a:t>
            </a:r>
            <a:r>
              <a:rPr sz="1800" dirty="0">
                <a:latin typeface="Cambria"/>
                <a:cs typeface="Cambria"/>
              </a:rPr>
              <a:t>οικονομία</a:t>
            </a:r>
            <a:r>
              <a:rPr sz="1800" spc="4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ελέγχουν</a:t>
            </a:r>
            <a:r>
              <a:rPr sz="1800" spc="4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λίγοι</a:t>
            </a:r>
            <a:r>
              <a:rPr sz="1800" spc="4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ιχειρηματίες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49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4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Ια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ωνία</a:t>
            </a:r>
            <a:r>
              <a:rPr sz="1800" spc="48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ήθελε</a:t>
            </a:r>
            <a:r>
              <a:rPr sz="1800" spc="4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4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εκταθεί</a:t>
            </a:r>
            <a:r>
              <a:rPr sz="1800" spc="4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47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να </a:t>
            </a:r>
            <a:r>
              <a:rPr sz="1800" dirty="0">
                <a:latin typeface="Cambria"/>
                <a:cs typeface="Cambria"/>
              </a:rPr>
              <a:t>καταλάβει</a:t>
            </a:r>
            <a:r>
              <a:rPr sz="1800" spc="3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3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άλλες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31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μετά</a:t>
            </a:r>
            <a:r>
              <a:rPr sz="1800" spc="3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3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Μαντζουρία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320" dirty="0">
                <a:latin typeface="Papyrus"/>
                <a:cs typeface="Papyrus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εριοχές</a:t>
            </a:r>
            <a:r>
              <a:rPr sz="1800" spc="3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στην</a:t>
            </a:r>
            <a:r>
              <a:rPr sz="1800" spc="2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Κίνα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31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Το</a:t>
            </a:r>
            <a:r>
              <a:rPr sz="1800" spc="30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1937</a:t>
            </a:r>
            <a:r>
              <a:rPr sz="1800" spc="335" dirty="0">
                <a:latin typeface="Papyrus"/>
                <a:cs typeface="Papyrus"/>
              </a:rPr>
              <a:t> </a:t>
            </a:r>
            <a:r>
              <a:rPr sz="1800" spc="-10" dirty="0">
                <a:latin typeface="Cambria"/>
                <a:cs typeface="Cambria"/>
              </a:rPr>
              <a:t>ξέσ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ασε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όλεμος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ανάμεσα</a:t>
            </a:r>
            <a:r>
              <a:rPr sz="1800" spc="2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στις</a:t>
            </a:r>
            <a:r>
              <a:rPr sz="1800" spc="2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δύο</a:t>
            </a:r>
            <a:r>
              <a:rPr sz="1800" spc="25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χώρες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275" dirty="0">
                <a:latin typeface="Papyrus"/>
                <a:cs typeface="Papyrus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ου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τελείωσε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2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ήττα</a:t>
            </a:r>
            <a:r>
              <a:rPr sz="1800" spc="2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της</a:t>
            </a:r>
            <a:r>
              <a:rPr sz="1800" spc="2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Ια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ωνίας</a:t>
            </a:r>
            <a:r>
              <a:rPr sz="1800" spc="2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στο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Β΄ </a:t>
            </a:r>
            <a:r>
              <a:rPr sz="1800" dirty="0">
                <a:latin typeface="Cambria"/>
                <a:cs typeface="Cambria"/>
              </a:rPr>
              <a:t>Παγκόσμιο</a:t>
            </a:r>
            <a:r>
              <a:rPr sz="1800" spc="3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Πόλεμο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82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78230" y="360375"/>
            <a:ext cx="2374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Α.</a:t>
            </a:r>
            <a:r>
              <a:rPr spc="-15" dirty="0"/>
              <a:t> </a:t>
            </a:r>
            <a:r>
              <a:rPr spc="-10" dirty="0"/>
              <a:t>Προμηνύματα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91996" y="360375"/>
            <a:ext cx="4775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πολέμου</a:t>
            </a:r>
            <a:r>
              <a:rPr sz="2400" b="1" spc="-4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-</a:t>
            </a:r>
            <a:r>
              <a:rPr sz="2400" b="1" spc="-5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αρχές</a:t>
            </a:r>
            <a:r>
              <a:rPr sz="2400" b="1" spc="-4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δεκαετίας</a:t>
            </a:r>
            <a:r>
              <a:rPr sz="2400" b="1" spc="-30" dirty="0">
                <a:latin typeface="Comic Sans MS"/>
                <a:cs typeface="Comic Sans MS"/>
              </a:rPr>
              <a:t> </a:t>
            </a:r>
            <a:r>
              <a:rPr sz="2400" b="1" spc="-20" dirty="0">
                <a:latin typeface="Comic Sans MS"/>
                <a:cs typeface="Comic Sans MS"/>
              </a:rPr>
              <a:t>1930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656" y="1772411"/>
            <a:ext cx="1972310" cy="54419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0" rIns="0" bIns="0" rtlCol="0">
            <a:spAutoFit/>
          </a:bodyPr>
          <a:lstStyle/>
          <a:p>
            <a:pPr marL="342265">
              <a:lnSpc>
                <a:spcPts val="4020"/>
              </a:lnSpc>
            </a:pPr>
            <a:r>
              <a:rPr sz="4400" spc="-20" dirty="0">
                <a:solidFill>
                  <a:srgbClr val="FFFFFF"/>
                </a:solidFill>
                <a:latin typeface="Papyrus"/>
                <a:cs typeface="Papyrus"/>
              </a:rPr>
              <a:t>1931</a:t>
            </a:r>
            <a:endParaRPr sz="4400">
              <a:latin typeface="Papyrus"/>
              <a:cs typeface="Papyru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8609" y="2303526"/>
            <a:ext cx="1946275" cy="3228340"/>
          </a:xfrm>
          <a:custGeom>
            <a:avLst/>
            <a:gdLst/>
            <a:ahLst/>
            <a:cxnLst/>
            <a:rect l="l" t="t" r="r" b="b"/>
            <a:pathLst>
              <a:path w="1946275" h="3228340">
                <a:moveTo>
                  <a:pt x="0" y="3227832"/>
                </a:moveTo>
                <a:lnTo>
                  <a:pt x="1946148" y="3227832"/>
                </a:lnTo>
                <a:lnTo>
                  <a:pt x="1946148" y="0"/>
                </a:lnTo>
                <a:lnTo>
                  <a:pt x="0" y="0"/>
                </a:lnTo>
                <a:lnTo>
                  <a:pt x="0" y="3227832"/>
                </a:lnTo>
                <a:close/>
              </a:path>
            </a:pathLst>
          </a:custGeom>
          <a:ln w="25907">
            <a:solidFill>
              <a:srgbClr val="CCC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8609" y="2290572"/>
            <a:ext cx="1946275" cy="3253740"/>
          </a:xfrm>
          <a:prstGeom prst="rect">
            <a:avLst/>
          </a:prstGeom>
          <a:solidFill>
            <a:srgbClr val="CCCFD6">
              <a:alpha val="90194"/>
            </a:srgbClr>
          </a:solidFill>
        </p:spPr>
        <p:txBody>
          <a:bodyPr vert="horz" wrap="square" lIns="0" tIns="93345" rIns="0" bIns="0" rtlCol="0">
            <a:spAutoFit/>
          </a:bodyPr>
          <a:lstStyle/>
          <a:p>
            <a:pPr marL="267335" indent="-172085">
              <a:lnSpc>
                <a:spcPct val="100000"/>
              </a:lnSpc>
              <a:spcBef>
                <a:spcPts val="735"/>
              </a:spcBef>
              <a:buFont typeface="Papyrus"/>
              <a:buChar char="•"/>
              <a:tabLst>
                <a:tab pos="267335" algn="l"/>
              </a:tabLst>
            </a:pPr>
            <a:r>
              <a:rPr sz="1800" b="1" spc="-10" dirty="0">
                <a:latin typeface="Cambria"/>
                <a:cs typeface="Cambria"/>
              </a:rPr>
              <a:t>Ια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b="1" spc="-10" dirty="0">
                <a:latin typeface="Cambria"/>
                <a:cs typeface="Cambria"/>
              </a:rPr>
              <a:t>ωνία</a:t>
            </a:r>
            <a:endParaRPr sz="1800">
              <a:latin typeface="Cambria"/>
              <a:cs typeface="Cambria"/>
            </a:endParaRPr>
          </a:p>
          <a:p>
            <a:pPr marL="267335" marR="332105">
              <a:lnSpc>
                <a:spcPct val="118000"/>
              </a:lnSpc>
              <a:spcBef>
                <a:spcPts val="15"/>
              </a:spcBef>
            </a:pPr>
            <a:r>
              <a:rPr sz="1800" dirty="0">
                <a:latin typeface="Cambria"/>
                <a:cs typeface="Cambria"/>
              </a:rPr>
              <a:t>κατέλαβε</a:t>
            </a:r>
            <a:r>
              <a:rPr sz="1800" spc="-10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την </a:t>
            </a:r>
            <a:r>
              <a:rPr sz="1800" spc="-10" dirty="0">
                <a:latin typeface="Cambria"/>
                <a:cs typeface="Cambria"/>
              </a:rPr>
              <a:t>κινεζική ε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αρχία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της </a:t>
            </a:r>
            <a:r>
              <a:rPr sz="1800" spc="-10" dirty="0">
                <a:latin typeface="Cambria"/>
                <a:cs typeface="Cambria"/>
              </a:rPr>
              <a:t>Μαντζουρίας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27554" y="1785366"/>
            <a:ext cx="1948180" cy="518159"/>
          </a:xfrm>
          <a:custGeom>
            <a:avLst/>
            <a:gdLst/>
            <a:ahLst/>
            <a:cxnLst/>
            <a:rect l="l" t="t" r="r" b="b"/>
            <a:pathLst>
              <a:path w="1948179" h="518160">
                <a:moveTo>
                  <a:pt x="0" y="518160"/>
                </a:moveTo>
                <a:lnTo>
                  <a:pt x="1947671" y="518160"/>
                </a:lnTo>
                <a:lnTo>
                  <a:pt x="1947671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ln w="2590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27554" y="1785366"/>
            <a:ext cx="1948180" cy="51815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29565">
              <a:lnSpc>
                <a:spcPts val="3920"/>
              </a:lnSpc>
            </a:pPr>
            <a:r>
              <a:rPr sz="4400" spc="-20" dirty="0">
                <a:solidFill>
                  <a:srgbClr val="FFFFFF"/>
                </a:solidFill>
                <a:latin typeface="Papyrus"/>
                <a:cs typeface="Papyrus"/>
              </a:rPr>
              <a:t>1934</a:t>
            </a:r>
            <a:endParaRPr sz="4400">
              <a:latin typeface="Papyrus"/>
              <a:cs typeface="Papyru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27554" y="2303526"/>
            <a:ext cx="1948180" cy="3228340"/>
          </a:xfrm>
          <a:custGeom>
            <a:avLst/>
            <a:gdLst/>
            <a:ahLst/>
            <a:cxnLst/>
            <a:rect l="l" t="t" r="r" b="b"/>
            <a:pathLst>
              <a:path w="1948179" h="3228340">
                <a:moveTo>
                  <a:pt x="0" y="3227832"/>
                </a:moveTo>
                <a:lnTo>
                  <a:pt x="1947671" y="3227832"/>
                </a:lnTo>
                <a:lnTo>
                  <a:pt x="1947671" y="0"/>
                </a:lnTo>
                <a:lnTo>
                  <a:pt x="0" y="0"/>
                </a:lnTo>
                <a:lnTo>
                  <a:pt x="0" y="3227832"/>
                </a:lnTo>
                <a:close/>
              </a:path>
            </a:pathLst>
          </a:custGeom>
          <a:ln w="25908">
            <a:solidFill>
              <a:srgbClr val="CCC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27554" y="2290572"/>
            <a:ext cx="1948180" cy="3253740"/>
          </a:xfrm>
          <a:prstGeom prst="rect">
            <a:avLst/>
          </a:prstGeom>
          <a:solidFill>
            <a:srgbClr val="CCCFD6">
              <a:alpha val="90194"/>
            </a:srgbClr>
          </a:solidFill>
        </p:spPr>
        <p:txBody>
          <a:bodyPr vert="horz" wrap="square" lIns="0" tIns="93345" rIns="0" bIns="0" rtlCol="0">
            <a:spAutoFit/>
          </a:bodyPr>
          <a:lstStyle/>
          <a:p>
            <a:pPr marL="267970" indent="-172085">
              <a:lnSpc>
                <a:spcPct val="100000"/>
              </a:lnSpc>
              <a:spcBef>
                <a:spcPts val="735"/>
              </a:spcBef>
              <a:buChar char="•"/>
              <a:tabLst>
                <a:tab pos="267970" algn="l"/>
              </a:tabLst>
            </a:pPr>
            <a:r>
              <a:rPr sz="1800" spc="-10" dirty="0">
                <a:latin typeface="Papyrus"/>
                <a:cs typeface="Papyrus"/>
              </a:rPr>
              <a:t>X</a:t>
            </a:r>
            <a:r>
              <a:rPr sz="1800" spc="-10" dirty="0">
                <a:latin typeface="Cambria"/>
                <a:cs typeface="Cambria"/>
              </a:rPr>
              <a:t>ιτλερική</a:t>
            </a:r>
            <a:endParaRPr sz="1800">
              <a:latin typeface="Cambria"/>
              <a:cs typeface="Cambria"/>
            </a:endParaRPr>
          </a:p>
          <a:p>
            <a:pPr marL="267970">
              <a:lnSpc>
                <a:spcPct val="100000"/>
              </a:lnSpc>
              <a:spcBef>
                <a:spcPts val="400"/>
              </a:spcBef>
            </a:pPr>
            <a:r>
              <a:rPr sz="1800" b="1" spc="-10" dirty="0">
                <a:latin typeface="Cambria"/>
                <a:cs typeface="Cambria"/>
              </a:rPr>
              <a:t>Γερμανία</a:t>
            </a:r>
            <a:endParaRPr sz="1800">
              <a:latin typeface="Cambria"/>
              <a:cs typeface="Cambria"/>
            </a:endParaRPr>
          </a:p>
          <a:p>
            <a:pPr marL="267970" marR="444500">
              <a:lnSpc>
                <a:spcPts val="2560"/>
              </a:lnSpc>
              <a:spcBef>
                <a:spcPts val="135"/>
              </a:spcBef>
            </a:pPr>
            <a:r>
              <a:rPr sz="1800" spc="-10" dirty="0">
                <a:latin typeface="Cambria"/>
                <a:cs typeface="Cambria"/>
              </a:rPr>
              <a:t>εγκατέλειψε </a:t>
            </a:r>
            <a:r>
              <a:rPr sz="1800" spc="-30" dirty="0">
                <a:latin typeface="Cambria"/>
                <a:cs typeface="Cambria"/>
              </a:rPr>
              <a:t>ΚτΕ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5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46497" y="1785366"/>
            <a:ext cx="1948180" cy="518159"/>
          </a:xfrm>
          <a:custGeom>
            <a:avLst/>
            <a:gdLst/>
            <a:ahLst/>
            <a:cxnLst/>
            <a:rect l="l" t="t" r="r" b="b"/>
            <a:pathLst>
              <a:path w="1948179" h="518160">
                <a:moveTo>
                  <a:pt x="0" y="518160"/>
                </a:moveTo>
                <a:lnTo>
                  <a:pt x="1947672" y="518160"/>
                </a:lnTo>
                <a:lnTo>
                  <a:pt x="1947672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ln w="2590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46497" y="1785366"/>
            <a:ext cx="1948180" cy="51815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0">
              <a:lnSpc>
                <a:spcPts val="3920"/>
              </a:lnSpc>
            </a:pPr>
            <a:r>
              <a:rPr sz="4400" spc="-20" dirty="0">
                <a:solidFill>
                  <a:srgbClr val="FFFFFF"/>
                </a:solidFill>
                <a:latin typeface="Papyrus"/>
                <a:cs typeface="Papyrus"/>
              </a:rPr>
              <a:t>1935</a:t>
            </a:r>
            <a:endParaRPr sz="4400">
              <a:latin typeface="Papyrus"/>
              <a:cs typeface="Papyru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6497" y="2303526"/>
            <a:ext cx="1948180" cy="3228340"/>
          </a:xfrm>
          <a:custGeom>
            <a:avLst/>
            <a:gdLst/>
            <a:ahLst/>
            <a:cxnLst/>
            <a:rect l="l" t="t" r="r" b="b"/>
            <a:pathLst>
              <a:path w="1948179" h="3228340">
                <a:moveTo>
                  <a:pt x="0" y="3227832"/>
                </a:moveTo>
                <a:lnTo>
                  <a:pt x="1947672" y="3227832"/>
                </a:lnTo>
                <a:lnTo>
                  <a:pt x="1947672" y="0"/>
                </a:lnTo>
                <a:lnTo>
                  <a:pt x="0" y="0"/>
                </a:lnTo>
                <a:lnTo>
                  <a:pt x="0" y="3227832"/>
                </a:lnTo>
                <a:close/>
              </a:path>
            </a:pathLst>
          </a:custGeom>
          <a:ln w="25908">
            <a:solidFill>
              <a:srgbClr val="CCC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46497" y="2290572"/>
            <a:ext cx="1948180" cy="3253740"/>
          </a:xfrm>
          <a:prstGeom prst="rect">
            <a:avLst/>
          </a:prstGeom>
          <a:solidFill>
            <a:srgbClr val="CCCFD6">
              <a:alpha val="90194"/>
            </a:srgbClr>
          </a:solidFill>
        </p:spPr>
        <p:txBody>
          <a:bodyPr vert="horz" wrap="square" lIns="0" tIns="43815" rIns="0" bIns="0" rtlCol="0">
            <a:spAutoFit/>
          </a:bodyPr>
          <a:lstStyle/>
          <a:p>
            <a:pPr marL="268605" marR="374015" indent="-172720">
              <a:lnSpc>
                <a:spcPct val="118100"/>
              </a:lnSpc>
              <a:spcBef>
                <a:spcPts val="345"/>
              </a:spcBef>
              <a:buFont typeface="Papyrus"/>
              <a:buChar char="•"/>
              <a:tabLst>
                <a:tab pos="268605" algn="l"/>
              </a:tabLst>
            </a:pPr>
            <a:r>
              <a:rPr sz="1800" b="1" spc="-10" dirty="0">
                <a:latin typeface="Cambria"/>
                <a:cs typeface="Cambria"/>
              </a:rPr>
              <a:t>Γερμανία </a:t>
            </a:r>
            <a:r>
              <a:rPr sz="1800" spc="-10" dirty="0">
                <a:latin typeface="Cambria"/>
                <a:cs typeface="Cambria"/>
              </a:rPr>
              <a:t>ε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ανέφερε υ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οχρεωτική στρατιωτική θητεία</a:t>
            </a:r>
            <a:r>
              <a:rPr sz="1800" spc="-10" dirty="0">
                <a:latin typeface="Papyrus"/>
                <a:cs typeface="Papyrus"/>
              </a:rPr>
              <a:t>,</a:t>
            </a:r>
            <a:endParaRPr sz="1800">
              <a:latin typeface="Papyrus"/>
              <a:cs typeface="Papyrus"/>
            </a:endParaRPr>
          </a:p>
          <a:p>
            <a:pPr marL="268605" marR="123189" indent="-172720">
              <a:lnSpc>
                <a:spcPct val="117800"/>
              </a:lnSpc>
              <a:spcBef>
                <a:spcPts val="434"/>
              </a:spcBef>
              <a:buChar char="•"/>
              <a:tabLst>
                <a:tab pos="268605" algn="l"/>
                <a:tab pos="316865" algn="l"/>
              </a:tabLst>
            </a:pPr>
            <a:r>
              <a:rPr sz="1800" dirty="0">
                <a:latin typeface="Papyrus"/>
                <a:cs typeface="Papyrus"/>
              </a:rPr>
              <a:t>	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αραβιάζοντας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συνθήκη</a:t>
            </a:r>
            <a:endParaRPr sz="1800">
              <a:latin typeface="Cambria"/>
              <a:cs typeface="Cambria"/>
            </a:endParaRPr>
          </a:p>
          <a:p>
            <a:pPr marL="268605">
              <a:lnSpc>
                <a:spcPct val="100000"/>
              </a:lnSpc>
              <a:spcBef>
                <a:spcPts val="395"/>
              </a:spcBef>
            </a:pPr>
            <a:r>
              <a:rPr sz="1800" spc="-25" dirty="0">
                <a:latin typeface="Cambria"/>
                <a:cs typeface="Cambria"/>
              </a:rPr>
              <a:t>των</a:t>
            </a:r>
            <a:endParaRPr sz="1800">
              <a:latin typeface="Cambria"/>
              <a:cs typeface="Cambria"/>
            </a:endParaRPr>
          </a:p>
          <a:p>
            <a:pPr marL="268605">
              <a:lnSpc>
                <a:spcPct val="100000"/>
              </a:lnSpc>
              <a:spcBef>
                <a:spcPts val="385"/>
              </a:spcBef>
            </a:pPr>
            <a:r>
              <a:rPr sz="1800" spc="-10" dirty="0">
                <a:latin typeface="Cambria"/>
                <a:cs typeface="Cambria"/>
              </a:rPr>
              <a:t>Βερσαλλιών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66966" y="1785366"/>
            <a:ext cx="1946275" cy="518159"/>
          </a:xfrm>
          <a:custGeom>
            <a:avLst/>
            <a:gdLst/>
            <a:ahLst/>
            <a:cxnLst/>
            <a:rect l="l" t="t" r="r" b="b"/>
            <a:pathLst>
              <a:path w="1946275" h="518160">
                <a:moveTo>
                  <a:pt x="0" y="518160"/>
                </a:moveTo>
                <a:lnTo>
                  <a:pt x="1946148" y="518160"/>
                </a:lnTo>
                <a:lnTo>
                  <a:pt x="1946148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ln w="2590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66966" y="1785366"/>
            <a:ext cx="1946275" cy="518159"/>
          </a:xfrm>
          <a:prstGeom prst="rect">
            <a:avLst/>
          </a:prstGeom>
          <a:solidFill>
            <a:srgbClr val="49452A"/>
          </a:solidFill>
        </p:spPr>
        <p:txBody>
          <a:bodyPr vert="horz" wrap="square" lIns="0" tIns="0" rIns="0" bIns="0" rtlCol="0">
            <a:spAutoFit/>
          </a:bodyPr>
          <a:lstStyle/>
          <a:p>
            <a:pPr marL="329565">
              <a:lnSpc>
                <a:spcPts val="3920"/>
              </a:lnSpc>
            </a:pPr>
            <a:r>
              <a:rPr sz="4400" spc="-20" dirty="0">
                <a:solidFill>
                  <a:srgbClr val="FFFFFF"/>
                </a:solidFill>
                <a:latin typeface="Papyrus"/>
                <a:cs typeface="Papyrus"/>
              </a:rPr>
              <a:t>1936</a:t>
            </a:r>
            <a:endParaRPr sz="4400">
              <a:latin typeface="Papyrus"/>
              <a:cs typeface="Papyru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66966" y="2303526"/>
            <a:ext cx="1946275" cy="3228340"/>
          </a:xfrm>
          <a:custGeom>
            <a:avLst/>
            <a:gdLst/>
            <a:ahLst/>
            <a:cxnLst/>
            <a:rect l="l" t="t" r="r" b="b"/>
            <a:pathLst>
              <a:path w="1946275" h="3228340">
                <a:moveTo>
                  <a:pt x="0" y="3227832"/>
                </a:moveTo>
                <a:lnTo>
                  <a:pt x="1946148" y="3227832"/>
                </a:lnTo>
                <a:lnTo>
                  <a:pt x="1946148" y="0"/>
                </a:lnTo>
                <a:lnTo>
                  <a:pt x="0" y="0"/>
                </a:lnTo>
                <a:lnTo>
                  <a:pt x="0" y="3227832"/>
                </a:lnTo>
                <a:close/>
              </a:path>
            </a:pathLst>
          </a:custGeom>
          <a:ln w="25907">
            <a:solidFill>
              <a:srgbClr val="CCC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66966" y="2290572"/>
            <a:ext cx="1946275" cy="3253740"/>
          </a:xfrm>
          <a:prstGeom prst="rect">
            <a:avLst/>
          </a:prstGeom>
          <a:solidFill>
            <a:srgbClr val="CCCFD6">
              <a:alpha val="90194"/>
            </a:srgbClr>
          </a:solidFill>
        </p:spPr>
        <p:txBody>
          <a:bodyPr vert="horz" wrap="square" lIns="0" tIns="93345" rIns="0" bIns="0" rtlCol="0">
            <a:spAutoFit/>
          </a:bodyPr>
          <a:lstStyle/>
          <a:p>
            <a:pPr marL="267335" indent="-172085">
              <a:lnSpc>
                <a:spcPct val="100000"/>
              </a:lnSpc>
              <a:spcBef>
                <a:spcPts val="735"/>
              </a:spcBef>
              <a:buFont typeface="Papyrus"/>
              <a:buChar char="•"/>
              <a:tabLst>
                <a:tab pos="267335" algn="l"/>
              </a:tabLst>
            </a:pPr>
            <a:r>
              <a:rPr sz="1800" b="1" spc="-10" dirty="0">
                <a:latin typeface="Cambria"/>
                <a:cs typeface="Cambria"/>
              </a:rPr>
              <a:t>φασιστική</a:t>
            </a:r>
            <a:endParaRPr sz="1800">
              <a:latin typeface="Cambria"/>
              <a:cs typeface="Cambria"/>
            </a:endParaRPr>
          </a:p>
          <a:p>
            <a:pPr marL="267970">
              <a:lnSpc>
                <a:spcPct val="100000"/>
              </a:lnSpc>
              <a:spcBef>
                <a:spcPts val="400"/>
              </a:spcBef>
            </a:pPr>
            <a:r>
              <a:rPr sz="1800" b="1" spc="-10" dirty="0">
                <a:latin typeface="Cambria"/>
                <a:cs typeface="Cambria"/>
              </a:rPr>
              <a:t>Ιταλία</a:t>
            </a:r>
            <a:endParaRPr sz="1800">
              <a:latin typeface="Cambria"/>
              <a:cs typeface="Cambria"/>
            </a:endParaRPr>
          </a:p>
          <a:p>
            <a:pPr marL="267970" marR="343535">
              <a:lnSpc>
                <a:spcPts val="2560"/>
              </a:lnSpc>
              <a:spcBef>
                <a:spcPts val="135"/>
              </a:spcBef>
            </a:pPr>
            <a:r>
              <a:rPr sz="1800" dirty="0">
                <a:latin typeface="Cambria"/>
                <a:cs typeface="Cambria"/>
              </a:rPr>
              <a:t>κατέλαβε</a:t>
            </a:r>
            <a:r>
              <a:rPr sz="1800" spc="-10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την </a:t>
            </a:r>
            <a:r>
              <a:rPr sz="1800" dirty="0">
                <a:latin typeface="Cambria"/>
                <a:cs typeface="Cambria"/>
              </a:rPr>
              <a:t>Αιθιο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ία</a:t>
            </a:r>
            <a:r>
              <a:rPr sz="1800" spc="-10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και</a:t>
            </a:r>
            <a:endParaRPr sz="1800">
              <a:latin typeface="Cambria"/>
              <a:cs typeface="Cambria"/>
            </a:endParaRPr>
          </a:p>
          <a:p>
            <a:pPr marL="267970">
              <a:lnSpc>
                <a:spcPct val="100000"/>
              </a:lnSpc>
              <a:spcBef>
                <a:spcPts val="229"/>
              </a:spcBef>
            </a:pPr>
            <a:r>
              <a:rPr sz="1800" spc="-10" dirty="0">
                <a:latin typeface="Cambria"/>
                <a:cs typeface="Cambria"/>
              </a:rPr>
              <a:t>α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οχώρησε</a:t>
            </a:r>
            <a:endParaRPr sz="1800">
              <a:latin typeface="Cambria"/>
              <a:cs typeface="Cambria"/>
            </a:endParaRPr>
          </a:p>
          <a:p>
            <a:pPr marL="267970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mbria"/>
                <a:cs typeface="Cambria"/>
              </a:rPr>
              <a:t>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ΚτΕ</a:t>
            </a:r>
            <a:r>
              <a:rPr sz="1800" spc="-2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27787"/>
            <a:ext cx="49491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1475" algn="just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384175" algn="l"/>
                <a:tab pos="1739264" algn="l"/>
                <a:tab pos="2422525" algn="l"/>
                <a:tab pos="3998595" algn="l"/>
              </a:tabLst>
            </a:pP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16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άνοιξη</a:t>
            </a:r>
            <a:r>
              <a:rPr sz="1800" spc="16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του</a:t>
            </a:r>
            <a:r>
              <a:rPr sz="1800" spc="165" dirty="0">
                <a:latin typeface="Cambria"/>
                <a:cs typeface="Cambria"/>
              </a:rPr>
              <a:t>  </a:t>
            </a:r>
            <a:r>
              <a:rPr sz="1800" dirty="0">
                <a:latin typeface="Papyrus"/>
                <a:cs typeface="Papyrus"/>
              </a:rPr>
              <a:t>1939</a:t>
            </a:r>
            <a:r>
              <a:rPr sz="1800" spc="185" dirty="0">
                <a:latin typeface="Papyrus"/>
                <a:cs typeface="Papyrus"/>
              </a:rPr>
              <a:t> 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1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Σοβιετική</a:t>
            </a:r>
            <a:r>
              <a:rPr sz="1800" spc="165" dirty="0">
                <a:latin typeface="Cambria"/>
                <a:cs typeface="Cambria"/>
              </a:rPr>
              <a:t>  </a:t>
            </a:r>
            <a:r>
              <a:rPr sz="1800" spc="-10" dirty="0">
                <a:latin typeface="Cambria"/>
                <a:cs typeface="Cambria"/>
              </a:rPr>
              <a:t>Ένωση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ρότεινε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στη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Μεγάλη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Βρετανία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στη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Γαλλία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να </a:t>
            </a:r>
            <a:r>
              <a:rPr sz="1800" dirty="0">
                <a:latin typeface="Cambria"/>
                <a:cs typeface="Cambria"/>
              </a:rPr>
              <a:t>συμμαχήσουν</a:t>
            </a:r>
            <a:r>
              <a:rPr sz="1800" spc="12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ενάντια</a:t>
            </a:r>
            <a:r>
              <a:rPr sz="1800" spc="13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στη</a:t>
            </a:r>
            <a:r>
              <a:rPr sz="1800" spc="12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ναζιστική</a:t>
            </a:r>
            <a:r>
              <a:rPr sz="1800" spc="130" dirty="0">
                <a:latin typeface="Cambria"/>
                <a:cs typeface="Cambria"/>
              </a:rPr>
              <a:t>  </a:t>
            </a:r>
            <a:r>
              <a:rPr sz="1800" spc="-10" dirty="0">
                <a:latin typeface="Cambria"/>
                <a:cs typeface="Cambria"/>
              </a:rPr>
              <a:t>Γερμανία</a:t>
            </a:r>
            <a:r>
              <a:rPr sz="1800" spc="-10" dirty="0">
                <a:latin typeface="Papyrus"/>
                <a:cs typeface="Papyrus"/>
              </a:rPr>
              <a:t>, </a:t>
            </a:r>
            <a:r>
              <a:rPr sz="1800" dirty="0">
                <a:latin typeface="Cambria"/>
                <a:cs typeface="Cambria"/>
              </a:rPr>
              <a:t>αλλά</a:t>
            </a:r>
            <a:r>
              <a:rPr sz="1800" spc="365" dirty="0">
                <a:latin typeface="Cambria"/>
                <a:cs typeface="Cambria"/>
              </a:rPr>
              <a:t>   </a:t>
            </a:r>
            <a:r>
              <a:rPr sz="1800" dirty="0">
                <a:latin typeface="Cambria"/>
                <a:cs typeface="Cambria"/>
              </a:rPr>
              <a:t>εκείνες</a:t>
            </a:r>
            <a:r>
              <a:rPr sz="1800" spc="365" dirty="0">
                <a:latin typeface="Cambria"/>
                <a:cs typeface="Cambria"/>
              </a:rPr>
              <a:t>   </a:t>
            </a:r>
            <a:r>
              <a:rPr sz="1800" dirty="0">
                <a:latin typeface="Cambria"/>
                <a:cs typeface="Cambria"/>
              </a:rPr>
              <a:t>αρνήθηκαν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380" dirty="0">
                <a:latin typeface="Papyrus"/>
                <a:cs typeface="Papyrus"/>
              </a:rPr>
              <a:t>   </a:t>
            </a:r>
            <a:r>
              <a:rPr sz="1800" dirty="0">
                <a:latin typeface="Cambria"/>
                <a:cs typeface="Cambria"/>
              </a:rPr>
              <a:t>Στο</a:t>
            </a:r>
            <a:r>
              <a:rPr sz="1800" spc="370" dirty="0">
                <a:latin typeface="Cambria"/>
                <a:cs typeface="Cambria"/>
              </a:rPr>
              <a:t>   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αρακάτω α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όσ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ασμα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50" dirty="0">
                <a:latin typeface="Cambria"/>
                <a:cs typeface="Cambria"/>
              </a:rPr>
              <a:t>ο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10" dirty="0">
                <a:latin typeface="Cambria"/>
                <a:cs typeface="Cambria"/>
              </a:rPr>
              <a:t>κατο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ινός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10" dirty="0">
                <a:latin typeface="Cambria"/>
                <a:cs typeface="Cambria"/>
              </a:rPr>
              <a:t>Βρετανός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ρωθυ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ουργός</a:t>
            </a:r>
            <a:r>
              <a:rPr sz="1800" spc="330" dirty="0">
                <a:latin typeface="Cambria"/>
                <a:cs typeface="Cambria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Ουίνστον</a:t>
            </a:r>
            <a:r>
              <a:rPr sz="1800" b="1" u="sng" spc="3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Τσόρτσιλ</a:t>
            </a:r>
            <a:r>
              <a:rPr sz="1800" b="1" u="sng" spc="3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θεωρεί</a:t>
            </a:r>
            <a:r>
              <a:rPr sz="1800" spc="32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ότι </a:t>
            </a:r>
            <a:r>
              <a:rPr sz="1800" dirty="0">
                <a:latin typeface="Cambria"/>
                <a:cs typeface="Cambria"/>
              </a:rPr>
              <a:t>τότε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χάθηκε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μια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μεγάλη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ευκαιρία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2514600"/>
            <a:ext cx="5257800" cy="3477895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9525" rIns="0" bIns="0" rtlCol="0">
            <a:spAutoFit/>
          </a:bodyPr>
          <a:lstStyle/>
          <a:p>
            <a:pPr marL="91440" marR="81915" algn="just">
              <a:lnSpc>
                <a:spcPct val="95800"/>
              </a:lnSpc>
              <a:spcBef>
                <a:spcPts val="75"/>
              </a:spcBef>
            </a:pPr>
            <a:r>
              <a:rPr sz="2000" i="1" dirty="0">
                <a:latin typeface="Cambria"/>
                <a:cs typeface="Cambria"/>
              </a:rPr>
              <a:t>Δεν</a:t>
            </a:r>
            <a:r>
              <a:rPr sz="2000" i="1" spc="75" dirty="0">
                <a:latin typeface="Cambria"/>
                <a:cs typeface="Cambria"/>
              </a:rPr>
              <a:t>  </a:t>
            </a:r>
            <a:r>
              <a:rPr sz="2000" i="1" dirty="0">
                <a:latin typeface="Cambria"/>
                <a:cs typeface="Cambria"/>
              </a:rPr>
              <a:t>υ</a:t>
            </a:r>
            <a:r>
              <a:rPr sz="2100" dirty="0">
                <a:latin typeface="Papyrus"/>
                <a:cs typeface="Papyrus"/>
              </a:rPr>
              <a:t>π</a:t>
            </a:r>
            <a:r>
              <a:rPr sz="2000" i="1" dirty="0">
                <a:latin typeface="Cambria"/>
                <a:cs typeface="Cambria"/>
              </a:rPr>
              <a:t>άρχει</a:t>
            </a:r>
            <a:r>
              <a:rPr sz="2000" i="1" spc="70" dirty="0">
                <a:latin typeface="Cambria"/>
                <a:cs typeface="Cambria"/>
              </a:rPr>
              <a:t>  </a:t>
            </a:r>
            <a:r>
              <a:rPr sz="2000" i="1" dirty="0">
                <a:latin typeface="Cambria"/>
                <a:cs typeface="Cambria"/>
              </a:rPr>
              <a:t>καμιά</a:t>
            </a:r>
            <a:r>
              <a:rPr sz="2000" i="1" spc="80" dirty="0">
                <a:latin typeface="Cambria"/>
                <a:cs typeface="Cambria"/>
              </a:rPr>
              <a:t>  </a:t>
            </a:r>
            <a:r>
              <a:rPr sz="2000" i="1" dirty="0">
                <a:latin typeface="Cambria"/>
                <a:cs typeface="Cambria"/>
              </a:rPr>
              <a:t>αμφιβολία</a:t>
            </a:r>
            <a:r>
              <a:rPr sz="2000" i="1" spc="70" dirty="0">
                <a:latin typeface="Cambria"/>
                <a:cs typeface="Cambria"/>
              </a:rPr>
              <a:t>  </a:t>
            </a:r>
            <a:r>
              <a:rPr sz="2000" i="1" dirty="0">
                <a:latin typeface="Cambria"/>
                <a:cs typeface="Cambria"/>
              </a:rPr>
              <a:t>ότι</a:t>
            </a:r>
            <a:r>
              <a:rPr sz="2000" i="1" spc="85" dirty="0">
                <a:latin typeface="Cambria"/>
                <a:cs typeface="Cambria"/>
              </a:rPr>
              <a:t>  </a:t>
            </a:r>
            <a:r>
              <a:rPr sz="2000" i="1" dirty="0">
                <a:latin typeface="Cambria"/>
                <a:cs typeface="Cambria"/>
              </a:rPr>
              <a:t>η</a:t>
            </a:r>
            <a:r>
              <a:rPr sz="2000" i="1" spc="75" dirty="0">
                <a:latin typeface="Cambria"/>
                <a:cs typeface="Cambria"/>
              </a:rPr>
              <a:t>  </a:t>
            </a:r>
            <a:r>
              <a:rPr sz="2000" i="1" spc="-10" dirty="0">
                <a:latin typeface="Cambria"/>
                <a:cs typeface="Cambria"/>
              </a:rPr>
              <a:t>Μεγάλη </a:t>
            </a:r>
            <a:r>
              <a:rPr sz="2000" i="1" dirty="0">
                <a:latin typeface="Cambria"/>
                <a:cs typeface="Cambria"/>
              </a:rPr>
              <a:t>Βρετανία</a:t>
            </a:r>
            <a:r>
              <a:rPr sz="2000" i="1" spc="35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και</a:t>
            </a:r>
            <a:r>
              <a:rPr sz="2000" i="1" spc="33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η</a:t>
            </a:r>
            <a:r>
              <a:rPr sz="2000" i="1" spc="35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Γαλλία</a:t>
            </a:r>
            <a:r>
              <a:rPr sz="2000" i="1" spc="34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έ</a:t>
            </a:r>
            <a:r>
              <a:rPr sz="2100" dirty="0">
                <a:latin typeface="Papyrus"/>
                <a:cs typeface="Papyrus"/>
              </a:rPr>
              <a:t>π</a:t>
            </a:r>
            <a:r>
              <a:rPr sz="2000" i="1" dirty="0">
                <a:latin typeface="Cambria"/>
                <a:cs typeface="Cambria"/>
              </a:rPr>
              <a:t>ρε</a:t>
            </a:r>
            <a:r>
              <a:rPr sz="2100" dirty="0">
                <a:latin typeface="Papyrus"/>
                <a:cs typeface="Papyrus"/>
              </a:rPr>
              <a:t>π</a:t>
            </a:r>
            <a:r>
              <a:rPr sz="2000" i="1" dirty="0">
                <a:latin typeface="Cambria"/>
                <a:cs typeface="Cambria"/>
              </a:rPr>
              <a:t>ε</a:t>
            </a:r>
            <a:r>
              <a:rPr sz="2000" i="1" spc="34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να</a:t>
            </a:r>
            <a:r>
              <a:rPr sz="2000" i="1" spc="34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δεχτούν</a:t>
            </a:r>
            <a:r>
              <a:rPr sz="2000" i="1" spc="355" dirty="0">
                <a:latin typeface="Cambria"/>
                <a:cs typeface="Cambria"/>
              </a:rPr>
              <a:t> </a:t>
            </a:r>
            <a:r>
              <a:rPr sz="2000" i="1" spc="-25" dirty="0">
                <a:latin typeface="Cambria"/>
                <a:cs typeface="Cambria"/>
              </a:rPr>
              <a:t>τη </a:t>
            </a:r>
            <a:r>
              <a:rPr sz="2000" i="1" dirty="0">
                <a:latin typeface="Cambria"/>
                <a:cs typeface="Cambria"/>
              </a:rPr>
              <a:t>σοβιετική</a:t>
            </a:r>
            <a:r>
              <a:rPr sz="2000" i="1" spc="305" dirty="0">
                <a:latin typeface="Cambria"/>
                <a:cs typeface="Cambria"/>
              </a:rPr>
              <a:t> </a:t>
            </a:r>
            <a:r>
              <a:rPr sz="2100" dirty="0">
                <a:latin typeface="Papyrus"/>
                <a:cs typeface="Papyrus"/>
              </a:rPr>
              <a:t>π</a:t>
            </a:r>
            <a:r>
              <a:rPr sz="2000" i="1" dirty="0">
                <a:latin typeface="Cambria"/>
                <a:cs typeface="Cambria"/>
              </a:rPr>
              <a:t>ρόταση</a:t>
            </a:r>
            <a:r>
              <a:rPr sz="2100" dirty="0">
                <a:latin typeface="Papyrus"/>
                <a:cs typeface="Papyrus"/>
              </a:rPr>
              <a:t>.</a:t>
            </a:r>
            <a:r>
              <a:rPr sz="2100" spc="295" dirty="0">
                <a:latin typeface="Papyrus"/>
                <a:cs typeface="Papyrus"/>
              </a:rPr>
              <a:t> </a:t>
            </a:r>
            <a:r>
              <a:rPr sz="2000" i="1" dirty="0">
                <a:latin typeface="Cambria"/>
                <a:cs typeface="Cambria"/>
              </a:rPr>
              <a:t>Με</a:t>
            </a:r>
            <a:r>
              <a:rPr sz="2000" i="1" spc="30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τη</a:t>
            </a:r>
            <a:r>
              <a:rPr sz="2000" i="1" spc="28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συμμαχία</a:t>
            </a:r>
            <a:r>
              <a:rPr sz="2000" i="1" spc="290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Μεγάλης </a:t>
            </a:r>
            <a:r>
              <a:rPr sz="2000" i="1" dirty="0">
                <a:latin typeface="Cambria"/>
                <a:cs typeface="Cambria"/>
              </a:rPr>
              <a:t>Βρετανίας</a:t>
            </a:r>
            <a:r>
              <a:rPr sz="2100" dirty="0">
                <a:latin typeface="Papyrus"/>
                <a:cs typeface="Papyrus"/>
              </a:rPr>
              <a:t>,</a:t>
            </a:r>
            <a:r>
              <a:rPr sz="2100" spc="365" dirty="0">
                <a:latin typeface="Papyrus"/>
                <a:cs typeface="Papyrus"/>
              </a:rPr>
              <a:t> </a:t>
            </a:r>
            <a:r>
              <a:rPr sz="2000" i="1" dirty="0">
                <a:latin typeface="Cambria"/>
                <a:cs typeface="Cambria"/>
              </a:rPr>
              <a:t>Γαλλίας</a:t>
            </a:r>
            <a:r>
              <a:rPr sz="2000" i="1" spc="38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και</a:t>
            </a:r>
            <a:r>
              <a:rPr sz="2000" i="1" spc="37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Σοβιετικής</a:t>
            </a:r>
            <a:r>
              <a:rPr sz="2000" i="1" spc="38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Ένωσης</a:t>
            </a:r>
            <a:r>
              <a:rPr sz="2100" dirty="0">
                <a:latin typeface="Papyrus"/>
                <a:cs typeface="Papyrus"/>
              </a:rPr>
              <a:t>,</a:t>
            </a:r>
            <a:r>
              <a:rPr sz="2100" spc="360" dirty="0">
                <a:latin typeface="Papyrus"/>
                <a:cs typeface="Papyrus"/>
              </a:rPr>
              <a:t> </a:t>
            </a:r>
            <a:r>
              <a:rPr sz="2000" i="1" spc="-50" dirty="0">
                <a:latin typeface="Cambria"/>
                <a:cs typeface="Cambria"/>
              </a:rPr>
              <a:t>η </a:t>
            </a:r>
            <a:r>
              <a:rPr sz="2000" i="1" dirty="0">
                <a:latin typeface="Cambria"/>
                <a:cs typeface="Cambria"/>
              </a:rPr>
              <a:t>Γερμανία</a:t>
            </a:r>
            <a:r>
              <a:rPr sz="2000" i="1" spc="18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θα</a:t>
            </a:r>
            <a:r>
              <a:rPr sz="2000" i="1" spc="17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φοβόταν</a:t>
            </a:r>
            <a:r>
              <a:rPr sz="2000" i="1" spc="18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και</a:t>
            </a:r>
            <a:r>
              <a:rPr sz="2000" i="1" spc="18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δε</a:t>
            </a:r>
            <a:r>
              <a:rPr sz="2000" i="1" spc="18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θα</a:t>
            </a:r>
            <a:r>
              <a:rPr sz="2000" i="1" spc="19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ξεκινούσε</a:t>
            </a:r>
            <a:r>
              <a:rPr sz="2000" i="1" spc="200" dirty="0">
                <a:latin typeface="Cambria"/>
                <a:cs typeface="Cambria"/>
              </a:rPr>
              <a:t> </a:t>
            </a:r>
            <a:r>
              <a:rPr sz="2000" i="1" spc="-25" dirty="0">
                <a:latin typeface="Cambria"/>
                <a:cs typeface="Cambria"/>
              </a:rPr>
              <a:t>τον </a:t>
            </a:r>
            <a:r>
              <a:rPr sz="2100" dirty="0">
                <a:latin typeface="Papyrus"/>
                <a:cs typeface="Papyrus"/>
              </a:rPr>
              <a:t>π</a:t>
            </a:r>
            <a:r>
              <a:rPr sz="2000" i="1" dirty="0">
                <a:latin typeface="Cambria"/>
                <a:cs typeface="Cambria"/>
              </a:rPr>
              <a:t>όλεμο</a:t>
            </a:r>
            <a:r>
              <a:rPr sz="2100" dirty="0">
                <a:latin typeface="Papyrus"/>
                <a:cs typeface="Papyrus"/>
              </a:rPr>
              <a:t>.</a:t>
            </a:r>
            <a:r>
              <a:rPr sz="2100" spc="100" dirty="0">
                <a:latin typeface="Papyrus"/>
                <a:cs typeface="Papyrus"/>
              </a:rPr>
              <a:t>  </a:t>
            </a:r>
            <a:r>
              <a:rPr sz="2000" i="1" dirty="0">
                <a:latin typeface="Cambria"/>
                <a:cs typeface="Cambria"/>
              </a:rPr>
              <a:t>Εάν</a:t>
            </a:r>
            <a:r>
              <a:rPr sz="2000" i="1" spc="105" dirty="0">
                <a:latin typeface="Cambria"/>
                <a:cs typeface="Cambria"/>
              </a:rPr>
              <a:t>  </a:t>
            </a:r>
            <a:r>
              <a:rPr sz="2000" i="1" dirty="0">
                <a:latin typeface="Cambria"/>
                <a:cs typeface="Cambria"/>
              </a:rPr>
              <a:t>ο</a:t>
            </a:r>
            <a:r>
              <a:rPr sz="2000" i="1" spc="114" dirty="0">
                <a:latin typeface="Cambria"/>
                <a:cs typeface="Cambria"/>
              </a:rPr>
              <a:t>  </a:t>
            </a:r>
            <a:r>
              <a:rPr sz="2000" i="1" dirty="0">
                <a:latin typeface="Cambria"/>
                <a:cs typeface="Cambria"/>
              </a:rPr>
              <a:t>κύριος</a:t>
            </a:r>
            <a:r>
              <a:rPr sz="2000" i="1" spc="114" dirty="0">
                <a:latin typeface="Cambria"/>
                <a:cs typeface="Cambria"/>
              </a:rPr>
              <a:t>  </a:t>
            </a:r>
            <a:r>
              <a:rPr sz="2000" i="1" dirty="0">
                <a:latin typeface="Cambria"/>
                <a:cs typeface="Cambria"/>
              </a:rPr>
              <a:t>Τσάμ</a:t>
            </a:r>
            <a:r>
              <a:rPr sz="2100" dirty="0">
                <a:latin typeface="Papyrus"/>
                <a:cs typeface="Papyrus"/>
              </a:rPr>
              <a:t>π</a:t>
            </a:r>
            <a:r>
              <a:rPr sz="2000" i="1" dirty="0">
                <a:latin typeface="Cambria"/>
                <a:cs typeface="Cambria"/>
              </a:rPr>
              <a:t>ερλεϊν</a:t>
            </a:r>
            <a:r>
              <a:rPr sz="2000" i="1" spc="110" dirty="0">
                <a:latin typeface="Cambria"/>
                <a:cs typeface="Cambria"/>
              </a:rPr>
              <a:t>  </a:t>
            </a:r>
            <a:r>
              <a:rPr sz="2100" dirty="0">
                <a:latin typeface="Papyrus"/>
                <a:cs typeface="Papyrus"/>
              </a:rPr>
              <a:t>[...]</a:t>
            </a:r>
            <a:r>
              <a:rPr sz="2100" spc="105" dirty="0">
                <a:latin typeface="Papyrus"/>
                <a:cs typeface="Papyrus"/>
              </a:rPr>
              <a:t>  </a:t>
            </a:r>
            <a:r>
              <a:rPr sz="2000" i="1" spc="-20" dirty="0">
                <a:latin typeface="Cambria"/>
                <a:cs typeface="Cambria"/>
              </a:rPr>
              <a:t>είχε </a:t>
            </a:r>
            <a:r>
              <a:rPr sz="2000" i="1" dirty="0">
                <a:latin typeface="Cambria"/>
                <a:cs typeface="Cambria"/>
              </a:rPr>
              <a:t>α</a:t>
            </a:r>
            <a:r>
              <a:rPr sz="2100" dirty="0">
                <a:latin typeface="Papyrus"/>
                <a:cs typeface="Papyrus"/>
              </a:rPr>
              <a:t>π</a:t>
            </a:r>
            <a:r>
              <a:rPr sz="2000" i="1" dirty="0">
                <a:latin typeface="Cambria"/>
                <a:cs typeface="Cambria"/>
              </a:rPr>
              <a:t>αντήσει</a:t>
            </a:r>
            <a:r>
              <a:rPr sz="2000" i="1" spc="145" dirty="0">
                <a:latin typeface="Cambria"/>
                <a:cs typeface="Cambria"/>
              </a:rPr>
              <a:t>  </a:t>
            </a:r>
            <a:r>
              <a:rPr sz="2100" dirty="0">
                <a:latin typeface="Papyrus"/>
                <a:cs typeface="Papyrus"/>
              </a:rPr>
              <a:t>«</a:t>
            </a:r>
            <a:r>
              <a:rPr sz="2000" i="1" dirty="0">
                <a:latin typeface="Cambria"/>
                <a:cs typeface="Cambria"/>
              </a:rPr>
              <a:t>Ναι</a:t>
            </a:r>
            <a:r>
              <a:rPr sz="2100" dirty="0">
                <a:latin typeface="Papyrus"/>
                <a:cs typeface="Papyrus"/>
              </a:rPr>
              <a:t>.</a:t>
            </a:r>
            <a:r>
              <a:rPr sz="2100" spc="160" dirty="0">
                <a:latin typeface="Papyrus"/>
                <a:cs typeface="Papyrus"/>
              </a:rPr>
              <a:t>  </a:t>
            </a:r>
            <a:r>
              <a:rPr sz="2000" i="1" dirty="0">
                <a:latin typeface="Cambria"/>
                <a:cs typeface="Cambria"/>
              </a:rPr>
              <a:t>Ας</a:t>
            </a:r>
            <a:r>
              <a:rPr sz="2000" i="1" spc="150" dirty="0">
                <a:latin typeface="Cambria"/>
                <a:cs typeface="Cambria"/>
              </a:rPr>
              <a:t>  </a:t>
            </a:r>
            <a:r>
              <a:rPr sz="2000" i="1" dirty="0">
                <a:latin typeface="Cambria"/>
                <a:cs typeface="Cambria"/>
              </a:rPr>
              <a:t>συμμαχήσουμε</a:t>
            </a:r>
            <a:r>
              <a:rPr sz="2000" i="1" spc="155" dirty="0">
                <a:latin typeface="Cambria"/>
                <a:cs typeface="Cambria"/>
              </a:rPr>
              <a:t>  </a:t>
            </a:r>
            <a:r>
              <a:rPr sz="2000" i="1" dirty="0">
                <a:latin typeface="Cambria"/>
                <a:cs typeface="Cambria"/>
              </a:rPr>
              <a:t>εμείς</a:t>
            </a:r>
            <a:r>
              <a:rPr sz="2000" i="1" spc="155" dirty="0">
                <a:latin typeface="Cambria"/>
                <a:cs typeface="Cambria"/>
              </a:rPr>
              <a:t>  </a:t>
            </a:r>
            <a:r>
              <a:rPr sz="2000" i="1" spc="-25" dirty="0">
                <a:latin typeface="Cambria"/>
                <a:cs typeface="Cambria"/>
              </a:rPr>
              <a:t>οι </a:t>
            </a:r>
            <a:r>
              <a:rPr sz="2000" i="1" dirty="0">
                <a:latin typeface="Cambria"/>
                <a:cs typeface="Cambria"/>
              </a:rPr>
              <a:t>τρεις</a:t>
            </a:r>
            <a:r>
              <a:rPr sz="2000" i="1" spc="16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για</a:t>
            </a:r>
            <a:r>
              <a:rPr sz="2000" i="1" spc="18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να</a:t>
            </a:r>
            <a:r>
              <a:rPr sz="2000" i="1" spc="19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τσακίσουμε</a:t>
            </a:r>
            <a:r>
              <a:rPr sz="2000" i="1" spc="18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το</a:t>
            </a:r>
            <a:r>
              <a:rPr sz="2000" i="1" spc="18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λαιμό</a:t>
            </a:r>
            <a:r>
              <a:rPr sz="2000" i="1" spc="19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του</a:t>
            </a:r>
            <a:r>
              <a:rPr sz="2000" i="1" spc="18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Χίτλερ</a:t>
            </a:r>
            <a:r>
              <a:rPr sz="2100" spc="-10" dirty="0">
                <a:latin typeface="Papyrus"/>
                <a:cs typeface="Papyrus"/>
              </a:rPr>
              <a:t>», </a:t>
            </a:r>
            <a:r>
              <a:rPr sz="2000" i="1" dirty="0">
                <a:latin typeface="Cambria"/>
                <a:cs typeface="Cambria"/>
              </a:rPr>
              <a:t>θα</a:t>
            </a:r>
            <a:r>
              <a:rPr sz="2000" i="1" spc="-4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είχε</a:t>
            </a:r>
            <a:r>
              <a:rPr sz="2000" i="1" spc="-4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αλλάξει</a:t>
            </a:r>
            <a:r>
              <a:rPr sz="2000" i="1" spc="-4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την</a:t>
            </a:r>
            <a:r>
              <a:rPr sz="2000" i="1" spc="-50" dirty="0">
                <a:latin typeface="Cambria"/>
                <a:cs typeface="Cambria"/>
              </a:rPr>
              <a:t> </a:t>
            </a:r>
            <a:r>
              <a:rPr sz="2100" spc="-10" dirty="0">
                <a:latin typeface="Papyrus"/>
                <a:cs typeface="Papyrus"/>
              </a:rPr>
              <a:t>π</a:t>
            </a:r>
            <a:r>
              <a:rPr sz="2000" i="1" spc="-10" dirty="0">
                <a:latin typeface="Cambria"/>
                <a:cs typeface="Cambria"/>
              </a:rPr>
              <a:t>ορεία</a:t>
            </a:r>
            <a:r>
              <a:rPr sz="2000" i="1" spc="-5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της</a:t>
            </a:r>
            <a:r>
              <a:rPr sz="2000" i="1" spc="-40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ιστορίας</a:t>
            </a:r>
            <a:r>
              <a:rPr sz="2100" spc="-10" dirty="0">
                <a:latin typeface="Papyrus"/>
                <a:cs typeface="Papyrus"/>
              </a:rPr>
              <a:t>.</a:t>
            </a:r>
            <a:endParaRPr sz="2100">
              <a:latin typeface="Papyrus"/>
              <a:cs typeface="Papyrus"/>
            </a:endParaRPr>
          </a:p>
          <a:p>
            <a:pPr marL="91440" algn="just">
              <a:lnSpc>
                <a:spcPts val="2330"/>
              </a:lnSpc>
            </a:pPr>
            <a:r>
              <a:rPr sz="2000" dirty="0">
                <a:latin typeface="Cambria"/>
                <a:cs typeface="Cambria"/>
              </a:rPr>
              <a:t>Ουίνστον</a:t>
            </a:r>
            <a:r>
              <a:rPr sz="2000" spc="60" dirty="0">
                <a:latin typeface="Cambria"/>
                <a:cs typeface="Cambria"/>
              </a:rPr>
              <a:t>  </a:t>
            </a:r>
            <a:r>
              <a:rPr sz="2000" dirty="0">
                <a:latin typeface="Cambria"/>
                <a:cs typeface="Cambria"/>
              </a:rPr>
              <a:t>Τσόρτσιλ</a:t>
            </a:r>
            <a:r>
              <a:rPr sz="2000" dirty="0">
                <a:latin typeface="Papyrus"/>
                <a:cs typeface="Papyrus"/>
              </a:rPr>
              <a:t>,</a:t>
            </a:r>
            <a:r>
              <a:rPr sz="2000" spc="75" dirty="0">
                <a:latin typeface="Papyrus"/>
                <a:cs typeface="Papyrus"/>
              </a:rPr>
              <a:t>  </a:t>
            </a:r>
            <a:r>
              <a:rPr sz="2000" dirty="0">
                <a:latin typeface="Cambria"/>
                <a:cs typeface="Cambria"/>
              </a:rPr>
              <a:t>Α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ομνημονεύματα</a:t>
            </a:r>
            <a:r>
              <a:rPr sz="2000" dirty="0">
                <a:latin typeface="Papyrus"/>
                <a:cs typeface="Papyrus"/>
              </a:rPr>
              <a:t>,</a:t>
            </a:r>
            <a:r>
              <a:rPr sz="2000" spc="75" dirty="0">
                <a:latin typeface="Papyrus"/>
                <a:cs typeface="Papyrus"/>
              </a:rPr>
              <a:t>  </a:t>
            </a:r>
            <a:r>
              <a:rPr sz="2000" spc="-20" dirty="0">
                <a:latin typeface="Cambria"/>
                <a:cs typeface="Cambria"/>
              </a:rPr>
              <a:t>έτος</a:t>
            </a:r>
            <a:endParaRPr sz="2000">
              <a:latin typeface="Cambria"/>
              <a:cs typeface="Cambria"/>
            </a:endParaRPr>
          </a:p>
          <a:p>
            <a:pPr marL="91440">
              <a:lnSpc>
                <a:spcPts val="2350"/>
              </a:lnSpc>
            </a:pPr>
            <a:r>
              <a:rPr sz="2000" spc="-20" dirty="0">
                <a:latin typeface="Papyrus"/>
                <a:cs typeface="Papyrus"/>
              </a:rPr>
              <a:t>1948</a:t>
            </a:r>
            <a:endParaRPr sz="2000">
              <a:latin typeface="Papyrus"/>
              <a:cs typeface="Papyru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52400"/>
            <a:ext cx="2714244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80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sz="4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Αύγουστος</a:t>
            </a:r>
            <a:r>
              <a:rPr sz="4000" u="sng" spc="3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4000" b="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pyrus"/>
                <a:cs typeface="Papyrus"/>
              </a:rPr>
              <a:t>1939</a:t>
            </a:r>
            <a:r>
              <a:rPr sz="4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:</a:t>
            </a:r>
            <a:endParaRPr sz="4000">
              <a:latin typeface="Papyrus"/>
              <a:cs typeface="Papyru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5008" y="1418844"/>
            <a:ext cx="8255634" cy="1450975"/>
            <a:chOff x="445008" y="1418844"/>
            <a:chExt cx="8255634" cy="1450975"/>
          </a:xfrm>
        </p:grpSpPr>
        <p:sp>
          <p:nvSpPr>
            <p:cNvPr id="4" name="object 4"/>
            <p:cNvSpPr/>
            <p:nvPr/>
          </p:nvSpPr>
          <p:spPr>
            <a:xfrm>
              <a:off x="457962" y="1431798"/>
              <a:ext cx="8229600" cy="1424940"/>
            </a:xfrm>
            <a:custGeom>
              <a:avLst/>
              <a:gdLst/>
              <a:ahLst/>
              <a:cxnLst/>
              <a:rect l="l" t="t" r="r" b="b"/>
              <a:pathLst>
                <a:path w="8229600" h="1424939">
                  <a:moveTo>
                    <a:pt x="7992109" y="0"/>
                  </a:moveTo>
                  <a:lnTo>
                    <a:pt x="237489" y="0"/>
                  </a:lnTo>
                  <a:lnTo>
                    <a:pt x="189626" y="4823"/>
                  </a:lnTo>
                  <a:lnTo>
                    <a:pt x="145046" y="18659"/>
                  </a:lnTo>
                  <a:lnTo>
                    <a:pt x="104705" y="40551"/>
                  </a:lnTo>
                  <a:lnTo>
                    <a:pt x="69557" y="69548"/>
                  </a:lnTo>
                  <a:lnTo>
                    <a:pt x="40558" y="104694"/>
                  </a:lnTo>
                  <a:lnTo>
                    <a:pt x="18662" y="145035"/>
                  </a:lnTo>
                  <a:lnTo>
                    <a:pt x="4824" y="189619"/>
                  </a:lnTo>
                  <a:lnTo>
                    <a:pt x="0" y="237489"/>
                  </a:lnTo>
                  <a:lnTo>
                    <a:pt x="0" y="1187450"/>
                  </a:lnTo>
                  <a:lnTo>
                    <a:pt x="4824" y="1235320"/>
                  </a:lnTo>
                  <a:lnTo>
                    <a:pt x="18662" y="1279904"/>
                  </a:lnTo>
                  <a:lnTo>
                    <a:pt x="40558" y="1320245"/>
                  </a:lnTo>
                  <a:lnTo>
                    <a:pt x="69557" y="1355391"/>
                  </a:lnTo>
                  <a:lnTo>
                    <a:pt x="104705" y="1384388"/>
                  </a:lnTo>
                  <a:lnTo>
                    <a:pt x="145046" y="1406280"/>
                  </a:lnTo>
                  <a:lnTo>
                    <a:pt x="189626" y="1420116"/>
                  </a:lnTo>
                  <a:lnTo>
                    <a:pt x="237489" y="1424939"/>
                  </a:lnTo>
                  <a:lnTo>
                    <a:pt x="7992109" y="1424939"/>
                  </a:lnTo>
                  <a:lnTo>
                    <a:pt x="8039980" y="1420116"/>
                  </a:lnTo>
                  <a:lnTo>
                    <a:pt x="8084564" y="1406280"/>
                  </a:lnTo>
                  <a:lnTo>
                    <a:pt x="8124905" y="1384388"/>
                  </a:lnTo>
                  <a:lnTo>
                    <a:pt x="8160051" y="1355391"/>
                  </a:lnTo>
                  <a:lnTo>
                    <a:pt x="8189048" y="1320245"/>
                  </a:lnTo>
                  <a:lnTo>
                    <a:pt x="8210940" y="1279904"/>
                  </a:lnTo>
                  <a:lnTo>
                    <a:pt x="8224776" y="1235320"/>
                  </a:lnTo>
                  <a:lnTo>
                    <a:pt x="8229600" y="1187450"/>
                  </a:lnTo>
                  <a:lnTo>
                    <a:pt x="8229600" y="237489"/>
                  </a:lnTo>
                  <a:lnTo>
                    <a:pt x="8224776" y="189619"/>
                  </a:lnTo>
                  <a:lnTo>
                    <a:pt x="8210940" y="145035"/>
                  </a:lnTo>
                  <a:lnTo>
                    <a:pt x="8189048" y="104694"/>
                  </a:lnTo>
                  <a:lnTo>
                    <a:pt x="8160051" y="69548"/>
                  </a:lnTo>
                  <a:lnTo>
                    <a:pt x="8124905" y="40551"/>
                  </a:lnTo>
                  <a:lnTo>
                    <a:pt x="8084564" y="18659"/>
                  </a:lnTo>
                  <a:lnTo>
                    <a:pt x="8039980" y="4823"/>
                  </a:lnTo>
                  <a:lnTo>
                    <a:pt x="799210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1431798"/>
              <a:ext cx="8229600" cy="1424940"/>
            </a:xfrm>
            <a:custGeom>
              <a:avLst/>
              <a:gdLst/>
              <a:ahLst/>
              <a:cxnLst/>
              <a:rect l="l" t="t" r="r" b="b"/>
              <a:pathLst>
                <a:path w="8229600" h="1424939">
                  <a:moveTo>
                    <a:pt x="0" y="237489"/>
                  </a:moveTo>
                  <a:lnTo>
                    <a:pt x="4824" y="189619"/>
                  </a:lnTo>
                  <a:lnTo>
                    <a:pt x="18662" y="145035"/>
                  </a:lnTo>
                  <a:lnTo>
                    <a:pt x="40558" y="104694"/>
                  </a:lnTo>
                  <a:lnTo>
                    <a:pt x="69557" y="69548"/>
                  </a:lnTo>
                  <a:lnTo>
                    <a:pt x="104705" y="40551"/>
                  </a:lnTo>
                  <a:lnTo>
                    <a:pt x="145046" y="18659"/>
                  </a:lnTo>
                  <a:lnTo>
                    <a:pt x="189626" y="4823"/>
                  </a:lnTo>
                  <a:lnTo>
                    <a:pt x="237489" y="0"/>
                  </a:lnTo>
                  <a:lnTo>
                    <a:pt x="7992109" y="0"/>
                  </a:lnTo>
                  <a:lnTo>
                    <a:pt x="8039980" y="4823"/>
                  </a:lnTo>
                  <a:lnTo>
                    <a:pt x="8084564" y="18659"/>
                  </a:lnTo>
                  <a:lnTo>
                    <a:pt x="8124905" y="40551"/>
                  </a:lnTo>
                  <a:lnTo>
                    <a:pt x="8160051" y="69548"/>
                  </a:lnTo>
                  <a:lnTo>
                    <a:pt x="8189048" y="104694"/>
                  </a:lnTo>
                  <a:lnTo>
                    <a:pt x="8210940" y="145035"/>
                  </a:lnTo>
                  <a:lnTo>
                    <a:pt x="8224776" y="189619"/>
                  </a:lnTo>
                  <a:lnTo>
                    <a:pt x="8229600" y="237489"/>
                  </a:lnTo>
                  <a:lnTo>
                    <a:pt x="8229600" y="1187450"/>
                  </a:lnTo>
                  <a:lnTo>
                    <a:pt x="8224776" y="1235320"/>
                  </a:lnTo>
                  <a:lnTo>
                    <a:pt x="8210940" y="1279904"/>
                  </a:lnTo>
                  <a:lnTo>
                    <a:pt x="8189048" y="1320245"/>
                  </a:lnTo>
                  <a:lnTo>
                    <a:pt x="8160051" y="1355391"/>
                  </a:lnTo>
                  <a:lnTo>
                    <a:pt x="8124905" y="1384388"/>
                  </a:lnTo>
                  <a:lnTo>
                    <a:pt x="8084564" y="1406280"/>
                  </a:lnTo>
                  <a:lnTo>
                    <a:pt x="8039980" y="1420116"/>
                  </a:lnTo>
                  <a:lnTo>
                    <a:pt x="7992109" y="1424939"/>
                  </a:lnTo>
                  <a:lnTo>
                    <a:pt x="237489" y="1424939"/>
                  </a:lnTo>
                  <a:lnTo>
                    <a:pt x="189626" y="1420116"/>
                  </a:lnTo>
                  <a:lnTo>
                    <a:pt x="145046" y="1406280"/>
                  </a:lnTo>
                  <a:lnTo>
                    <a:pt x="104705" y="1384388"/>
                  </a:lnTo>
                  <a:lnTo>
                    <a:pt x="69557" y="1355391"/>
                  </a:lnTo>
                  <a:lnTo>
                    <a:pt x="40558" y="1320245"/>
                  </a:lnTo>
                  <a:lnTo>
                    <a:pt x="18662" y="1279904"/>
                  </a:lnTo>
                  <a:lnTo>
                    <a:pt x="4824" y="1235320"/>
                  </a:lnTo>
                  <a:lnTo>
                    <a:pt x="0" y="1187450"/>
                  </a:lnTo>
                  <a:lnTo>
                    <a:pt x="0" y="2374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45008" y="3759708"/>
            <a:ext cx="8255634" cy="1450975"/>
            <a:chOff x="445008" y="3759708"/>
            <a:chExt cx="8255634" cy="1450975"/>
          </a:xfrm>
        </p:grpSpPr>
        <p:sp>
          <p:nvSpPr>
            <p:cNvPr id="7" name="object 7"/>
            <p:cNvSpPr/>
            <p:nvPr/>
          </p:nvSpPr>
          <p:spPr>
            <a:xfrm>
              <a:off x="457962" y="3772662"/>
              <a:ext cx="8229600" cy="1424940"/>
            </a:xfrm>
            <a:custGeom>
              <a:avLst/>
              <a:gdLst/>
              <a:ahLst/>
              <a:cxnLst/>
              <a:rect l="l" t="t" r="r" b="b"/>
              <a:pathLst>
                <a:path w="8229600" h="1424939">
                  <a:moveTo>
                    <a:pt x="7992109" y="0"/>
                  </a:moveTo>
                  <a:lnTo>
                    <a:pt x="237489" y="0"/>
                  </a:lnTo>
                  <a:lnTo>
                    <a:pt x="189626" y="4823"/>
                  </a:lnTo>
                  <a:lnTo>
                    <a:pt x="145046" y="18659"/>
                  </a:lnTo>
                  <a:lnTo>
                    <a:pt x="104705" y="40551"/>
                  </a:lnTo>
                  <a:lnTo>
                    <a:pt x="69557" y="69548"/>
                  </a:lnTo>
                  <a:lnTo>
                    <a:pt x="40558" y="104694"/>
                  </a:lnTo>
                  <a:lnTo>
                    <a:pt x="18662" y="145035"/>
                  </a:lnTo>
                  <a:lnTo>
                    <a:pt x="4824" y="189619"/>
                  </a:lnTo>
                  <a:lnTo>
                    <a:pt x="0" y="237489"/>
                  </a:lnTo>
                  <a:lnTo>
                    <a:pt x="0" y="1187450"/>
                  </a:lnTo>
                  <a:lnTo>
                    <a:pt x="4824" y="1235320"/>
                  </a:lnTo>
                  <a:lnTo>
                    <a:pt x="18662" y="1279904"/>
                  </a:lnTo>
                  <a:lnTo>
                    <a:pt x="40558" y="1320245"/>
                  </a:lnTo>
                  <a:lnTo>
                    <a:pt x="69557" y="1355391"/>
                  </a:lnTo>
                  <a:lnTo>
                    <a:pt x="104705" y="1384388"/>
                  </a:lnTo>
                  <a:lnTo>
                    <a:pt x="145046" y="1406280"/>
                  </a:lnTo>
                  <a:lnTo>
                    <a:pt x="189626" y="1420116"/>
                  </a:lnTo>
                  <a:lnTo>
                    <a:pt x="237489" y="1424939"/>
                  </a:lnTo>
                  <a:lnTo>
                    <a:pt x="7992109" y="1424939"/>
                  </a:lnTo>
                  <a:lnTo>
                    <a:pt x="8039980" y="1420116"/>
                  </a:lnTo>
                  <a:lnTo>
                    <a:pt x="8084564" y="1406280"/>
                  </a:lnTo>
                  <a:lnTo>
                    <a:pt x="8124905" y="1384388"/>
                  </a:lnTo>
                  <a:lnTo>
                    <a:pt x="8160051" y="1355391"/>
                  </a:lnTo>
                  <a:lnTo>
                    <a:pt x="8189048" y="1320245"/>
                  </a:lnTo>
                  <a:lnTo>
                    <a:pt x="8210940" y="1279904"/>
                  </a:lnTo>
                  <a:lnTo>
                    <a:pt x="8224776" y="1235320"/>
                  </a:lnTo>
                  <a:lnTo>
                    <a:pt x="8229600" y="1187450"/>
                  </a:lnTo>
                  <a:lnTo>
                    <a:pt x="8229600" y="237489"/>
                  </a:lnTo>
                  <a:lnTo>
                    <a:pt x="8224776" y="189619"/>
                  </a:lnTo>
                  <a:lnTo>
                    <a:pt x="8210940" y="145035"/>
                  </a:lnTo>
                  <a:lnTo>
                    <a:pt x="8189048" y="104694"/>
                  </a:lnTo>
                  <a:lnTo>
                    <a:pt x="8160051" y="69548"/>
                  </a:lnTo>
                  <a:lnTo>
                    <a:pt x="8124905" y="40551"/>
                  </a:lnTo>
                  <a:lnTo>
                    <a:pt x="8084564" y="18659"/>
                  </a:lnTo>
                  <a:lnTo>
                    <a:pt x="8039980" y="4823"/>
                  </a:lnTo>
                  <a:lnTo>
                    <a:pt x="7992109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962" y="3772662"/>
              <a:ext cx="8229600" cy="1424940"/>
            </a:xfrm>
            <a:custGeom>
              <a:avLst/>
              <a:gdLst/>
              <a:ahLst/>
              <a:cxnLst/>
              <a:rect l="l" t="t" r="r" b="b"/>
              <a:pathLst>
                <a:path w="8229600" h="1424939">
                  <a:moveTo>
                    <a:pt x="0" y="237489"/>
                  </a:moveTo>
                  <a:lnTo>
                    <a:pt x="4824" y="189619"/>
                  </a:lnTo>
                  <a:lnTo>
                    <a:pt x="18662" y="145035"/>
                  </a:lnTo>
                  <a:lnTo>
                    <a:pt x="40558" y="104694"/>
                  </a:lnTo>
                  <a:lnTo>
                    <a:pt x="69557" y="69548"/>
                  </a:lnTo>
                  <a:lnTo>
                    <a:pt x="104705" y="40551"/>
                  </a:lnTo>
                  <a:lnTo>
                    <a:pt x="145046" y="18659"/>
                  </a:lnTo>
                  <a:lnTo>
                    <a:pt x="189626" y="4823"/>
                  </a:lnTo>
                  <a:lnTo>
                    <a:pt x="237489" y="0"/>
                  </a:lnTo>
                  <a:lnTo>
                    <a:pt x="7992109" y="0"/>
                  </a:lnTo>
                  <a:lnTo>
                    <a:pt x="8039980" y="4823"/>
                  </a:lnTo>
                  <a:lnTo>
                    <a:pt x="8084564" y="18659"/>
                  </a:lnTo>
                  <a:lnTo>
                    <a:pt x="8124905" y="40551"/>
                  </a:lnTo>
                  <a:lnTo>
                    <a:pt x="8160051" y="69548"/>
                  </a:lnTo>
                  <a:lnTo>
                    <a:pt x="8189048" y="104694"/>
                  </a:lnTo>
                  <a:lnTo>
                    <a:pt x="8210940" y="145035"/>
                  </a:lnTo>
                  <a:lnTo>
                    <a:pt x="8224776" y="189619"/>
                  </a:lnTo>
                  <a:lnTo>
                    <a:pt x="8229600" y="237489"/>
                  </a:lnTo>
                  <a:lnTo>
                    <a:pt x="8229600" y="1187450"/>
                  </a:lnTo>
                  <a:lnTo>
                    <a:pt x="8224776" y="1235320"/>
                  </a:lnTo>
                  <a:lnTo>
                    <a:pt x="8210940" y="1279904"/>
                  </a:lnTo>
                  <a:lnTo>
                    <a:pt x="8189048" y="1320245"/>
                  </a:lnTo>
                  <a:lnTo>
                    <a:pt x="8160051" y="1355391"/>
                  </a:lnTo>
                  <a:lnTo>
                    <a:pt x="8124905" y="1384388"/>
                  </a:lnTo>
                  <a:lnTo>
                    <a:pt x="8084564" y="1406280"/>
                  </a:lnTo>
                  <a:lnTo>
                    <a:pt x="8039980" y="1420116"/>
                  </a:lnTo>
                  <a:lnTo>
                    <a:pt x="7992109" y="1424939"/>
                  </a:lnTo>
                  <a:lnTo>
                    <a:pt x="237489" y="1424939"/>
                  </a:lnTo>
                  <a:lnTo>
                    <a:pt x="189626" y="1420116"/>
                  </a:lnTo>
                  <a:lnTo>
                    <a:pt x="145046" y="1406280"/>
                  </a:lnTo>
                  <a:lnTo>
                    <a:pt x="104705" y="1384388"/>
                  </a:lnTo>
                  <a:lnTo>
                    <a:pt x="69557" y="1355391"/>
                  </a:lnTo>
                  <a:lnTo>
                    <a:pt x="40558" y="1320245"/>
                  </a:lnTo>
                  <a:lnTo>
                    <a:pt x="18662" y="1279904"/>
                  </a:lnTo>
                  <a:lnTo>
                    <a:pt x="4824" y="1235320"/>
                  </a:lnTo>
                  <a:lnTo>
                    <a:pt x="0" y="1187450"/>
                  </a:lnTo>
                  <a:lnTo>
                    <a:pt x="0" y="2374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4636" y="1507083"/>
            <a:ext cx="7719059" cy="448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>
              <a:lnSpc>
                <a:spcPct val="1179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Χίτλερ</a:t>
            </a:r>
            <a:r>
              <a:rPr sz="2900" dirty="0">
                <a:solidFill>
                  <a:srgbClr val="FFFFFF"/>
                </a:solidFill>
                <a:latin typeface="Papyrus"/>
                <a:cs typeface="Papyrus"/>
              </a:rPr>
              <a:t>,</a:t>
            </a:r>
            <a:r>
              <a:rPr sz="2900" spc="-3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εκμεταλλευόμενος</a:t>
            </a:r>
            <a:r>
              <a:rPr sz="2900" spc="5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αδυναμία</a:t>
            </a:r>
            <a:r>
              <a:rPr sz="29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σύμ</a:t>
            </a:r>
            <a:r>
              <a:rPr sz="29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ραξης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Βρετανίας</a:t>
            </a:r>
            <a:r>
              <a:rPr sz="2900" dirty="0">
                <a:solidFill>
                  <a:srgbClr val="FFFFFF"/>
                </a:solidFill>
                <a:latin typeface="Papyrus"/>
                <a:cs typeface="Papyrus"/>
              </a:rPr>
              <a:t>,</a:t>
            </a:r>
            <a:r>
              <a:rPr sz="2900" spc="-9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Γαλλίας</a:t>
            </a:r>
            <a:r>
              <a:rPr sz="29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με</a:t>
            </a:r>
            <a:r>
              <a:rPr sz="29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Σοβιετική</a:t>
            </a:r>
            <a:r>
              <a:rPr sz="29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Ένωση</a:t>
            </a:r>
            <a:endParaRPr sz="2900">
              <a:latin typeface="Cambria"/>
              <a:cs typeface="Cambria"/>
            </a:endParaRPr>
          </a:p>
          <a:p>
            <a:pPr marL="321310" marR="683260" indent="-227329">
              <a:lnSpc>
                <a:spcPct val="118300"/>
              </a:lnSpc>
              <a:spcBef>
                <a:spcPts val="1955"/>
              </a:spcBef>
              <a:buFont typeface="Papyrus"/>
              <a:buChar char="•"/>
              <a:tabLst>
                <a:tab pos="322580" algn="l"/>
              </a:tabLst>
            </a:pPr>
            <a:r>
              <a:rPr sz="2300" dirty="0">
                <a:latin typeface="Cambria"/>
                <a:cs typeface="Cambria"/>
              </a:rPr>
              <a:t>και</a:t>
            </a:r>
            <a:r>
              <a:rPr sz="2300" spc="-30" dirty="0">
                <a:latin typeface="Cambria"/>
                <a:cs typeface="Cambria"/>
              </a:rPr>
              <a:t> </a:t>
            </a:r>
            <a:r>
              <a:rPr sz="2300" dirty="0">
                <a:latin typeface="Cambria"/>
                <a:cs typeface="Cambria"/>
              </a:rPr>
              <a:t>για</a:t>
            </a:r>
            <a:r>
              <a:rPr sz="2300" spc="-45" dirty="0">
                <a:latin typeface="Cambria"/>
                <a:cs typeface="Cambria"/>
              </a:rPr>
              <a:t> </a:t>
            </a:r>
            <a:r>
              <a:rPr sz="2300" dirty="0">
                <a:latin typeface="Cambria"/>
                <a:cs typeface="Cambria"/>
              </a:rPr>
              <a:t>να</a:t>
            </a:r>
            <a:r>
              <a:rPr sz="2300" spc="-30" dirty="0">
                <a:latin typeface="Cambria"/>
                <a:cs typeface="Cambria"/>
              </a:rPr>
              <a:t> </a:t>
            </a:r>
            <a:r>
              <a:rPr sz="2300" dirty="0">
                <a:latin typeface="Cambria"/>
                <a:cs typeface="Cambria"/>
              </a:rPr>
              <a:t>εξασφαλίσει</a:t>
            </a:r>
            <a:r>
              <a:rPr sz="2300" spc="-65" dirty="0">
                <a:latin typeface="Cambria"/>
                <a:cs typeface="Cambria"/>
              </a:rPr>
              <a:t> </a:t>
            </a:r>
            <a:r>
              <a:rPr sz="2300" dirty="0">
                <a:latin typeface="Cambria"/>
                <a:cs typeface="Cambria"/>
              </a:rPr>
              <a:t>ότι</a:t>
            </a:r>
            <a:r>
              <a:rPr sz="2300" spc="-35" dirty="0">
                <a:latin typeface="Cambria"/>
                <a:cs typeface="Cambria"/>
              </a:rPr>
              <a:t> </a:t>
            </a:r>
            <a:r>
              <a:rPr sz="2300" dirty="0">
                <a:latin typeface="Cambria"/>
                <a:cs typeface="Cambria"/>
              </a:rPr>
              <a:t>η</a:t>
            </a:r>
            <a:r>
              <a:rPr sz="2300" spc="-35" dirty="0">
                <a:latin typeface="Cambria"/>
                <a:cs typeface="Cambria"/>
              </a:rPr>
              <a:t> </a:t>
            </a:r>
            <a:r>
              <a:rPr sz="2300" spc="-20" dirty="0">
                <a:latin typeface="Cambria"/>
                <a:cs typeface="Cambria"/>
              </a:rPr>
              <a:t>Γερμανία</a:t>
            </a:r>
            <a:r>
              <a:rPr sz="2300" spc="-50" dirty="0">
                <a:latin typeface="Cambria"/>
                <a:cs typeface="Cambria"/>
              </a:rPr>
              <a:t> </a:t>
            </a:r>
            <a:r>
              <a:rPr sz="2300" dirty="0">
                <a:latin typeface="Cambria"/>
                <a:cs typeface="Cambria"/>
              </a:rPr>
              <a:t>δεν</a:t>
            </a:r>
            <a:r>
              <a:rPr sz="2300" spc="-45" dirty="0">
                <a:latin typeface="Cambria"/>
                <a:cs typeface="Cambria"/>
              </a:rPr>
              <a:t> </a:t>
            </a:r>
            <a:r>
              <a:rPr sz="2300" dirty="0">
                <a:latin typeface="Cambria"/>
                <a:cs typeface="Cambria"/>
              </a:rPr>
              <a:t>θα</a:t>
            </a:r>
            <a:r>
              <a:rPr sz="2300" spc="-35" dirty="0">
                <a:latin typeface="Cambria"/>
                <a:cs typeface="Cambria"/>
              </a:rPr>
              <a:t> </a:t>
            </a:r>
            <a:r>
              <a:rPr sz="2300" spc="-10" dirty="0">
                <a:latin typeface="Cambria"/>
                <a:cs typeface="Cambria"/>
              </a:rPr>
              <a:t>δεχόταν 	</a:t>
            </a:r>
            <a:r>
              <a:rPr sz="2300" dirty="0">
                <a:latin typeface="Cambria"/>
                <a:cs typeface="Cambria"/>
              </a:rPr>
              <a:t>ε</a:t>
            </a:r>
            <a:r>
              <a:rPr sz="2300" dirty="0">
                <a:latin typeface="Papyrus"/>
                <a:cs typeface="Papyrus"/>
              </a:rPr>
              <a:t>π</a:t>
            </a:r>
            <a:r>
              <a:rPr sz="2300" dirty="0">
                <a:latin typeface="Cambria"/>
                <a:cs typeface="Cambria"/>
              </a:rPr>
              <a:t>ίθεση</a:t>
            </a:r>
            <a:r>
              <a:rPr sz="2300" spc="-65" dirty="0">
                <a:latin typeface="Cambria"/>
                <a:cs typeface="Cambria"/>
              </a:rPr>
              <a:t> </a:t>
            </a:r>
            <a:r>
              <a:rPr sz="2300" dirty="0">
                <a:latin typeface="Cambria"/>
                <a:cs typeface="Cambria"/>
              </a:rPr>
              <a:t>α</a:t>
            </a:r>
            <a:r>
              <a:rPr sz="2300" dirty="0">
                <a:latin typeface="Papyrus"/>
                <a:cs typeface="Papyrus"/>
              </a:rPr>
              <a:t>π</a:t>
            </a:r>
            <a:r>
              <a:rPr sz="2300" dirty="0">
                <a:latin typeface="Cambria"/>
                <a:cs typeface="Cambria"/>
              </a:rPr>
              <a:t>ό</a:t>
            </a:r>
            <a:r>
              <a:rPr sz="2300" spc="-55" dirty="0">
                <a:latin typeface="Cambria"/>
                <a:cs typeface="Cambria"/>
              </a:rPr>
              <a:t> </a:t>
            </a:r>
            <a:r>
              <a:rPr sz="2300" spc="-10" dirty="0">
                <a:latin typeface="Cambria"/>
                <a:cs typeface="Cambria"/>
              </a:rPr>
              <a:t>ανατολικά</a:t>
            </a:r>
            <a:r>
              <a:rPr sz="2300" spc="-10" dirty="0">
                <a:latin typeface="Papyrus"/>
                <a:cs typeface="Papyrus"/>
              </a:rPr>
              <a:t>,</a:t>
            </a:r>
            <a:endParaRPr sz="2300">
              <a:latin typeface="Papyrus"/>
              <a:cs typeface="Papyrus"/>
            </a:endParaRPr>
          </a:p>
          <a:p>
            <a:pPr marL="12700" marR="5080">
              <a:lnSpc>
                <a:spcPct val="113700"/>
              </a:lnSpc>
              <a:spcBef>
                <a:spcPts val="1885"/>
              </a:spcBef>
            </a:pP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29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έγραψε</a:t>
            </a:r>
            <a:r>
              <a:rPr sz="29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με</a:t>
            </a:r>
            <a:r>
              <a:rPr sz="29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την</a:t>
            </a:r>
            <a:r>
              <a:rPr sz="29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Σοβιετική</a:t>
            </a:r>
            <a:r>
              <a:rPr sz="29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Ένωση</a:t>
            </a:r>
            <a:r>
              <a:rPr sz="29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b="1" i="1" dirty="0">
                <a:solidFill>
                  <a:srgbClr val="FFFFFF"/>
                </a:solidFill>
                <a:latin typeface="Cambria"/>
                <a:cs typeface="Cambria"/>
              </a:rPr>
              <a:t>σύμφωνο</a:t>
            </a:r>
            <a:r>
              <a:rPr sz="2900" b="1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b="1" i="1" spc="-25" dirty="0">
                <a:solidFill>
                  <a:srgbClr val="FFFFFF"/>
                </a:solidFill>
                <a:latin typeface="Cambria"/>
                <a:cs typeface="Cambria"/>
              </a:rPr>
              <a:t>μη </a:t>
            </a:r>
            <a:r>
              <a:rPr sz="2900" b="1" i="1" spc="-10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305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900" b="1" i="1" spc="-10" dirty="0">
                <a:solidFill>
                  <a:srgbClr val="FFFFFF"/>
                </a:solidFill>
                <a:latin typeface="Cambria"/>
                <a:cs typeface="Cambria"/>
              </a:rPr>
              <a:t>ιθέσεως</a:t>
            </a:r>
            <a:r>
              <a:rPr sz="2900" b="1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2900" b="1" dirty="0">
                <a:solidFill>
                  <a:srgbClr val="FFFFFF"/>
                </a:solidFill>
                <a:latin typeface="Cambria"/>
                <a:cs typeface="Cambria"/>
              </a:rPr>
              <a:t>Σύμφωνο</a:t>
            </a:r>
            <a:r>
              <a:rPr sz="29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b="1" spc="-20" dirty="0">
                <a:solidFill>
                  <a:srgbClr val="FFFFFF"/>
                </a:solidFill>
                <a:latin typeface="Cambria"/>
                <a:cs typeface="Cambria"/>
              </a:rPr>
              <a:t>Ρίμ</a:t>
            </a:r>
            <a:r>
              <a:rPr sz="2900" spc="-2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900" b="1" spc="-20" dirty="0">
                <a:solidFill>
                  <a:srgbClr val="FFFFFF"/>
                </a:solidFill>
                <a:latin typeface="Cambria"/>
                <a:cs typeface="Cambria"/>
              </a:rPr>
              <a:t>εντορ</a:t>
            </a:r>
            <a:r>
              <a:rPr sz="2900" spc="-20" dirty="0">
                <a:solidFill>
                  <a:srgbClr val="FFFFFF"/>
                </a:solidFill>
                <a:latin typeface="Papyrus"/>
                <a:cs typeface="Papyrus"/>
              </a:rPr>
              <a:t>π-</a:t>
            </a:r>
            <a:r>
              <a:rPr sz="2900" b="1" spc="-10" dirty="0">
                <a:solidFill>
                  <a:srgbClr val="FFFFFF"/>
                </a:solidFill>
                <a:latin typeface="Cambria"/>
                <a:cs typeface="Cambria"/>
              </a:rPr>
              <a:t>Μολότωφ</a:t>
            </a:r>
            <a:r>
              <a:rPr sz="2900" spc="-10" dirty="0">
                <a:solidFill>
                  <a:srgbClr val="FFFFFF"/>
                </a:solidFill>
                <a:latin typeface="Papyrus"/>
                <a:cs typeface="Papyrus"/>
              </a:rPr>
              <a:t>).</a:t>
            </a:r>
            <a:endParaRPr sz="2900">
              <a:latin typeface="Papyrus"/>
              <a:cs typeface="Papyrus"/>
            </a:endParaRPr>
          </a:p>
          <a:p>
            <a:pPr marL="321310" indent="-227329">
              <a:lnSpc>
                <a:spcPct val="100000"/>
              </a:lnSpc>
              <a:spcBef>
                <a:spcPts val="2430"/>
              </a:spcBef>
              <a:buFont typeface="Papyrus"/>
              <a:buChar char="•"/>
              <a:tabLst>
                <a:tab pos="321310" algn="l"/>
              </a:tabLst>
            </a:pPr>
            <a:r>
              <a:rPr sz="2300" b="1" dirty="0">
                <a:latin typeface="Cambria"/>
                <a:cs typeface="Cambria"/>
              </a:rPr>
              <a:t>Συμφώνησαν</a:t>
            </a:r>
            <a:r>
              <a:rPr sz="2300" b="1" spc="-7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ότι</a:t>
            </a:r>
            <a:r>
              <a:rPr sz="2300" b="1" spc="-55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σε</a:t>
            </a:r>
            <a:r>
              <a:rPr sz="2300" b="1" spc="-55" dirty="0">
                <a:latin typeface="Cambria"/>
                <a:cs typeface="Cambria"/>
              </a:rPr>
              <a:t> </a:t>
            </a:r>
            <a:r>
              <a:rPr sz="2300" spc="-10" dirty="0">
                <a:latin typeface="Papyrus"/>
                <a:cs typeface="Papyrus"/>
              </a:rPr>
              <a:t>π</a:t>
            </a:r>
            <a:r>
              <a:rPr sz="2300" b="1" spc="-10" dirty="0">
                <a:latin typeface="Cambria"/>
                <a:cs typeface="Cambria"/>
              </a:rPr>
              <a:t>ερί</a:t>
            </a:r>
            <a:r>
              <a:rPr sz="2300" spc="-10" dirty="0">
                <a:latin typeface="Papyrus"/>
                <a:cs typeface="Papyrus"/>
              </a:rPr>
              <a:t>π</a:t>
            </a:r>
            <a:r>
              <a:rPr sz="2300" b="1" spc="-10" dirty="0">
                <a:latin typeface="Cambria"/>
                <a:cs typeface="Cambria"/>
              </a:rPr>
              <a:t>τωση</a:t>
            </a:r>
            <a:r>
              <a:rPr sz="2300" b="1" spc="-75" dirty="0">
                <a:latin typeface="Cambria"/>
                <a:cs typeface="Cambria"/>
              </a:rPr>
              <a:t> </a:t>
            </a:r>
            <a:r>
              <a:rPr sz="2300" dirty="0">
                <a:latin typeface="Papyrus"/>
                <a:cs typeface="Papyrus"/>
              </a:rPr>
              <a:t>π</a:t>
            </a:r>
            <a:r>
              <a:rPr sz="2300" b="1" dirty="0">
                <a:latin typeface="Cambria"/>
                <a:cs typeface="Cambria"/>
              </a:rPr>
              <a:t>ολέμου</a:t>
            </a:r>
            <a:r>
              <a:rPr sz="2300" b="1" spc="-85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με</a:t>
            </a:r>
            <a:r>
              <a:rPr sz="2300" b="1" spc="400" dirty="0">
                <a:latin typeface="Cambria"/>
                <a:cs typeface="Cambria"/>
              </a:rPr>
              <a:t> </a:t>
            </a:r>
            <a:r>
              <a:rPr sz="2300" b="1" spc="-10" dirty="0">
                <a:latin typeface="Cambria"/>
                <a:cs typeface="Cambria"/>
              </a:rPr>
              <a:t>Πολωνία</a:t>
            </a:r>
            <a:endParaRPr sz="2300">
              <a:latin typeface="Cambria"/>
              <a:cs typeface="Cambria"/>
            </a:endParaRPr>
          </a:p>
          <a:p>
            <a:pPr marL="322580">
              <a:lnSpc>
                <a:spcPct val="100000"/>
              </a:lnSpc>
              <a:spcBef>
                <a:spcPts val="505"/>
              </a:spcBef>
            </a:pPr>
            <a:r>
              <a:rPr sz="2300" b="1" dirty="0">
                <a:latin typeface="Cambria"/>
                <a:cs typeface="Cambria"/>
              </a:rPr>
              <a:t>θα</a:t>
            </a:r>
            <a:r>
              <a:rPr sz="2300" b="1" spc="-55" dirty="0">
                <a:latin typeface="Cambria"/>
                <a:cs typeface="Cambria"/>
              </a:rPr>
              <a:t> </a:t>
            </a:r>
            <a:r>
              <a:rPr sz="2300" b="1" spc="-25" dirty="0">
                <a:latin typeface="Cambria"/>
                <a:cs typeface="Cambria"/>
              </a:rPr>
              <a:t>μοιράζονταν</a:t>
            </a:r>
            <a:r>
              <a:rPr sz="2300" b="1" spc="-70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τα</a:t>
            </a:r>
            <a:r>
              <a:rPr sz="2300" b="1" spc="-55" dirty="0">
                <a:latin typeface="Cambria"/>
                <a:cs typeface="Cambria"/>
              </a:rPr>
              <a:t> </a:t>
            </a:r>
            <a:r>
              <a:rPr sz="2300" b="1" dirty="0">
                <a:latin typeface="Cambria"/>
                <a:cs typeface="Cambria"/>
              </a:rPr>
              <a:t>εδάφη</a:t>
            </a:r>
            <a:r>
              <a:rPr sz="2300" b="1" spc="-70" dirty="0">
                <a:latin typeface="Cambria"/>
                <a:cs typeface="Cambria"/>
              </a:rPr>
              <a:t> </a:t>
            </a:r>
            <a:r>
              <a:rPr sz="2300" b="1" spc="-20" dirty="0">
                <a:latin typeface="Cambria"/>
                <a:cs typeface="Cambria"/>
              </a:rPr>
              <a:t>της</a:t>
            </a:r>
            <a:r>
              <a:rPr sz="2300" spc="-20" dirty="0">
                <a:latin typeface="Papyrus"/>
                <a:cs typeface="Papyrus"/>
              </a:rPr>
              <a:t>.</a:t>
            </a:r>
            <a:endParaRPr sz="23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9134334" cy="30068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9600" y="838200"/>
            <a:ext cx="7848600" cy="1569720"/>
          </a:xfrm>
          <a:custGeom>
            <a:avLst/>
            <a:gdLst/>
            <a:ahLst/>
            <a:cxnLst/>
            <a:rect l="l" t="t" r="r" b="b"/>
            <a:pathLst>
              <a:path w="7848600" h="1569720">
                <a:moveTo>
                  <a:pt x="7848600" y="0"/>
                </a:moveTo>
                <a:lnTo>
                  <a:pt x="0" y="0"/>
                </a:lnTo>
                <a:lnTo>
                  <a:pt x="0" y="1569720"/>
                </a:lnTo>
                <a:lnTo>
                  <a:pt x="7848600" y="1569720"/>
                </a:lnTo>
                <a:lnTo>
                  <a:pt x="7848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825753"/>
            <a:ext cx="69488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mbria"/>
                <a:cs typeface="Cambria"/>
              </a:rPr>
              <a:t>Α</a:t>
            </a:r>
            <a:r>
              <a:rPr sz="2400" spc="-10" dirty="0">
                <a:latin typeface="Papyrus"/>
                <a:cs typeface="Papyrus"/>
              </a:rPr>
              <a:t>π</a:t>
            </a:r>
            <a:r>
              <a:rPr sz="2400" spc="-10" dirty="0">
                <a:latin typeface="Cambria"/>
                <a:cs typeface="Cambria"/>
              </a:rPr>
              <a:t>οτιμώντας</a:t>
            </a:r>
            <a:r>
              <a:rPr sz="2400" spc="-10" dirty="0">
                <a:latin typeface="Papyrus"/>
                <a:cs typeface="Papyrus"/>
              </a:rPr>
              <a:t>:</a:t>
            </a:r>
            <a:endParaRPr sz="2400">
              <a:latin typeface="Papyrus"/>
              <a:cs typeface="Papyrus"/>
            </a:endParaRPr>
          </a:p>
          <a:p>
            <a:pPr marL="252095" indent="-243204">
              <a:lnSpc>
                <a:spcPct val="100000"/>
              </a:lnSpc>
              <a:buSzPct val="95833"/>
              <a:buFont typeface="Wingdings"/>
              <a:buChar char=""/>
              <a:tabLst>
                <a:tab pos="252095" algn="l"/>
              </a:tabLst>
            </a:pPr>
            <a:r>
              <a:rPr sz="2400" dirty="0">
                <a:latin typeface="Cambria"/>
                <a:cs typeface="Cambria"/>
              </a:rPr>
              <a:t>τη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u="sng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mbria"/>
                <a:cs typeface="Cambria"/>
              </a:rPr>
              <a:t>Συμφωνία</a:t>
            </a:r>
            <a:r>
              <a:rPr sz="2400" u="sng" spc="-5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mbria"/>
                <a:cs typeface="Cambria"/>
              </a:rPr>
              <a:t> </a:t>
            </a:r>
            <a:r>
              <a:rPr sz="2400" u="sng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mbria"/>
                <a:cs typeface="Cambria"/>
              </a:rPr>
              <a:t>του</a:t>
            </a:r>
            <a:r>
              <a:rPr sz="2400" u="sng" spc="-6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mbria"/>
                <a:cs typeface="Cambria"/>
              </a:rPr>
              <a:t> </a:t>
            </a:r>
            <a:r>
              <a:rPr sz="2400" u="sng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mbria"/>
                <a:cs typeface="Cambria"/>
              </a:rPr>
              <a:t>Μονάχου</a:t>
            </a:r>
            <a:r>
              <a:rPr sz="2400" u="sng" spc="-4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Cambria"/>
                <a:cs typeface="Cambria"/>
              </a:rPr>
              <a:t> </a:t>
            </a:r>
            <a:r>
              <a:rPr sz="2400" u="sng" spc="-1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Papyrus"/>
                <a:cs typeface="Papyrus"/>
              </a:rPr>
              <a:t>(1938)</a:t>
            </a:r>
            <a:endParaRPr sz="2400">
              <a:latin typeface="Papyrus"/>
              <a:cs typeface="Papyrus"/>
            </a:endParaRPr>
          </a:p>
          <a:p>
            <a:pPr marL="251460" indent="-243204">
              <a:lnSpc>
                <a:spcPct val="100000"/>
              </a:lnSpc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dirty="0">
                <a:latin typeface="Cambria"/>
                <a:cs typeface="Cambria"/>
              </a:rPr>
              <a:t>και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το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Σύμφωνο</a:t>
            </a:r>
            <a:r>
              <a:rPr sz="24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Μολότωφ</a:t>
            </a:r>
            <a:r>
              <a:rPr sz="24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pyrus"/>
                <a:cs typeface="Papyrus"/>
              </a:rPr>
              <a:t>–</a:t>
            </a:r>
            <a:r>
              <a:rPr sz="24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pyrus"/>
                <a:cs typeface="Papyrus"/>
              </a:rPr>
              <a:t>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Ρίμ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pyrus"/>
                <a:cs typeface="Papyrus"/>
              </a:rPr>
              <a:t>π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εντρο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pyrus"/>
                <a:cs typeface="Papyrus"/>
              </a:rPr>
              <a:t>π</a:t>
            </a:r>
            <a:r>
              <a:rPr sz="24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pyrus"/>
                <a:cs typeface="Papyrus"/>
              </a:rPr>
              <a:t> </a:t>
            </a:r>
            <a:r>
              <a:rPr sz="24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Papyrus"/>
                <a:cs typeface="Papyrus"/>
              </a:rPr>
              <a:t>(1939)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Papyrus"/>
                <a:cs typeface="Papyrus"/>
              </a:rPr>
              <a:t>,</a:t>
            </a:r>
            <a:endParaRPr sz="2400">
              <a:latin typeface="Papyrus"/>
              <a:cs typeface="Papyru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Papyrus"/>
                <a:cs typeface="Papyrus"/>
              </a:rPr>
              <a:t>π</a:t>
            </a:r>
            <a:r>
              <a:rPr sz="2400" dirty="0">
                <a:latin typeface="Cambria"/>
                <a:cs typeface="Cambria"/>
              </a:rPr>
              <a:t>οιος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είναι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ο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κερδισμένος</a:t>
            </a:r>
            <a:r>
              <a:rPr sz="2400" b="1" spc="-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και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στις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δύο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10" dirty="0">
                <a:latin typeface="Papyrus"/>
                <a:cs typeface="Papyrus"/>
              </a:rPr>
              <a:t>π</a:t>
            </a:r>
            <a:r>
              <a:rPr sz="2400" spc="-10" dirty="0">
                <a:latin typeface="Cambria"/>
                <a:cs typeface="Cambria"/>
              </a:rPr>
              <a:t>ερι</a:t>
            </a:r>
            <a:r>
              <a:rPr sz="2400" spc="-10" dirty="0">
                <a:latin typeface="Papyrus"/>
                <a:cs typeface="Papyrus"/>
              </a:rPr>
              <a:t>π</a:t>
            </a:r>
            <a:r>
              <a:rPr sz="2400" spc="-10" dirty="0">
                <a:latin typeface="Cambria"/>
                <a:cs typeface="Cambria"/>
              </a:rPr>
              <a:t>τώσεις</a:t>
            </a:r>
            <a:r>
              <a:rPr sz="2400" spc="-10" dirty="0">
                <a:latin typeface="Papyrus"/>
                <a:cs typeface="Papyrus"/>
              </a:rPr>
              <a:t>;</a:t>
            </a:r>
            <a:endParaRPr sz="24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252" y="228600"/>
            <a:ext cx="5023104" cy="6400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340" y="215407"/>
            <a:ext cx="3425825" cy="41567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428625" algn="just">
              <a:lnSpc>
                <a:spcPct val="95800"/>
              </a:lnSpc>
              <a:spcBef>
                <a:spcPts val="195"/>
              </a:spcBef>
              <a:buFont typeface="Arial"/>
              <a:buChar char="►"/>
              <a:tabLst>
                <a:tab pos="441325" algn="l"/>
              </a:tabLst>
            </a:pPr>
            <a:r>
              <a:rPr sz="1800" i="1" dirty="0">
                <a:latin typeface="Cambria"/>
                <a:cs typeface="Cambria"/>
              </a:rPr>
              <a:t>Τουρκική</a:t>
            </a:r>
            <a:r>
              <a:rPr sz="1800" i="1" spc="33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γελοιογραφία</a:t>
            </a:r>
            <a:r>
              <a:rPr sz="1800" i="1" spc="335" dirty="0">
                <a:latin typeface="Cambria"/>
                <a:cs typeface="Cambria"/>
              </a:rPr>
              <a:t>  </a:t>
            </a:r>
            <a:r>
              <a:rPr sz="1900" spc="-25" dirty="0">
                <a:latin typeface="Papyrus"/>
                <a:cs typeface="Papyrus"/>
              </a:rPr>
              <a:t>π</a:t>
            </a:r>
            <a:r>
              <a:rPr sz="1800" i="1" spc="-25" dirty="0">
                <a:latin typeface="Cambria"/>
                <a:cs typeface="Cambria"/>
              </a:rPr>
              <a:t>ου </a:t>
            </a:r>
            <a:r>
              <a:rPr sz="1800" i="1" dirty="0">
                <a:latin typeface="Cambria"/>
                <a:cs typeface="Cambria"/>
              </a:rPr>
              <a:t>σατιρίζει</a:t>
            </a:r>
            <a:r>
              <a:rPr sz="1800" i="1" spc="37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</a:t>
            </a:r>
            <a:r>
              <a:rPr sz="1800" i="1" spc="38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συμμαχία</a:t>
            </a:r>
            <a:r>
              <a:rPr sz="1800" i="1" spc="38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του</a:t>
            </a:r>
            <a:r>
              <a:rPr sz="1800" i="1" spc="38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Στάλιν </a:t>
            </a:r>
            <a:r>
              <a:rPr sz="1800" i="1" dirty="0">
                <a:latin typeface="Cambria"/>
                <a:cs typeface="Cambria"/>
              </a:rPr>
              <a:t>με</a:t>
            </a:r>
            <a:r>
              <a:rPr sz="1800" i="1" spc="229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το</a:t>
            </a:r>
            <a:r>
              <a:rPr sz="1800" i="1" spc="23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Χίτλερ</a:t>
            </a:r>
            <a:r>
              <a:rPr sz="1800" i="1" spc="235" dirty="0">
                <a:latin typeface="Cambria"/>
                <a:cs typeface="Cambria"/>
              </a:rPr>
              <a:t> </a:t>
            </a:r>
            <a:r>
              <a:rPr sz="1900" dirty="0">
                <a:latin typeface="Papyrus"/>
                <a:cs typeface="Papyrus"/>
              </a:rPr>
              <a:t>(1939).</a:t>
            </a:r>
            <a:r>
              <a:rPr sz="1900" spc="220" dirty="0">
                <a:latin typeface="Papyrus"/>
                <a:cs typeface="Papyrus"/>
              </a:rPr>
              <a:t> </a:t>
            </a:r>
            <a:r>
              <a:rPr sz="1800" i="1" dirty="0">
                <a:latin typeface="Cambria"/>
                <a:cs typeface="Cambria"/>
              </a:rPr>
              <a:t>Η</a:t>
            </a:r>
            <a:r>
              <a:rPr sz="1800" i="1" spc="24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συμφωνία </a:t>
            </a:r>
            <a:r>
              <a:rPr sz="1800" i="1" dirty="0">
                <a:latin typeface="Cambria"/>
                <a:cs typeface="Cambria"/>
              </a:rPr>
              <a:t>εξυ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ηρετούσε</a:t>
            </a:r>
            <a:r>
              <a:rPr sz="1800" i="1" spc="32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και</a:t>
            </a:r>
            <a:r>
              <a:rPr sz="1800" i="1" spc="34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τη</a:t>
            </a:r>
            <a:r>
              <a:rPr sz="1800" i="1" spc="340" dirty="0">
                <a:latin typeface="Cambria"/>
                <a:cs typeface="Cambria"/>
              </a:rPr>
              <a:t>  </a:t>
            </a:r>
            <a:r>
              <a:rPr sz="1800" i="1" spc="-10" dirty="0">
                <a:latin typeface="Cambria"/>
                <a:cs typeface="Cambria"/>
              </a:rPr>
              <a:t>Σοβιετική </a:t>
            </a:r>
            <a:r>
              <a:rPr sz="1800" i="1" dirty="0">
                <a:latin typeface="Cambria"/>
                <a:cs typeface="Cambria"/>
              </a:rPr>
              <a:t>Ένωση</a:t>
            </a:r>
            <a:r>
              <a:rPr sz="1800" i="1" spc="305" dirty="0">
                <a:latin typeface="Cambria"/>
                <a:cs typeface="Cambria"/>
              </a:rPr>
              <a:t>   </a:t>
            </a:r>
            <a:r>
              <a:rPr sz="1800" i="1" dirty="0">
                <a:latin typeface="Cambria"/>
                <a:cs typeface="Cambria"/>
              </a:rPr>
              <a:t>και</a:t>
            </a:r>
            <a:r>
              <a:rPr sz="1800" i="1" spc="305" dirty="0">
                <a:latin typeface="Cambria"/>
                <a:cs typeface="Cambria"/>
              </a:rPr>
              <a:t>   </a:t>
            </a:r>
            <a:r>
              <a:rPr sz="1800" i="1" dirty="0">
                <a:latin typeface="Cambria"/>
                <a:cs typeface="Cambria"/>
              </a:rPr>
              <a:t>τη</a:t>
            </a:r>
            <a:r>
              <a:rPr sz="1800" i="1" spc="300" dirty="0">
                <a:latin typeface="Cambria"/>
                <a:cs typeface="Cambria"/>
              </a:rPr>
              <a:t>   </a:t>
            </a:r>
            <a:r>
              <a:rPr sz="1800" i="1" dirty="0">
                <a:latin typeface="Cambria"/>
                <a:cs typeface="Cambria"/>
              </a:rPr>
              <a:t>Γερμανία</a:t>
            </a:r>
            <a:r>
              <a:rPr sz="1900" dirty="0">
                <a:latin typeface="Papyrus"/>
                <a:cs typeface="Papyrus"/>
              </a:rPr>
              <a:t>.</a:t>
            </a:r>
            <a:r>
              <a:rPr sz="1900" spc="290" dirty="0">
                <a:latin typeface="Papyrus"/>
                <a:cs typeface="Papyrus"/>
              </a:rPr>
              <a:t>   </a:t>
            </a:r>
            <a:r>
              <a:rPr sz="1800" i="1" spc="-50" dirty="0">
                <a:latin typeface="Cambria"/>
                <a:cs typeface="Cambria"/>
              </a:rPr>
              <a:t>Η </a:t>
            </a:r>
            <a:r>
              <a:rPr sz="1800" i="1" dirty="0">
                <a:latin typeface="Cambria"/>
                <a:cs typeface="Cambria"/>
              </a:rPr>
              <a:t>Σοβιετική</a:t>
            </a:r>
            <a:r>
              <a:rPr sz="1800" i="1" spc="25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Ένωση</a:t>
            </a:r>
            <a:r>
              <a:rPr sz="1800" i="1" spc="24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φοβόταν</a:t>
            </a:r>
            <a:r>
              <a:rPr sz="1800" i="1" spc="254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ότι</a:t>
            </a:r>
            <a:r>
              <a:rPr sz="1900" dirty="0">
                <a:latin typeface="Papyrus"/>
                <a:cs typeface="Papyrus"/>
              </a:rPr>
              <a:t>,</a:t>
            </a:r>
            <a:r>
              <a:rPr sz="1900" spc="229" dirty="0">
                <a:latin typeface="Papyrus"/>
                <a:cs typeface="Papyrus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αν </a:t>
            </a:r>
            <a:r>
              <a:rPr sz="1800" i="1" dirty="0">
                <a:latin typeface="Cambria"/>
                <a:cs typeface="Cambria"/>
              </a:rPr>
              <a:t>της</a:t>
            </a:r>
            <a:r>
              <a:rPr sz="1800" i="1" spc="39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ε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ιτεθεί</a:t>
            </a:r>
            <a:r>
              <a:rPr sz="1800" i="1" spc="39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ο</a:t>
            </a:r>
            <a:r>
              <a:rPr sz="1800" i="1" spc="39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Χίτλερ</a:t>
            </a:r>
            <a:r>
              <a:rPr sz="1900" dirty="0">
                <a:latin typeface="Papyrus"/>
                <a:cs typeface="Papyrus"/>
              </a:rPr>
              <a:t>,</a:t>
            </a:r>
            <a:r>
              <a:rPr sz="1900" spc="375" dirty="0">
                <a:latin typeface="Papyrus"/>
                <a:cs typeface="Papyrus"/>
              </a:rPr>
              <a:t>  </a:t>
            </a:r>
            <a:r>
              <a:rPr sz="1800" i="1" dirty="0">
                <a:latin typeface="Cambria"/>
                <a:cs typeface="Cambria"/>
              </a:rPr>
              <a:t>δε</a:t>
            </a:r>
            <a:r>
              <a:rPr sz="1800" i="1" spc="395" dirty="0">
                <a:latin typeface="Cambria"/>
                <a:cs typeface="Cambria"/>
              </a:rPr>
              <a:t>  </a:t>
            </a:r>
            <a:r>
              <a:rPr sz="1800" i="1" spc="-25" dirty="0">
                <a:latin typeface="Cambria"/>
                <a:cs typeface="Cambria"/>
              </a:rPr>
              <a:t>θα </a:t>
            </a:r>
            <a:r>
              <a:rPr sz="1800" i="1" dirty="0">
                <a:latin typeface="Cambria"/>
                <a:cs typeface="Cambria"/>
              </a:rPr>
              <a:t>μ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ορούσε</a:t>
            </a:r>
            <a:r>
              <a:rPr sz="1800" i="1" spc="20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να</a:t>
            </a:r>
            <a:r>
              <a:rPr sz="1800" i="1" spc="204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αντιμετω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ίσει</a:t>
            </a:r>
            <a:r>
              <a:rPr sz="1800" i="1" spc="195" dirty="0">
                <a:latin typeface="Cambria"/>
                <a:cs typeface="Cambria"/>
              </a:rPr>
              <a:t>  </a:t>
            </a:r>
            <a:r>
              <a:rPr sz="1800" i="1" spc="-25" dirty="0">
                <a:latin typeface="Cambria"/>
                <a:cs typeface="Cambria"/>
              </a:rPr>
              <a:t>τον </a:t>
            </a:r>
            <a:r>
              <a:rPr sz="1800" i="1" dirty="0">
                <a:latin typeface="Cambria"/>
                <a:cs typeface="Cambria"/>
              </a:rPr>
              <a:t>ισχυρό</a:t>
            </a:r>
            <a:r>
              <a:rPr sz="1800" i="1" spc="6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στρατό</a:t>
            </a:r>
            <a:r>
              <a:rPr sz="1800" i="1" spc="5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του</a:t>
            </a:r>
            <a:r>
              <a:rPr sz="1900" dirty="0">
                <a:latin typeface="Papyrus"/>
                <a:cs typeface="Papyrus"/>
              </a:rPr>
              <a:t>.</a:t>
            </a:r>
            <a:r>
              <a:rPr sz="1900" spc="490" dirty="0">
                <a:latin typeface="Papyrus"/>
                <a:cs typeface="Papyrus"/>
              </a:rPr>
              <a:t> </a:t>
            </a:r>
            <a:r>
              <a:rPr sz="1800" i="1" dirty="0">
                <a:latin typeface="Cambria"/>
                <a:cs typeface="Cambria"/>
              </a:rPr>
              <a:t>Έτσι</a:t>
            </a:r>
            <a:r>
              <a:rPr sz="1800" i="1" spc="60" dirty="0">
                <a:latin typeface="Cambria"/>
                <a:cs typeface="Cambria"/>
              </a:rPr>
              <a:t>  </a:t>
            </a:r>
            <a:r>
              <a:rPr sz="1800" i="1" spc="-10" dirty="0">
                <a:latin typeface="Cambria"/>
                <a:cs typeface="Cambria"/>
              </a:rPr>
              <a:t>κέρδιζε </a:t>
            </a:r>
            <a:r>
              <a:rPr sz="1800" i="1" dirty="0">
                <a:latin typeface="Cambria"/>
                <a:cs typeface="Cambria"/>
              </a:rPr>
              <a:t>χρόνο</a:t>
            </a:r>
            <a:r>
              <a:rPr sz="1800" i="1" spc="385" dirty="0">
                <a:latin typeface="Cambria"/>
                <a:cs typeface="Cambria"/>
              </a:rPr>
              <a:t>   </a:t>
            </a:r>
            <a:r>
              <a:rPr sz="1800" i="1" dirty="0">
                <a:latin typeface="Cambria"/>
                <a:cs typeface="Cambria"/>
              </a:rPr>
              <a:t>για</a:t>
            </a:r>
            <a:r>
              <a:rPr sz="1800" i="1" spc="380" dirty="0">
                <a:latin typeface="Cambria"/>
                <a:cs typeface="Cambria"/>
              </a:rPr>
              <a:t>   </a:t>
            </a:r>
            <a:r>
              <a:rPr sz="1800" i="1" dirty="0">
                <a:latin typeface="Cambria"/>
                <a:cs typeface="Cambria"/>
              </a:rPr>
              <a:t>να</a:t>
            </a:r>
            <a:r>
              <a:rPr sz="1800" i="1" spc="390" dirty="0">
                <a:latin typeface="Cambria"/>
                <a:cs typeface="Cambria"/>
              </a:rPr>
              <a:t>   </a:t>
            </a:r>
            <a:r>
              <a:rPr sz="1900" spc="-20" dirty="0">
                <a:latin typeface="Papyrus"/>
                <a:cs typeface="Papyrus"/>
              </a:rPr>
              <a:t>π</a:t>
            </a:r>
            <a:r>
              <a:rPr sz="1800" i="1" spc="-20" dirty="0">
                <a:latin typeface="Cambria"/>
                <a:cs typeface="Cambria"/>
              </a:rPr>
              <a:t>ροετοιμαστεί </a:t>
            </a:r>
            <a:r>
              <a:rPr sz="1800" i="1" dirty="0">
                <a:latin typeface="Cambria"/>
                <a:cs typeface="Cambria"/>
              </a:rPr>
              <a:t>καλύτερα</a:t>
            </a:r>
            <a:r>
              <a:rPr sz="1900" dirty="0">
                <a:latin typeface="Papyrus"/>
                <a:cs typeface="Papyrus"/>
              </a:rPr>
              <a:t>.</a:t>
            </a:r>
            <a:r>
              <a:rPr sz="1900" spc="165" dirty="0">
                <a:latin typeface="Papyrus"/>
                <a:cs typeface="Papyrus"/>
              </a:rPr>
              <a:t>  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ό</a:t>
            </a:r>
            <a:r>
              <a:rPr sz="1800" i="1" spc="18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την</a:t>
            </a:r>
            <a:r>
              <a:rPr sz="1800" i="1" spc="18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άλλη</a:t>
            </a:r>
            <a:r>
              <a:rPr sz="1900" dirty="0">
                <a:latin typeface="Papyrus"/>
                <a:cs typeface="Papyrus"/>
              </a:rPr>
              <a:t>,</a:t>
            </a:r>
            <a:r>
              <a:rPr sz="1900" spc="170" dirty="0">
                <a:latin typeface="Papyrus"/>
                <a:cs typeface="Papyrus"/>
              </a:rPr>
              <a:t>  </a:t>
            </a:r>
            <a:r>
              <a:rPr sz="1800" i="1" dirty="0">
                <a:latin typeface="Cambria"/>
                <a:cs typeface="Cambria"/>
              </a:rPr>
              <a:t>και</a:t>
            </a:r>
            <a:r>
              <a:rPr sz="1800" i="1" spc="185" dirty="0">
                <a:latin typeface="Cambria"/>
                <a:cs typeface="Cambria"/>
              </a:rPr>
              <a:t>  </a:t>
            </a:r>
            <a:r>
              <a:rPr sz="1800" i="1" spc="-50" dirty="0">
                <a:latin typeface="Cambria"/>
                <a:cs typeface="Cambria"/>
              </a:rPr>
              <a:t>ο </a:t>
            </a:r>
            <a:r>
              <a:rPr sz="1800" i="1" dirty="0">
                <a:latin typeface="Cambria"/>
                <a:cs typeface="Cambria"/>
              </a:rPr>
              <a:t>Χίτλερ</a:t>
            </a:r>
            <a:r>
              <a:rPr sz="1800" i="1" spc="28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δεν</a:t>
            </a:r>
            <a:r>
              <a:rPr sz="1800" i="1" spc="28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ήθελε</a:t>
            </a:r>
            <a:r>
              <a:rPr sz="1800" i="1" spc="27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να</a:t>
            </a:r>
            <a:r>
              <a:rPr sz="1800" i="1" spc="280" dirty="0">
                <a:latin typeface="Cambria"/>
                <a:cs typeface="Cambria"/>
              </a:rPr>
              <a:t> 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ολεμάει</a:t>
            </a:r>
            <a:r>
              <a:rPr sz="1800" i="1" spc="265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στα </a:t>
            </a:r>
            <a:r>
              <a:rPr sz="1800" i="1" dirty="0">
                <a:latin typeface="Cambria"/>
                <a:cs typeface="Cambria"/>
              </a:rPr>
              <a:t>ανατολικά</a:t>
            </a:r>
            <a:r>
              <a:rPr sz="1800" i="1" spc="22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με</a:t>
            </a:r>
            <a:r>
              <a:rPr sz="1800" i="1" spc="204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</a:t>
            </a:r>
            <a:r>
              <a:rPr sz="1800" i="1" spc="2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Σοβιετική</a:t>
            </a:r>
            <a:r>
              <a:rPr sz="1800" i="1" spc="22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Ένωση </a:t>
            </a:r>
            <a:r>
              <a:rPr sz="1800" i="1" dirty="0">
                <a:latin typeface="Cambria"/>
                <a:cs typeface="Cambria"/>
              </a:rPr>
              <a:t>και</a:t>
            </a:r>
            <a:r>
              <a:rPr sz="1800" i="1" spc="7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στα</a:t>
            </a:r>
            <a:r>
              <a:rPr sz="1800" i="1" spc="7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δυτικά</a:t>
            </a:r>
            <a:r>
              <a:rPr sz="1800" i="1" spc="6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με</a:t>
            </a:r>
            <a:r>
              <a:rPr sz="1800" i="1" spc="6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</a:t>
            </a:r>
            <a:r>
              <a:rPr sz="1800" i="1" spc="7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Γαλλία</a:t>
            </a:r>
            <a:r>
              <a:rPr sz="1800" i="1" spc="7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και</a:t>
            </a:r>
            <a:r>
              <a:rPr sz="1800" i="1" spc="75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τη </a:t>
            </a:r>
            <a:r>
              <a:rPr sz="1800" i="1" dirty="0">
                <a:latin typeface="Cambria"/>
                <a:cs typeface="Cambria"/>
              </a:rPr>
              <a:t>Μεγάλη</a:t>
            </a:r>
            <a:r>
              <a:rPr sz="1800" i="1" spc="-5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Βρετανία</a:t>
            </a:r>
            <a:r>
              <a:rPr sz="1900" spc="-10" dirty="0"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35202" y="1084834"/>
            <a:ext cx="7075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Comic Sans MS"/>
                <a:cs typeface="Comic Sans MS"/>
              </a:rPr>
              <a:t>Δύο</a:t>
            </a:r>
            <a:r>
              <a:rPr i="1" spc="-5" dirty="0">
                <a:latin typeface="Comic Sans MS"/>
                <a:cs typeface="Comic Sans MS"/>
              </a:rPr>
              <a:t> </a:t>
            </a:r>
            <a:r>
              <a:rPr i="1" dirty="0">
                <a:latin typeface="Comic Sans MS"/>
                <a:cs typeface="Comic Sans MS"/>
              </a:rPr>
              <a:t>σχόλια</a:t>
            </a:r>
            <a:r>
              <a:rPr i="1" spc="-15" dirty="0">
                <a:latin typeface="Comic Sans MS"/>
                <a:cs typeface="Comic Sans MS"/>
              </a:rPr>
              <a:t> </a:t>
            </a:r>
            <a:r>
              <a:rPr i="1" dirty="0">
                <a:latin typeface="Comic Sans MS"/>
                <a:cs typeface="Comic Sans MS"/>
              </a:rPr>
              <a:t>για</a:t>
            </a:r>
            <a:r>
              <a:rPr i="1" spc="-35" dirty="0">
                <a:latin typeface="Comic Sans MS"/>
                <a:cs typeface="Comic Sans MS"/>
              </a:rPr>
              <a:t> </a:t>
            </a:r>
            <a:r>
              <a:rPr i="1" dirty="0">
                <a:latin typeface="Comic Sans MS"/>
                <a:cs typeface="Comic Sans MS"/>
              </a:rPr>
              <a:t>το</a:t>
            </a:r>
            <a:r>
              <a:rPr i="1" spc="-15" dirty="0">
                <a:latin typeface="Comic Sans MS"/>
                <a:cs typeface="Comic Sans MS"/>
              </a:rPr>
              <a:t> </a:t>
            </a:r>
            <a:r>
              <a:rPr i="1" dirty="0">
                <a:latin typeface="Comic Sans MS"/>
                <a:cs typeface="Comic Sans MS"/>
              </a:rPr>
              <a:t>σύμφωνο</a:t>
            </a:r>
            <a:r>
              <a:rPr i="1" spc="-5" dirty="0">
                <a:latin typeface="Comic Sans MS"/>
                <a:cs typeface="Comic Sans MS"/>
              </a:rPr>
              <a:t> </a:t>
            </a:r>
            <a:r>
              <a:rPr i="1" spc="-10" dirty="0">
                <a:latin typeface="Comic Sans MS"/>
                <a:cs typeface="Comic Sans MS"/>
              </a:rPr>
              <a:t>Ρίμπεντροπ-Μολότοφ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76400"/>
            <a:ext cx="8382000" cy="3354704"/>
          </a:xfrm>
          <a:custGeom>
            <a:avLst/>
            <a:gdLst/>
            <a:ahLst/>
            <a:cxnLst/>
            <a:rect l="l" t="t" r="r" b="b"/>
            <a:pathLst>
              <a:path w="8382000" h="3354704">
                <a:moveTo>
                  <a:pt x="8382000" y="0"/>
                </a:moveTo>
                <a:lnTo>
                  <a:pt x="0" y="0"/>
                </a:lnTo>
                <a:lnTo>
                  <a:pt x="0" y="3354324"/>
                </a:lnTo>
                <a:lnTo>
                  <a:pt x="8382000" y="3354324"/>
                </a:lnTo>
                <a:lnTo>
                  <a:pt x="838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675841"/>
            <a:ext cx="8227695" cy="329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α</a:t>
            </a:r>
            <a:r>
              <a:rPr sz="1800" dirty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r>
              <a:rPr sz="1800" spc="-40" dirty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Σχόλιο</a:t>
            </a:r>
            <a:r>
              <a:rPr sz="1800" b="1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του</a:t>
            </a:r>
            <a:r>
              <a:rPr sz="1800" b="1" spc="-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Ρίμ</a:t>
            </a:r>
            <a:r>
              <a:rPr sz="1800" spc="-10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εντρο</a:t>
            </a:r>
            <a:r>
              <a:rPr sz="1800" spc="-10" dirty="0">
                <a:solidFill>
                  <a:srgbClr val="FF0000"/>
                </a:solidFill>
                <a:latin typeface="Papyrus"/>
                <a:cs typeface="Papyrus"/>
              </a:rPr>
              <a:t>π,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υ</a:t>
            </a:r>
            <a:r>
              <a:rPr sz="1800" spc="-10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ουργού</a:t>
            </a:r>
            <a:r>
              <a:rPr sz="1800" b="1" spc="-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Εξωτερικών</a:t>
            </a:r>
            <a:r>
              <a:rPr sz="1800" b="1" spc="-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της</a:t>
            </a:r>
            <a:r>
              <a:rPr sz="18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Γερμανίας</a:t>
            </a:r>
            <a:endParaRPr sz="18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mbria"/>
                <a:cs typeface="Cambria"/>
              </a:rPr>
              <a:t>Το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ιδιώξουμε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συνεννόηση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Ρωσία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ήταν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μια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δική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μου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ιδέα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[...]</a:t>
            </a:r>
            <a:r>
              <a:rPr sz="1800" spc="185" dirty="0">
                <a:latin typeface="Papyrus"/>
                <a:cs typeface="Papyrus"/>
              </a:rPr>
              <a:t> </a:t>
            </a:r>
            <a:r>
              <a:rPr sz="1800" spc="-10" dirty="0">
                <a:latin typeface="Cambria"/>
                <a:cs typeface="Cambria"/>
              </a:rPr>
              <a:t>ε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ειδή </a:t>
            </a:r>
            <a:r>
              <a:rPr sz="1800" dirty="0">
                <a:latin typeface="Cambria"/>
                <a:cs typeface="Cambria"/>
              </a:rPr>
              <a:t>σκό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ευα</a:t>
            </a:r>
            <a:r>
              <a:rPr sz="1800" spc="6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6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δημιουργήσω</a:t>
            </a:r>
            <a:r>
              <a:rPr sz="1800" spc="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ένα</a:t>
            </a:r>
            <a:r>
              <a:rPr sz="1800" spc="6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αντίβαρο</a:t>
            </a:r>
            <a:r>
              <a:rPr sz="1800" spc="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στη</a:t>
            </a:r>
            <a:r>
              <a:rPr sz="1800" spc="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Δύση</a:t>
            </a:r>
            <a:r>
              <a:rPr sz="1800" spc="5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αλλά</a:t>
            </a:r>
            <a:r>
              <a:rPr sz="1800" spc="7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ειδή</a:t>
            </a:r>
            <a:r>
              <a:rPr sz="1800" spc="6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ήθελα</a:t>
            </a:r>
            <a:r>
              <a:rPr sz="1800" spc="55" dirty="0">
                <a:latin typeface="Cambria"/>
                <a:cs typeface="Cambria"/>
              </a:rPr>
              <a:t>  </a:t>
            </a:r>
            <a:r>
              <a:rPr sz="1800" spc="-25" dirty="0">
                <a:latin typeface="Cambria"/>
                <a:cs typeface="Cambria"/>
              </a:rPr>
              <a:t>να </a:t>
            </a:r>
            <a:r>
              <a:rPr sz="1800" dirty="0">
                <a:latin typeface="Cambria"/>
                <a:cs typeface="Cambria"/>
              </a:rPr>
              <a:t>εξασφαλίσω</a:t>
            </a:r>
            <a:r>
              <a:rPr sz="1800" spc="45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45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ρωσική</a:t>
            </a:r>
            <a:r>
              <a:rPr sz="1800" spc="459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ουδετερότητα</a:t>
            </a:r>
            <a:r>
              <a:rPr sz="1800" spc="459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σε</a:t>
            </a:r>
            <a:r>
              <a:rPr sz="1800" spc="459" dirty="0">
                <a:latin typeface="Cambria"/>
                <a:cs typeface="Cambria"/>
              </a:rPr>
              <a:t> 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ερί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τωση</a:t>
            </a:r>
            <a:r>
              <a:rPr sz="1800" spc="455" dirty="0">
                <a:latin typeface="Cambria"/>
                <a:cs typeface="Cambria"/>
              </a:rPr>
              <a:t>  </a:t>
            </a:r>
            <a:r>
              <a:rPr sz="1800" spc="-10" dirty="0">
                <a:latin typeface="Cambria"/>
                <a:cs typeface="Cambria"/>
              </a:rPr>
              <a:t>γερμανο</a:t>
            </a:r>
            <a:r>
              <a:rPr sz="1800" spc="-10" dirty="0">
                <a:latin typeface="Papyrus"/>
                <a:cs typeface="Papyrus"/>
              </a:rPr>
              <a:t>-π</a:t>
            </a:r>
            <a:r>
              <a:rPr sz="1800" spc="-10" dirty="0">
                <a:latin typeface="Cambria"/>
                <a:cs typeface="Cambria"/>
              </a:rPr>
              <a:t>ολωνικής </a:t>
            </a:r>
            <a:r>
              <a:rPr sz="1800" dirty="0">
                <a:latin typeface="Cambria"/>
                <a:cs typeface="Cambria"/>
              </a:rPr>
              <a:t>σύγκρουσης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60" dirty="0">
                <a:latin typeface="Papyrus"/>
                <a:cs typeface="Papyrus"/>
              </a:rPr>
              <a:t> </a:t>
            </a:r>
            <a:r>
              <a:rPr sz="1800" dirty="0">
                <a:latin typeface="Papyrus"/>
                <a:cs typeface="Papyrus"/>
              </a:rPr>
              <a:t>[...]</a:t>
            </a:r>
            <a:r>
              <a:rPr sz="1800" spc="6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Στάλιν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μίλησε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συνο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τικά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6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ακρίβεια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7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χωρίς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ολλά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λόγια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75" dirty="0">
                <a:latin typeface="Papyrus"/>
                <a:cs typeface="Papyrus"/>
              </a:rPr>
              <a:t> </a:t>
            </a:r>
            <a:r>
              <a:rPr sz="1800" spc="-20" dirty="0">
                <a:latin typeface="Cambria"/>
                <a:cs typeface="Cambria"/>
              </a:rPr>
              <a:t>Αλλά </a:t>
            </a:r>
            <a:r>
              <a:rPr sz="1800" dirty="0">
                <a:latin typeface="Cambria"/>
                <a:cs typeface="Cambria"/>
              </a:rPr>
              <a:t>τα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όσα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εί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ήταν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σαφή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εντακάθαρα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δείχνοντας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ότι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κι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εκείνος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ιθυμούσε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τη </a:t>
            </a:r>
            <a:r>
              <a:rPr sz="1800" dirty="0">
                <a:latin typeface="Cambria"/>
                <a:cs typeface="Cambria"/>
              </a:rPr>
              <a:t>συνεννόηση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διευθέτηση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Γερμανία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13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Στάλιν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εί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χαρακτηριστικά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ότι</a:t>
            </a:r>
            <a:r>
              <a:rPr sz="1800" spc="-20" dirty="0">
                <a:latin typeface="Papyrus"/>
                <a:cs typeface="Papyrus"/>
              </a:rPr>
              <a:t>, </a:t>
            </a:r>
            <a:r>
              <a:rPr sz="1800" dirty="0">
                <a:latin typeface="Cambria"/>
                <a:cs typeface="Cambria"/>
              </a:rPr>
              <a:t>αν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για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ολλά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χρόνια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είχαμε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ανάμεσά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μας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«</a:t>
            </a:r>
            <a:r>
              <a:rPr sz="1800" dirty="0">
                <a:latin typeface="Cambria"/>
                <a:cs typeface="Cambria"/>
              </a:rPr>
              <a:t>χυμένους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κάδους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βρομιάς</a:t>
            </a:r>
            <a:r>
              <a:rPr sz="1800" dirty="0">
                <a:latin typeface="Papyrus"/>
                <a:cs typeface="Papyrus"/>
              </a:rPr>
              <a:t>»,</a:t>
            </a:r>
            <a:r>
              <a:rPr sz="1800" spc="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τώρα </a:t>
            </a:r>
            <a:r>
              <a:rPr sz="1800" spc="-25" dirty="0">
                <a:latin typeface="Cambria"/>
                <a:cs typeface="Cambria"/>
              </a:rPr>
              <a:t>δεν </a:t>
            </a:r>
            <a:r>
              <a:rPr sz="1800" dirty="0">
                <a:latin typeface="Cambria"/>
                <a:cs typeface="Cambria"/>
              </a:rPr>
              <a:t>υ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ήρχε</a:t>
            </a:r>
            <a:r>
              <a:rPr sz="1800" spc="4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κανένας</a:t>
            </a:r>
            <a:r>
              <a:rPr sz="1800" spc="4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λόγος</a:t>
            </a:r>
            <a:r>
              <a:rPr sz="1800" spc="409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για</a:t>
            </a:r>
            <a:r>
              <a:rPr sz="1800" spc="4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τον</a:t>
            </a:r>
            <a:r>
              <a:rPr sz="1800" spc="3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οίο</a:t>
            </a:r>
            <a:r>
              <a:rPr sz="1800" spc="4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δεν</a:t>
            </a:r>
            <a:r>
              <a:rPr sz="1800" spc="3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θα</a:t>
            </a:r>
            <a:r>
              <a:rPr sz="1800" spc="4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έ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ρε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spc="409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409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ξε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εράσουμε</a:t>
            </a:r>
            <a:r>
              <a:rPr sz="1800" spc="409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αυτή</a:t>
            </a:r>
            <a:r>
              <a:rPr sz="1800" spc="39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την </a:t>
            </a:r>
            <a:r>
              <a:rPr sz="1800" dirty="0">
                <a:latin typeface="Cambria"/>
                <a:cs typeface="Cambria"/>
              </a:rPr>
              <a:t>αντιδικία</a:t>
            </a:r>
            <a:r>
              <a:rPr sz="1800" spc="-8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μας</a:t>
            </a:r>
            <a:r>
              <a:rPr sz="1800" spc="-2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 marL="12700" algn="just">
              <a:lnSpc>
                <a:spcPct val="100000"/>
              </a:lnSpc>
              <a:spcBef>
                <a:spcPts val="2195"/>
              </a:spcBef>
            </a:pPr>
            <a:r>
              <a:rPr sz="1600" dirty="0">
                <a:latin typeface="Papyrus"/>
                <a:cs typeface="Papyrus"/>
              </a:rPr>
              <a:t>Joachim</a:t>
            </a:r>
            <a:r>
              <a:rPr sz="1600" spc="-30" dirty="0">
                <a:latin typeface="Papyrus"/>
                <a:cs typeface="Papyrus"/>
              </a:rPr>
              <a:t> </a:t>
            </a:r>
            <a:r>
              <a:rPr sz="1600" dirty="0">
                <a:latin typeface="Papyrus"/>
                <a:cs typeface="Papyrus"/>
              </a:rPr>
              <a:t>von</a:t>
            </a:r>
            <a:r>
              <a:rPr sz="1600" spc="-45" dirty="0">
                <a:latin typeface="Papyrus"/>
                <a:cs typeface="Papyrus"/>
              </a:rPr>
              <a:t> </a:t>
            </a:r>
            <a:r>
              <a:rPr sz="1600" spc="-10" dirty="0">
                <a:latin typeface="Papyrus"/>
                <a:cs typeface="Papyrus"/>
              </a:rPr>
              <a:t>Ribbentrop, </a:t>
            </a:r>
            <a:r>
              <a:rPr sz="1600" dirty="0">
                <a:latin typeface="Papyrus"/>
                <a:cs typeface="Papyrus"/>
              </a:rPr>
              <a:t>Memoirs</a:t>
            </a:r>
            <a:r>
              <a:rPr sz="1600" spc="-40" dirty="0">
                <a:latin typeface="Papyrus"/>
                <a:cs typeface="Papyrus"/>
              </a:rPr>
              <a:t> </a:t>
            </a:r>
            <a:r>
              <a:rPr sz="1600" dirty="0">
                <a:latin typeface="Papyrus"/>
                <a:cs typeface="Papyrus"/>
              </a:rPr>
              <a:t>(1953).</a:t>
            </a:r>
            <a:r>
              <a:rPr sz="1600" spc="-40" dirty="0">
                <a:latin typeface="Papyrus"/>
                <a:cs typeface="Papyrus"/>
              </a:rPr>
              <a:t> </a:t>
            </a:r>
            <a:r>
              <a:rPr sz="1600" dirty="0">
                <a:latin typeface="Cambria"/>
                <a:cs typeface="Cambria"/>
              </a:rPr>
              <a:t>Πηγή</a:t>
            </a:r>
            <a:r>
              <a:rPr sz="1600" dirty="0">
                <a:latin typeface="Papyrus"/>
                <a:cs typeface="Papyrus"/>
              </a:rPr>
              <a:t>:</a:t>
            </a:r>
            <a:r>
              <a:rPr sz="1600" spc="-25" dirty="0">
                <a:latin typeface="Papyrus"/>
                <a:cs typeface="Papyrus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pyrus"/>
                <a:cs typeface="Papyrus"/>
                <a:hlinkClick r:id="rId2"/>
              </a:rPr>
              <a:t>www.spartacus.schoolnet.co.uk/</a:t>
            </a:r>
            <a:endParaRPr sz="16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762000"/>
            <a:ext cx="8458200" cy="5355590"/>
          </a:xfrm>
          <a:custGeom>
            <a:avLst/>
            <a:gdLst/>
            <a:ahLst/>
            <a:cxnLst/>
            <a:rect l="l" t="t" r="r" b="b"/>
            <a:pathLst>
              <a:path w="8458200" h="5355590">
                <a:moveTo>
                  <a:pt x="8458200" y="0"/>
                </a:moveTo>
                <a:lnTo>
                  <a:pt x="0" y="0"/>
                </a:lnTo>
                <a:lnTo>
                  <a:pt x="0" y="5355336"/>
                </a:lnTo>
                <a:lnTo>
                  <a:pt x="8458200" y="5355336"/>
                </a:lnTo>
                <a:lnTo>
                  <a:pt x="84582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761746"/>
            <a:ext cx="830389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β</a:t>
            </a:r>
            <a:r>
              <a:rPr sz="1800" dirty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r>
              <a:rPr sz="1800" spc="-30" dirty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Σχόλιο</a:t>
            </a:r>
            <a:r>
              <a:rPr sz="1800" b="1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του</a:t>
            </a:r>
            <a:r>
              <a:rPr sz="18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Χρουστσιόφ</a:t>
            </a:r>
            <a:r>
              <a:rPr sz="1800" spc="-10" dirty="0">
                <a:solidFill>
                  <a:srgbClr val="FF0000"/>
                </a:solidFill>
                <a:latin typeface="Papyrus"/>
                <a:cs typeface="Papyrus"/>
              </a:rPr>
              <a:t>,</a:t>
            </a:r>
            <a:r>
              <a:rPr sz="1800" spc="-25" dirty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στενού</a:t>
            </a:r>
            <a:r>
              <a:rPr sz="1800" b="1" spc="-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συνεργάτη</a:t>
            </a:r>
            <a:r>
              <a:rPr sz="1800" b="1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του</a:t>
            </a:r>
            <a:r>
              <a:rPr sz="18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Σοβιετικού</a:t>
            </a:r>
            <a:r>
              <a:rPr sz="18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ηγέτη</a:t>
            </a:r>
            <a:r>
              <a:rPr sz="18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Στάλιν</a:t>
            </a:r>
            <a:endParaRPr sz="1800">
              <a:latin typeface="Cambria"/>
              <a:cs typeface="Cambria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Ο</a:t>
            </a:r>
            <a:r>
              <a:rPr sz="1800" spc="3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Νικίτα</a:t>
            </a:r>
            <a:r>
              <a:rPr sz="1800" spc="3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Χρουστσιόφ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36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διάδοχος</a:t>
            </a:r>
            <a:r>
              <a:rPr sz="1800" spc="3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του</a:t>
            </a:r>
            <a:r>
              <a:rPr sz="1800" spc="3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Στάλιν</a:t>
            </a:r>
            <a:r>
              <a:rPr sz="1800" spc="3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στην</a:t>
            </a:r>
            <a:r>
              <a:rPr sz="1800" spc="3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ηγεσία</a:t>
            </a:r>
            <a:r>
              <a:rPr sz="1800" spc="3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της</a:t>
            </a:r>
            <a:r>
              <a:rPr sz="1800" spc="3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Σοβιετικής</a:t>
            </a:r>
            <a:r>
              <a:rPr sz="1800" spc="35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Ένωσης </a:t>
            </a:r>
            <a:r>
              <a:rPr sz="1800" spc="-10" dirty="0">
                <a:latin typeface="Papyrus"/>
                <a:cs typeface="Papyrus"/>
              </a:rPr>
              <a:t>(1953-</a:t>
            </a:r>
            <a:r>
              <a:rPr sz="1800" dirty="0">
                <a:latin typeface="Papyrus"/>
                <a:cs typeface="Papyrus"/>
              </a:rPr>
              <a:t>1964),</a:t>
            </a:r>
            <a:r>
              <a:rPr sz="1800" spc="275" dirty="0">
                <a:latin typeface="Papyrus"/>
                <a:cs typeface="Papyrus"/>
              </a:rPr>
              <a:t>  </a:t>
            </a:r>
            <a:r>
              <a:rPr sz="1800" dirty="0">
                <a:latin typeface="Cambria"/>
                <a:cs typeface="Cambria"/>
              </a:rPr>
              <a:t>συμμετείχε</a:t>
            </a:r>
            <a:r>
              <a:rPr sz="1800" spc="27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το</a:t>
            </a:r>
            <a:r>
              <a:rPr sz="1800" spc="265" dirty="0">
                <a:latin typeface="Cambria"/>
                <a:cs typeface="Cambria"/>
              </a:rPr>
              <a:t>  </a:t>
            </a:r>
            <a:r>
              <a:rPr sz="1800" dirty="0">
                <a:latin typeface="Papyrus"/>
                <a:cs typeface="Papyrus"/>
              </a:rPr>
              <a:t>1939</a:t>
            </a:r>
            <a:r>
              <a:rPr sz="1800" spc="275" dirty="0">
                <a:latin typeface="Papyrus"/>
                <a:cs typeface="Papyrus"/>
              </a:rPr>
              <a:t>  </a:t>
            </a:r>
            <a:r>
              <a:rPr sz="1800" dirty="0">
                <a:latin typeface="Cambria"/>
                <a:cs typeface="Cambria"/>
              </a:rPr>
              <a:t>στις</a:t>
            </a:r>
            <a:r>
              <a:rPr sz="1800" spc="27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συζητήσεις</a:t>
            </a:r>
            <a:r>
              <a:rPr sz="1800" spc="27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για</a:t>
            </a:r>
            <a:r>
              <a:rPr sz="1800" spc="2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26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υ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ογραφή</a:t>
            </a:r>
            <a:r>
              <a:rPr sz="1800" spc="265" dirty="0">
                <a:latin typeface="Cambria"/>
                <a:cs typeface="Cambria"/>
              </a:rPr>
              <a:t>  </a:t>
            </a:r>
            <a:r>
              <a:rPr sz="1800" spc="-25" dirty="0">
                <a:latin typeface="Cambria"/>
                <a:cs typeface="Cambria"/>
              </a:rPr>
              <a:t>του </a:t>
            </a:r>
            <a:r>
              <a:rPr sz="1800" dirty="0">
                <a:latin typeface="Cambria"/>
                <a:cs typeface="Cambria"/>
              </a:rPr>
              <a:t>συμφώνου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Ρίμ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εντρο</a:t>
            </a:r>
            <a:r>
              <a:rPr sz="1800" spc="-10" dirty="0">
                <a:latin typeface="Papyrus"/>
                <a:cs typeface="Papyrus"/>
              </a:rPr>
              <a:t>π-</a:t>
            </a:r>
            <a:r>
              <a:rPr sz="1800" spc="-10" dirty="0">
                <a:latin typeface="Cambria"/>
                <a:cs typeface="Cambria"/>
              </a:rPr>
              <a:t>Μολότοφ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Πιστεύω</a:t>
            </a:r>
            <a:r>
              <a:rPr sz="1800" spc="3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ότι</a:t>
            </a:r>
            <a:r>
              <a:rPr sz="1800" spc="37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το</a:t>
            </a:r>
            <a:r>
              <a:rPr sz="1800" spc="37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σύμφωνο</a:t>
            </a:r>
            <a:r>
              <a:rPr sz="1800" spc="370" dirty="0">
                <a:latin typeface="Cambria"/>
                <a:cs typeface="Cambria"/>
              </a:rPr>
              <a:t>  </a:t>
            </a:r>
            <a:r>
              <a:rPr sz="1800" spc="-10" dirty="0">
                <a:latin typeface="Cambria"/>
                <a:cs typeface="Cambria"/>
              </a:rPr>
              <a:t>Ρίμ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εντρο</a:t>
            </a:r>
            <a:r>
              <a:rPr sz="1800" spc="-10" dirty="0">
                <a:latin typeface="Papyrus"/>
                <a:cs typeface="Papyrus"/>
              </a:rPr>
              <a:t>π-</a:t>
            </a:r>
            <a:r>
              <a:rPr sz="1800" dirty="0">
                <a:latin typeface="Cambria"/>
                <a:cs typeface="Cambria"/>
              </a:rPr>
              <a:t>Μολότοφ</a:t>
            </a:r>
            <a:r>
              <a:rPr sz="1800" spc="3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του</a:t>
            </a:r>
            <a:r>
              <a:rPr sz="1800" spc="370" dirty="0">
                <a:latin typeface="Cambria"/>
                <a:cs typeface="Cambria"/>
              </a:rPr>
              <a:t>  </a:t>
            </a:r>
            <a:r>
              <a:rPr sz="1800" dirty="0">
                <a:latin typeface="Papyrus"/>
                <a:cs typeface="Papyrus"/>
              </a:rPr>
              <a:t>1939</a:t>
            </a:r>
            <a:r>
              <a:rPr sz="1800" spc="375" dirty="0">
                <a:latin typeface="Papyrus"/>
                <a:cs typeface="Papyrus"/>
              </a:rPr>
              <a:t>  </a:t>
            </a:r>
            <a:r>
              <a:rPr sz="1800" dirty="0">
                <a:latin typeface="Cambria"/>
                <a:cs typeface="Cambria"/>
              </a:rPr>
              <a:t>ήταν</a:t>
            </a:r>
            <a:r>
              <a:rPr sz="1800" spc="370" dirty="0">
                <a:latin typeface="Cambria"/>
                <a:cs typeface="Cambria"/>
              </a:rPr>
              <a:t>  </a:t>
            </a:r>
            <a:r>
              <a:rPr sz="1800" spc="-10" dirty="0">
                <a:latin typeface="Cambria"/>
                <a:cs typeface="Cambria"/>
              </a:rPr>
              <a:t>ιστορικά </a:t>
            </a:r>
            <a:r>
              <a:rPr sz="1800" dirty="0">
                <a:latin typeface="Cambria"/>
                <a:cs typeface="Cambria"/>
              </a:rPr>
              <a:t>ανα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όφευκτο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254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δεδομένων</a:t>
            </a:r>
            <a:r>
              <a:rPr sz="1800" spc="2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των</a:t>
            </a:r>
            <a:r>
              <a:rPr sz="1800" spc="25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συνθηκών</a:t>
            </a:r>
            <a:r>
              <a:rPr sz="1800" spc="2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της</a:t>
            </a:r>
            <a:r>
              <a:rPr sz="1800" spc="2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οχής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26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2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ότι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26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σε</a:t>
            </a:r>
            <a:r>
              <a:rPr sz="1800" spc="2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τελική</a:t>
            </a:r>
            <a:r>
              <a:rPr sz="1800" spc="254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ανάλυση</a:t>
            </a:r>
            <a:r>
              <a:rPr sz="1800" spc="-10" dirty="0">
                <a:latin typeface="Papyrus"/>
                <a:cs typeface="Papyrus"/>
              </a:rPr>
              <a:t>, </a:t>
            </a:r>
            <a:r>
              <a:rPr sz="1800" dirty="0">
                <a:latin typeface="Cambria"/>
                <a:cs typeface="Cambria"/>
              </a:rPr>
              <a:t>υ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ήρξε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χρήσιμο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για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Σοβιετική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Ένωση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22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Ήταν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ό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ως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ένα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τέχνασμα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στο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σκάκι</a:t>
            </a:r>
            <a:r>
              <a:rPr sz="1800" dirty="0">
                <a:latin typeface="Papyrus"/>
                <a:cs typeface="Papyrus"/>
              </a:rPr>
              <a:t>:</a:t>
            </a:r>
            <a:r>
              <a:rPr sz="1800" spc="225" dirty="0">
                <a:latin typeface="Papyrus"/>
                <a:cs typeface="Papyrus"/>
              </a:rPr>
              <a:t> </a:t>
            </a:r>
            <a:r>
              <a:rPr sz="1800" spc="-25" dirty="0">
                <a:latin typeface="Cambria"/>
                <a:cs typeface="Cambria"/>
              </a:rPr>
              <a:t>αν </a:t>
            </a:r>
            <a:r>
              <a:rPr sz="1800" dirty="0">
                <a:latin typeface="Cambria"/>
                <a:cs typeface="Cambria"/>
              </a:rPr>
              <a:t>δεν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είχαμε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κάνει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αυτή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κίνηση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7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όλεμος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θα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είχε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αρχίσει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νωρίτερα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75" dirty="0">
                <a:latin typeface="Papyrus"/>
                <a:cs typeface="Papyrus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ράγμα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-25" dirty="0">
                <a:latin typeface="Papyrus"/>
                <a:cs typeface="Papyrus"/>
              </a:rPr>
              <a:t>π</a:t>
            </a:r>
            <a:r>
              <a:rPr sz="1800" spc="-25" dirty="0">
                <a:latin typeface="Cambria"/>
                <a:cs typeface="Cambria"/>
              </a:rPr>
              <a:t>ου </a:t>
            </a:r>
            <a:r>
              <a:rPr sz="1800" dirty="0">
                <a:latin typeface="Cambria"/>
                <a:cs typeface="Cambria"/>
              </a:rPr>
              <a:t>θα</a:t>
            </a:r>
            <a:r>
              <a:rPr sz="1800" spc="254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είχε</a:t>
            </a:r>
            <a:r>
              <a:rPr sz="1800" spc="270" dirty="0">
                <a:latin typeface="Cambria"/>
                <a:cs typeface="Cambria"/>
              </a:rPr>
              <a:t> 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ολλά</a:t>
            </a:r>
            <a:r>
              <a:rPr sz="1800" spc="26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μειονεκτήματα</a:t>
            </a:r>
            <a:r>
              <a:rPr sz="1800" spc="27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για</a:t>
            </a:r>
            <a:r>
              <a:rPr sz="1800" spc="2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μας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270" dirty="0">
                <a:latin typeface="Papyrus"/>
                <a:cs typeface="Papyrus"/>
              </a:rPr>
              <a:t>  </a:t>
            </a:r>
            <a:r>
              <a:rPr sz="1800" dirty="0">
                <a:latin typeface="Cambria"/>
                <a:cs typeface="Cambria"/>
              </a:rPr>
              <a:t>Ήταν</a:t>
            </a:r>
            <a:r>
              <a:rPr sz="1800" spc="265" dirty="0">
                <a:latin typeface="Cambria"/>
                <a:cs typeface="Cambria"/>
              </a:rPr>
              <a:t> 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ολύ</a:t>
            </a:r>
            <a:r>
              <a:rPr sz="1800" spc="2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δύσκολο</a:t>
            </a:r>
            <a:r>
              <a:rPr sz="1800" spc="27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για</a:t>
            </a:r>
            <a:r>
              <a:rPr sz="1800" spc="26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μας</a:t>
            </a:r>
            <a:r>
              <a:rPr sz="1800" spc="265" dirty="0">
                <a:latin typeface="Cambria"/>
                <a:cs typeface="Cambria"/>
              </a:rPr>
              <a:t>  </a:t>
            </a:r>
            <a:r>
              <a:rPr sz="1800" spc="-20" dirty="0">
                <a:latin typeface="Papyrus"/>
                <a:cs typeface="Papyrus"/>
              </a:rPr>
              <a:t>–</a:t>
            </a:r>
            <a:r>
              <a:rPr sz="1800" spc="-25" dirty="0">
                <a:latin typeface="Cambria"/>
                <a:cs typeface="Cambria"/>
              </a:rPr>
              <a:t>ως </a:t>
            </a:r>
            <a:r>
              <a:rPr sz="1800" dirty="0">
                <a:latin typeface="Cambria"/>
                <a:cs typeface="Cambria"/>
              </a:rPr>
              <a:t>κομμουνιστές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135" dirty="0">
                <a:latin typeface="Papyrus"/>
                <a:cs typeface="Papyrus"/>
              </a:rPr>
              <a:t>  </a:t>
            </a:r>
            <a:r>
              <a:rPr sz="1800" dirty="0">
                <a:latin typeface="Cambria"/>
                <a:cs typeface="Cambria"/>
              </a:rPr>
              <a:t>ως</a:t>
            </a:r>
            <a:r>
              <a:rPr sz="1800" spc="13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αντιφασίστες</a:t>
            </a:r>
            <a:r>
              <a:rPr sz="1800" dirty="0">
                <a:latin typeface="Papyrus"/>
                <a:cs typeface="Papyrus"/>
              </a:rPr>
              <a:t>–</a:t>
            </a:r>
            <a:r>
              <a:rPr sz="1800" spc="135" dirty="0">
                <a:latin typeface="Papyrus"/>
                <a:cs typeface="Papyrus"/>
              </a:rPr>
              <a:t> 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13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δεχτούμε</a:t>
            </a:r>
            <a:r>
              <a:rPr sz="1800" spc="13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12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ιδέα</a:t>
            </a:r>
            <a:r>
              <a:rPr sz="1800" spc="13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της</a:t>
            </a:r>
            <a:r>
              <a:rPr sz="1800" spc="12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συμμαχίας</a:t>
            </a:r>
            <a:r>
              <a:rPr sz="1800" spc="13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135" dirty="0">
                <a:latin typeface="Cambria"/>
                <a:cs typeface="Cambria"/>
              </a:rPr>
              <a:t>  </a:t>
            </a:r>
            <a:r>
              <a:rPr sz="1800" spc="-25" dirty="0">
                <a:latin typeface="Cambria"/>
                <a:cs typeface="Cambria"/>
              </a:rPr>
              <a:t>τη </a:t>
            </a:r>
            <a:r>
              <a:rPr sz="1800" spc="-10" dirty="0">
                <a:latin typeface="Cambria"/>
                <a:cs typeface="Cambria"/>
              </a:rPr>
              <a:t>Γερμανία</a:t>
            </a:r>
            <a:r>
              <a:rPr sz="1800" spc="-10" dirty="0">
                <a:latin typeface="Papyrus"/>
                <a:cs typeface="Papyrus"/>
              </a:rPr>
              <a:t>.</a:t>
            </a:r>
            <a:r>
              <a:rPr sz="1800" spc="5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Ήταν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αρκετά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δύσκολο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για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μας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δεχτούμε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αράδοξο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οι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ίδιοι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5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την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λευρά</a:t>
            </a:r>
            <a:r>
              <a:rPr sz="1800" spc="3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τους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33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οι</a:t>
            </a:r>
            <a:r>
              <a:rPr sz="1800" spc="3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Γερμανοί</a:t>
            </a:r>
            <a:r>
              <a:rPr sz="1800" spc="3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χρησιμο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οίησαν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34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ίσης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32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τη</a:t>
            </a:r>
            <a:r>
              <a:rPr sz="1800" spc="3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συνθήκη</a:t>
            </a:r>
            <a:r>
              <a:rPr sz="1800" spc="3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ως</a:t>
            </a:r>
            <a:r>
              <a:rPr sz="1800" spc="3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ελιγμό</a:t>
            </a:r>
            <a:r>
              <a:rPr sz="1800" spc="3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για</a:t>
            </a:r>
            <a:r>
              <a:rPr sz="1800" spc="33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να </a:t>
            </a:r>
            <a:r>
              <a:rPr sz="1800" dirty="0">
                <a:latin typeface="Cambria"/>
                <a:cs typeface="Cambria"/>
              </a:rPr>
              <a:t>κερδίσουν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χρόνο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9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ρόθεσή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τους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ήταν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διαιρέσουν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νικήσουν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τα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έθνη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25" dirty="0">
                <a:latin typeface="Papyrus"/>
                <a:cs typeface="Papyrus"/>
              </a:rPr>
              <a:t>π</a:t>
            </a:r>
            <a:r>
              <a:rPr sz="1800" spc="-25" dirty="0">
                <a:latin typeface="Cambria"/>
                <a:cs typeface="Cambria"/>
              </a:rPr>
              <a:t>ου </a:t>
            </a:r>
            <a:r>
              <a:rPr sz="1800" dirty="0">
                <a:latin typeface="Cambria"/>
                <a:cs typeface="Cambria"/>
              </a:rPr>
              <a:t>είχαν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συμμαχήσει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εναντίον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της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Γερμανίας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στον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dirty="0">
                <a:latin typeface="Papyrus"/>
                <a:cs typeface="Papyrus"/>
              </a:rPr>
              <a:t>‘</a:t>
            </a:r>
            <a:r>
              <a:rPr sz="1800" spc="15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Παγκόσμιο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όλεμο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τα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ο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οία </a:t>
            </a:r>
            <a:r>
              <a:rPr sz="1800" dirty="0">
                <a:latin typeface="Cambria"/>
                <a:cs typeface="Cambria"/>
              </a:rPr>
              <a:t>θα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ορούσαν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άλι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συμμαχήσουν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εναντίον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της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10" dirty="0">
                <a:latin typeface="Papyrus"/>
                <a:cs typeface="Papyrus"/>
              </a:rPr>
              <a:t> </a:t>
            </a:r>
            <a:r>
              <a:rPr sz="1800" dirty="0">
                <a:latin typeface="Papyrus"/>
                <a:cs typeface="Papyrus"/>
              </a:rPr>
              <a:t>[...]</a:t>
            </a:r>
            <a:r>
              <a:rPr sz="1800" spc="1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συνθήκη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ου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υ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έγραψε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μας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ήταν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μια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ροσ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άθεια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εριορίσει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τον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ερχόμενο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όλεμο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σε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ένα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μέτω</a:t>
            </a:r>
            <a:r>
              <a:rPr sz="1800" spc="-10" dirty="0">
                <a:latin typeface="Papyrus"/>
                <a:cs typeface="Papyrus"/>
              </a:rPr>
              <a:t>π</a:t>
            </a:r>
            <a:r>
              <a:rPr sz="1800" spc="-10" dirty="0">
                <a:latin typeface="Cambria"/>
                <a:cs typeface="Cambria"/>
              </a:rPr>
              <a:t>ο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 marL="12700" algn="just">
              <a:lnSpc>
                <a:spcPct val="100000"/>
              </a:lnSpc>
              <a:spcBef>
                <a:spcPts val="2165"/>
              </a:spcBef>
            </a:pPr>
            <a:r>
              <a:rPr sz="1800" dirty="0">
                <a:latin typeface="Cambria"/>
                <a:cs typeface="Cambria"/>
              </a:rPr>
              <a:t>Ν</a:t>
            </a:r>
            <a:r>
              <a:rPr sz="1800" dirty="0">
                <a:latin typeface="Papyrus"/>
                <a:cs typeface="Papyrus"/>
              </a:rPr>
              <a:t>.</a:t>
            </a:r>
            <a:r>
              <a:rPr sz="1800" spc="-40" dirty="0">
                <a:latin typeface="Papyrus"/>
                <a:cs typeface="Papyrus"/>
              </a:rPr>
              <a:t> </a:t>
            </a:r>
            <a:r>
              <a:rPr sz="1800" dirty="0">
                <a:latin typeface="Papyrus"/>
                <a:cs typeface="Papyrus"/>
              </a:rPr>
              <a:t>Khrushchev,</a:t>
            </a:r>
            <a:r>
              <a:rPr sz="1800" spc="-50" dirty="0">
                <a:latin typeface="Papyrus"/>
                <a:cs typeface="Papyrus"/>
              </a:rPr>
              <a:t> </a:t>
            </a:r>
            <a:r>
              <a:rPr sz="1800" dirty="0">
                <a:latin typeface="Papyrus"/>
                <a:cs typeface="Papyrus"/>
              </a:rPr>
              <a:t>Remembers</a:t>
            </a:r>
            <a:r>
              <a:rPr sz="1800" spc="-45" dirty="0">
                <a:latin typeface="Papyrus"/>
                <a:cs typeface="Papyrus"/>
              </a:rPr>
              <a:t> </a:t>
            </a:r>
            <a:r>
              <a:rPr sz="1800" dirty="0">
                <a:latin typeface="Papyrus"/>
                <a:cs typeface="Papyrus"/>
              </a:rPr>
              <a:t>(1971).</a:t>
            </a:r>
            <a:r>
              <a:rPr sz="1800" spc="-25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Πηγή</a:t>
            </a:r>
            <a:r>
              <a:rPr sz="1800" dirty="0">
                <a:latin typeface="Papyrus"/>
                <a:cs typeface="Papyrus"/>
              </a:rPr>
              <a:t>:</a:t>
            </a:r>
            <a:r>
              <a:rPr sz="1800" spc="-35" dirty="0">
                <a:latin typeface="Papyrus"/>
                <a:cs typeface="Papyrus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pyrus"/>
                <a:cs typeface="Papyrus"/>
                <a:hlinkClick r:id="rId2"/>
              </a:rPr>
              <a:t>www.spartacus.schoolnet.co.uk/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344" y="749744"/>
            <a:ext cx="8636635" cy="1190625"/>
            <a:chOff x="216344" y="749744"/>
            <a:chExt cx="8636635" cy="1190625"/>
          </a:xfrm>
        </p:grpSpPr>
        <p:sp>
          <p:nvSpPr>
            <p:cNvPr id="3" name="object 3"/>
            <p:cNvSpPr/>
            <p:nvPr/>
          </p:nvSpPr>
          <p:spPr>
            <a:xfrm>
              <a:off x="229361" y="762761"/>
              <a:ext cx="8610600" cy="1164590"/>
            </a:xfrm>
            <a:custGeom>
              <a:avLst/>
              <a:gdLst/>
              <a:ahLst/>
              <a:cxnLst/>
              <a:rect l="l" t="t" r="r" b="b"/>
              <a:pathLst>
                <a:path w="8610600" h="1164589">
                  <a:moveTo>
                    <a:pt x="8416544" y="0"/>
                  </a:moveTo>
                  <a:lnTo>
                    <a:pt x="194056" y="0"/>
                  </a:lnTo>
                  <a:lnTo>
                    <a:pt x="149560" y="5124"/>
                  </a:lnTo>
                  <a:lnTo>
                    <a:pt x="108714" y="19721"/>
                  </a:lnTo>
                  <a:lnTo>
                    <a:pt x="72683" y="42627"/>
                  </a:lnTo>
                  <a:lnTo>
                    <a:pt x="42631" y="72678"/>
                  </a:lnTo>
                  <a:lnTo>
                    <a:pt x="19723" y="108709"/>
                  </a:lnTo>
                  <a:lnTo>
                    <a:pt x="5125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5" y="1014779"/>
                  </a:lnTo>
                  <a:lnTo>
                    <a:pt x="19723" y="1055626"/>
                  </a:lnTo>
                  <a:lnTo>
                    <a:pt x="42631" y="1091657"/>
                  </a:lnTo>
                  <a:lnTo>
                    <a:pt x="72683" y="1121708"/>
                  </a:lnTo>
                  <a:lnTo>
                    <a:pt x="108714" y="1144614"/>
                  </a:lnTo>
                  <a:lnTo>
                    <a:pt x="149560" y="1159211"/>
                  </a:lnTo>
                  <a:lnTo>
                    <a:pt x="194056" y="1164336"/>
                  </a:lnTo>
                  <a:lnTo>
                    <a:pt x="8416544" y="1164336"/>
                  </a:lnTo>
                  <a:lnTo>
                    <a:pt x="8461043" y="1159211"/>
                  </a:lnTo>
                  <a:lnTo>
                    <a:pt x="8501890" y="1144614"/>
                  </a:lnTo>
                  <a:lnTo>
                    <a:pt x="8537921" y="1121708"/>
                  </a:lnTo>
                  <a:lnTo>
                    <a:pt x="8567972" y="1091657"/>
                  </a:lnTo>
                  <a:lnTo>
                    <a:pt x="8590878" y="1055626"/>
                  </a:lnTo>
                  <a:lnTo>
                    <a:pt x="8605475" y="1014779"/>
                  </a:lnTo>
                  <a:lnTo>
                    <a:pt x="8610600" y="970279"/>
                  </a:lnTo>
                  <a:lnTo>
                    <a:pt x="8610600" y="194055"/>
                  </a:lnTo>
                  <a:lnTo>
                    <a:pt x="8605475" y="149556"/>
                  </a:lnTo>
                  <a:lnTo>
                    <a:pt x="8590878" y="108709"/>
                  </a:lnTo>
                  <a:lnTo>
                    <a:pt x="8567972" y="72678"/>
                  </a:lnTo>
                  <a:lnTo>
                    <a:pt x="8537921" y="42627"/>
                  </a:lnTo>
                  <a:lnTo>
                    <a:pt x="8501890" y="19721"/>
                  </a:lnTo>
                  <a:lnTo>
                    <a:pt x="8461043" y="5124"/>
                  </a:lnTo>
                  <a:lnTo>
                    <a:pt x="84165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361" y="762761"/>
              <a:ext cx="8610600" cy="1164590"/>
            </a:xfrm>
            <a:custGeom>
              <a:avLst/>
              <a:gdLst/>
              <a:ahLst/>
              <a:cxnLst/>
              <a:rect l="l" t="t" r="r" b="b"/>
              <a:pathLst>
                <a:path w="8610600" h="1164589">
                  <a:moveTo>
                    <a:pt x="0" y="194055"/>
                  </a:moveTo>
                  <a:lnTo>
                    <a:pt x="5125" y="149556"/>
                  </a:lnTo>
                  <a:lnTo>
                    <a:pt x="19723" y="108709"/>
                  </a:lnTo>
                  <a:lnTo>
                    <a:pt x="42631" y="72678"/>
                  </a:lnTo>
                  <a:lnTo>
                    <a:pt x="72683" y="42627"/>
                  </a:lnTo>
                  <a:lnTo>
                    <a:pt x="108714" y="19721"/>
                  </a:lnTo>
                  <a:lnTo>
                    <a:pt x="149560" y="5124"/>
                  </a:lnTo>
                  <a:lnTo>
                    <a:pt x="194056" y="0"/>
                  </a:lnTo>
                  <a:lnTo>
                    <a:pt x="8416544" y="0"/>
                  </a:lnTo>
                  <a:lnTo>
                    <a:pt x="8461043" y="5124"/>
                  </a:lnTo>
                  <a:lnTo>
                    <a:pt x="8501890" y="19721"/>
                  </a:lnTo>
                  <a:lnTo>
                    <a:pt x="8537921" y="42627"/>
                  </a:lnTo>
                  <a:lnTo>
                    <a:pt x="8567972" y="72678"/>
                  </a:lnTo>
                  <a:lnTo>
                    <a:pt x="8590878" y="108709"/>
                  </a:lnTo>
                  <a:lnTo>
                    <a:pt x="8605475" y="149556"/>
                  </a:lnTo>
                  <a:lnTo>
                    <a:pt x="8610600" y="194055"/>
                  </a:lnTo>
                  <a:lnTo>
                    <a:pt x="8610600" y="970279"/>
                  </a:lnTo>
                  <a:lnTo>
                    <a:pt x="8605475" y="1014779"/>
                  </a:lnTo>
                  <a:lnTo>
                    <a:pt x="8590878" y="1055626"/>
                  </a:lnTo>
                  <a:lnTo>
                    <a:pt x="8567972" y="1091657"/>
                  </a:lnTo>
                  <a:lnTo>
                    <a:pt x="8537921" y="1121708"/>
                  </a:lnTo>
                  <a:lnTo>
                    <a:pt x="8501890" y="1144614"/>
                  </a:lnTo>
                  <a:lnTo>
                    <a:pt x="8461043" y="1159211"/>
                  </a:lnTo>
                  <a:lnTo>
                    <a:pt x="8416544" y="1164336"/>
                  </a:lnTo>
                  <a:lnTo>
                    <a:pt x="194056" y="1164336"/>
                  </a:lnTo>
                  <a:lnTo>
                    <a:pt x="149560" y="1159211"/>
                  </a:lnTo>
                  <a:lnTo>
                    <a:pt x="108714" y="1144614"/>
                  </a:lnTo>
                  <a:lnTo>
                    <a:pt x="72683" y="1121708"/>
                  </a:lnTo>
                  <a:lnTo>
                    <a:pt x="42631" y="1091657"/>
                  </a:lnTo>
                  <a:lnTo>
                    <a:pt x="19723" y="1055626"/>
                  </a:lnTo>
                  <a:lnTo>
                    <a:pt x="5125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25907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4337" y="839977"/>
            <a:ext cx="7253605" cy="82994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284"/>
              </a:spcBef>
            </a:pPr>
            <a:r>
              <a:rPr sz="2400" dirty="0">
                <a:latin typeface="Wingdings"/>
                <a:cs typeface="Wingdings"/>
              </a:rPr>
              <a:t>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mbria"/>
                <a:cs typeface="Cambria"/>
              </a:rPr>
              <a:t>Τα</a:t>
            </a:r>
            <a:r>
              <a:rPr sz="1800" spc="-25" dirty="0">
                <a:latin typeface="Papyrus"/>
                <a:cs typeface="Papyrus"/>
              </a:rPr>
              <a:t>π</a:t>
            </a:r>
            <a:r>
              <a:rPr sz="1800" b="1" spc="-25" dirty="0">
                <a:latin typeface="Cambria"/>
                <a:cs typeface="Cambria"/>
              </a:rPr>
              <a:t>εινωτικοί</a:t>
            </a:r>
            <a:r>
              <a:rPr sz="1800" b="1" spc="-4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όροι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στα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ηττημένα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κράτη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του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Α΄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ΠΠ</a:t>
            </a:r>
            <a:r>
              <a:rPr sz="1800" dirty="0">
                <a:latin typeface="Papyrus"/>
                <a:cs typeface="Papyrus"/>
              </a:rPr>
              <a:t>,</a:t>
            </a:r>
            <a:r>
              <a:rPr sz="1800" spc="-20" dirty="0"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οτέλεσμα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να </a:t>
            </a:r>
            <a:r>
              <a:rPr sz="1800" dirty="0">
                <a:latin typeface="Cambria"/>
                <a:cs typeface="Cambria"/>
              </a:rPr>
              <a:t>εξουθενωθούν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οικονομικά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να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θιγεί</a:t>
            </a:r>
            <a:r>
              <a:rPr sz="1800" spc="3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εθνικό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αίσθημα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Papyrus"/>
                <a:cs typeface="Papyrus"/>
              </a:rPr>
              <a:t>(</a:t>
            </a:r>
            <a:r>
              <a:rPr sz="1800" spc="-10" dirty="0">
                <a:latin typeface="Cambria"/>
                <a:cs typeface="Cambria"/>
              </a:rPr>
              <a:t>Γερμανοί</a:t>
            </a:r>
            <a:r>
              <a:rPr sz="1800" spc="-10" dirty="0">
                <a:latin typeface="Papyrus"/>
                <a:cs typeface="Papyrus"/>
              </a:rPr>
              <a:t>).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6344" y="1926272"/>
            <a:ext cx="8636635" cy="1189355"/>
            <a:chOff x="216344" y="1926272"/>
            <a:chExt cx="8636635" cy="1189355"/>
          </a:xfrm>
        </p:grpSpPr>
        <p:sp>
          <p:nvSpPr>
            <p:cNvPr id="7" name="object 7"/>
            <p:cNvSpPr/>
            <p:nvPr/>
          </p:nvSpPr>
          <p:spPr>
            <a:xfrm>
              <a:off x="229361" y="1939290"/>
              <a:ext cx="8610600" cy="1163320"/>
            </a:xfrm>
            <a:custGeom>
              <a:avLst/>
              <a:gdLst/>
              <a:ahLst/>
              <a:cxnLst/>
              <a:rect l="l" t="t" r="r" b="b"/>
              <a:pathLst>
                <a:path w="8610600" h="1163320">
                  <a:moveTo>
                    <a:pt x="8416798" y="0"/>
                  </a:moveTo>
                  <a:lnTo>
                    <a:pt x="193802" y="0"/>
                  </a:lnTo>
                  <a:lnTo>
                    <a:pt x="149364" y="5117"/>
                  </a:lnTo>
                  <a:lnTo>
                    <a:pt x="108572" y="19693"/>
                  </a:lnTo>
                  <a:lnTo>
                    <a:pt x="72588" y="42567"/>
                  </a:lnTo>
                  <a:lnTo>
                    <a:pt x="42575" y="72577"/>
                  </a:lnTo>
                  <a:lnTo>
                    <a:pt x="19697" y="108560"/>
                  </a:lnTo>
                  <a:lnTo>
                    <a:pt x="5118" y="149356"/>
                  </a:lnTo>
                  <a:lnTo>
                    <a:pt x="0" y="193801"/>
                  </a:lnTo>
                  <a:lnTo>
                    <a:pt x="0" y="969010"/>
                  </a:lnTo>
                  <a:lnTo>
                    <a:pt x="5118" y="1013455"/>
                  </a:lnTo>
                  <a:lnTo>
                    <a:pt x="19697" y="1054251"/>
                  </a:lnTo>
                  <a:lnTo>
                    <a:pt x="42575" y="1090234"/>
                  </a:lnTo>
                  <a:lnTo>
                    <a:pt x="72588" y="1120244"/>
                  </a:lnTo>
                  <a:lnTo>
                    <a:pt x="108572" y="1143118"/>
                  </a:lnTo>
                  <a:lnTo>
                    <a:pt x="149364" y="1157694"/>
                  </a:lnTo>
                  <a:lnTo>
                    <a:pt x="193802" y="1162812"/>
                  </a:lnTo>
                  <a:lnTo>
                    <a:pt x="8416798" y="1162812"/>
                  </a:lnTo>
                  <a:lnTo>
                    <a:pt x="8461243" y="1157694"/>
                  </a:lnTo>
                  <a:lnTo>
                    <a:pt x="8502039" y="1143118"/>
                  </a:lnTo>
                  <a:lnTo>
                    <a:pt x="8538022" y="1120244"/>
                  </a:lnTo>
                  <a:lnTo>
                    <a:pt x="8568032" y="1090234"/>
                  </a:lnTo>
                  <a:lnTo>
                    <a:pt x="8590906" y="1054251"/>
                  </a:lnTo>
                  <a:lnTo>
                    <a:pt x="8605482" y="1013455"/>
                  </a:lnTo>
                  <a:lnTo>
                    <a:pt x="8610600" y="969010"/>
                  </a:lnTo>
                  <a:lnTo>
                    <a:pt x="8610600" y="193801"/>
                  </a:lnTo>
                  <a:lnTo>
                    <a:pt x="8605482" y="149356"/>
                  </a:lnTo>
                  <a:lnTo>
                    <a:pt x="8590906" y="108560"/>
                  </a:lnTo>
                  <a:lnTo>
                    <a:pt x="8568032" y="72577"/>
                  </a:lnTo>
                  <a:lnTo>
                    <a:pt x="8538022" y="42567"/>
                  </a:lnTo>
                  <a:lnTo>
                    <a:pt x="8502039" y="19693"/>
                  </a:lnTo>
                  <a:lnTo>
                    <a:pt x="8461243" y="5117"/>
                  </a:lnTo>
                  <a:lnTo>
                    <a:pt x="8416798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361" y="1939290"/>
              <a:ext cx="8610600" cy="1163320"/>
            </a:xfrm>
            <a:custGeom>
              <a:avLst/>
              <a:gdLst/>
              <a:ahLst/>
              <a:cxnLst/>
              <a:rect l="l" t="t" r="r" b="b"/>
              <a:pathLst>
                <a:path w="8610600" h="1163320">
                  <a:moveTo>
                    <a:pt x="0" y="193801"/>
                  </a:moveTo>
                  <a:lnTo>
                    <a:pt x="5118" y="149356"/>
                  </a:lnTo>
                  <a:lnTo>
                    <a:pt x="19697" y="108560"/>
                  </a:lnTo>
                  <a:lnTo>
                    <a:pt x="42575" y="72577"/>
                  </a:lnTo>
                  <a:lnTo>
                    <a:pt x="72588" y="42567"/>
                  </a:lnTo>
                  <a:lnTo>
                    <a:pt x="108572" y="19693"/>
                  </a:lnTo>
                  <a:lnTo>
                    <a:pt x="149364" y="5117"/>
                  </a:lnTo>
                  <a:lnTo>
                    <a:pt x="193802" y="0"/>
                  </a:lnTo>
                  <a:lnTo>
                    <a:pt x="8416798" y="0"/>
                  </a:lnTo>
                  <a:lnTo>
                    <a:pt x="8461243" y="5117"/>
                  </a:lnTo>
                  <a:lnTo>
                    <a:pt x="8502039" y="19693"/>
                  </a:lnTo>
                  <a:lnTo>
                    <a:pt x="8538022" y="42567"/>
                  </a:lnTo>
                  <a:lnTo>
                    <a:pt x="8568032" y="72577"/>
                  </a:lnTo>
                  <a:lnTo>
                    <a:pt x="8590906" y="108560"/>
                  </a:lnTo>
                  <a:lnTo>
                    <a:pt x="8605482" y="149356"/>
                  </a:lnTo>
                  <a:lnTo>
                    <a:pt x="8610600" y="193801"/>
                  </a:lnTo>
                  <a:lnTo>
                    <a:pt x="8610600" y="969010"/>
                  </a:lnTo>
                  <a:lnTo>
                    <a:pt x="8605482" y="1013455"/>
                  </a:lnTo>
                  <a:lnTo>
                    <a:pt x="8590906" y="1054251"/>
                  </a:lnTo>
                  <a:lnTo>
                    <a:pt x="8568032" y="1090234"/>
                  </a:lnTo>
                  <a:lnTo>
                    <a:pt x="8538022" y="1120244"/>
                  </a:lnTo>
                  <a:lnTo>
                    <a:pt x="8502039" y="1143118"/>
                  </a:lnTo>
                  <a:lnTo>
                    <a:pt x="8461243" y="1157694"/>
                  </a:lnTo>
                  <a:lnTo>
                    <a:pt x="8416798" y="1162812"/>
                  </a:lnTo>
                  <a:lnTo>
                    <a:pt x="193802" y="1162812"/>
                  </a:lnTo>
                  <a:lnTo>
                    <a:pt x="149364" y="1157694"/>
                  </a:lnTo>
                  <a:lnTo>
                    <a:pt x="108572" y="1143118"/>
                  </a:lnTo>
                  <a:lnTo>
                    <a:pt x="72588" y="1120244"/>
                  </a:lnTo>
                  <a:lnTo>
                    <a:pt x="42575" y="1090234"/>
                  </a:lnTo>
                  <a:lnTo>
                    <a:pt x="19697" y="1054251"/>
                  </a:lnTo>
                  <a:lnTo>
                    <a:pt x="5118" y="1013455"/>
                  </a:lnTo>
                  <a:lnTo>
                    <a:pt x="0" y="969010"/>
                  </a:lnTo>
                  <a:lnTo>
                    <a:pt x="0" y="193801"/>
                  </a:lnTo>
                  <a:close/>
                </a:path>
              </a:pathLst>
            </a:custGeom>
            <a:ln w="25908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4337" y="2016759"/>
            <a:ext cx="7919084" cy="82931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280"/>
              </a:spcBef>
            </a:pP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</a:t>
            </a:r>
            <a:r>
              <a:rPr sz="2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ambria"/>
                <a:cs typeface="Cambria"/>
              </a:rPr>
              <a:t>Στα</a:t>
            </a:r>
            <a:r>
              <a:rPr sz="18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ανικανο</a:t>
            </a:r>
            <a:r>
              <a:rPr sz="180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οίητα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ιεστικά</a:t>
            </a:r>
            <a:r>
              <a:rPr sz="1800" b="1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αιτήματα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διαφόρων</a:t>
            </a:r>
            <a:r>
              <a:rPr sz="1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χωρών</a:t>
            </a:r>
            <a:r>
              <a:rPr sz="1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(π.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χ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r>
              <a:rPr sz="1800" spc="-4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Ιταλίας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)</a:t>
            </a:r>
            <a:r>
              <a:rPr sz="1800" spc="-5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και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εθνοτήτων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(π.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χ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γερμανικές</a:t>
            </a:r>
            <a:r>
              <a:rPr sz="1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μειονότητες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)</a:t>
            </a:r>
            <a:r>
              <a:rPr sz="1800" spc="-3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-</a:t>
            </a:r>
            <a:r>
              <a:rPr sz="1800" spc="-1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αναθεώρηση</a:t>
            </a:r>
            <a:r>
              <a:rPr sz="1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των</a:t>
            </a:r>
            <a:r>
              <a:rPr sz="1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συνθηκών</a:t>
            </a:r>
            <a:r>
              <a:rPr sz="1800" spc="-1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6408" y="3101339"/>
            <a:ext cx="8636635" cy="3542029"/>
            <a:chOff x="216408" y="3101339"/>
            <a:chExt cx="8636635" cy="3542029"/>
          </a:xfrm>
        </p:grpSpPr>
        <p:sp>
          <p:nvSpPr>
            <p:cNvPr id="11" name="object 11"/>
            <p:cNvSpPr/>
            <p:nvPr/>
          </p:nvSpPr>
          <p:spPr>
            <a:xfrm>
              <a:off x="229362" y="3114293"/>
              <a:ext cx="8610600" cy="1164590"/>
            </a:xfrm>
            <a:custGeom>
              <a:avLst/>
              <a:gdLst/>
              <a:ahLst/>
              <a:cxnLst/>
              <a:rect l="l" t="t" r="r" b="b"/>
              <a:pathLst>
                <a:path w="8610600" h="1164589">
                  <a:moveTo>
                    <a:pt x="8416544" y="0"/>
                  </a:moveTo>
                  <a:lnTo>
                    <a:pt x="194056" y="0"/>
                  </a:lnTo>
                  <a:lnTo>
                    <a:pt x="149560" y="5124"/>
                  </a:lnTo>
                  <a:lnTo>
                    <a:pt x="108714" y="19721"/>
                  </a:lnTo>
                  <a:lnTo>
                    <a:pt x="72683" y="42627"/>
                  </a:lnTo>
                  <a:lnTo>
                    <a:pt x="42631" y="72678"/>
                  </a:lnTo>
                  <a:lnTo>
                    <a:pt x="19723" y="108709"/>
                  </a:lnTo>
                  <a:lnTo>
                    <a:pt x="5125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5" y="1014779"/>
                  </a:lnTo>
                  <a:lnTo>
                    <a:pt x="19723" y="1055626"/>
                  </a:lnTo>
                  <a:lnTo>
                    <a:pt x="42631" y="1091657"/>
                  </a:lnTo>
                  <a:lnTo>
                    <a:pt x="72683" y="1121708"/>
                  </a:lnTo>
                  <a:lnTo>
                    <a:pt x="108714" y="1144614"/>
                  </a:lnTo>
                  <a:lnTo>
                    <a:pt x="149560" y="1159211"/>
                  </a:lnTo>
                  <a:lnTo>
                    <a:pt x="194056" y="1164335"/>
                  </a:lnTo>
                  <a:lnTo>
                    <a:pt x="8416544" y="1164335"/>
                  </a:lnTo>
                  <a:lnTo>
                    <a:pt x="8461043" y="1159211"/>
                  </a:lnTo>
                  <a:lnTo>
                    <a:pt x="8501890" y="1144614"/>
                  </a:lnTo>
                  <a:lnTo>
                    <a:pt x="8537921" y="1121708"/>
                  </a:lnTo>
                  <a:lnTo>
                    <a:pt x="8567972" y="1091657"/>
                  </a:lnTo>
                  <a:lnTo>
                    <a:pt x="8590878" y="1055626"/>
                  </a:lnTo>
                  <a:lnTo>
                    <a:pt x="8605475" y="1014779"/>
                  </a:lnTo>
                  <a:lnTo>
                    <a:pt x="8610600" y="970279"/>
                  </a:lnTo>
                  <a:lnTo>
                    <a:pt x="8610600" y="194055"/>
                  </a:lnTo>
                  <a:lnTo>
                    <a:pt x="8605475" y="149556"/>
                  </a:lnTo>
                  <a:lnTo>
                    <a:pt x="8590878" y="108709"/>
                  </a:lnTo>
                  <a:lnTo>
                    <a:pt x="8567972" y="72678"/>
                  </a:lnTo>
                  <a:lnTo>
                    <a:pt x="8537921" y="42627"/>
                  </a:lnTo>
                  <a:lnTo>
                    <a:pt x="8501890" y="19721"/>
                  </a:lnTo>
                  <a:lnTo>
                    <a:pt x="8461043" y="5124"/>
                  </a:lnTo>
                  <a:lnTo>
                    <a:pt x="84165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9362" y="3114293"/>
              <a:ext cx="8610600" cy="1164590"/>
            </a:xfrm>
            <a:custGeom>
              <a:avLst/>
              <a:gdLst/>
              <a:ahLst/>
              <a:cxnLst/>
              <a:rect l="l" t="t" r="r" b="b"/>
              <a:pathLst>
                <a:path w="8610600" h="1164589">
                  <a:moveTo>
                    <a:pt x="0" y="194055"/>
                  </a:moveTo>
                  <a:lnTo>
                    <a:pt x="5125" y="149556"/>
                  </a:lnTo>
                  <a:lnTo>
                    <a:pt x="19723" y="108709"/>
                  </a:lnTo>
                  <a:lnTo>
                    <a:pt x="42631" y="72678"/>
                  </a:lnTo>
                  <a:lnTo>
                    <a:pt x="72683" y="42627"/>
                  </a:lnTo>
                  <a:lnTo>
                    <a:pt x="108714" y="19721"/>
                  </a:lnTo>
                  <a:lnTo>
                    <a:pt x="149560" y="5124"/>
                  </a:lnTo>
                  <a:lnTo>
                    <a:pt x="194056" y="0"/>
                  </a:lnTo>
                  <a:lnTo>
                    <a:pt x="8416544" y="0"/>
                  </a:lnTo>
                  <a:lnTo>
                    <a:pt x="8461043" y="5124"/>
                  </a:lnTo>
                  <a:lnTo>
                    <a:pt x="8501890" y="19721"/>
                  </a:lnTo>
                  <a:lnTo>
                    <a:pt x="8537921" y="42627"/>
                  </a:lnTo>
                  <a:lnTo>
                    <a:pt x="8567972" y="72678"/>
                  </a:lnTo>
                  <a:lnTo>
                    <a:pt x="8590878" y="108709"/>
                  </a:lnTo>
                  <a:lnTo>
                    <a:pt x="8605475" y="149556"/>
                  </a:lnTo>
                  <a:lnTo>
                    <a:pt x="8610600" y="194055"/>
                  </a:lnTo>
                  <a:lnTo>
                    <a:pt x="8610600" y="970279"/>
                  </a:lnTo>
                  <a:lnTo>
                    <a:pt x="8605475" y="1014779"/>
                  </a:lnTo>
                  <a:lnTo>
                    <a:pt x="8590878" y="1055626"/>
                  </a:lnTo>
                  <a:lnTo>
                    <a:pt x="8567972" y="1091657"/>
                  </a:lnTo>
                  <a:lnTo>
                    <a:pt x="8537921" y="1121708"/>
                  </a:lnTo>
                  <a:lnTo>
                    <a:pt x="8501890" y="1144614"/>
                  </a:lnTo>
                  <a:lnTo>
                    <a:pt x="8461043" y="1159211"/>
                  </a:lnTo>
                  <a:lnTo>
                    <a:pt x="8416544" y="1164335"/>
                  </a:lnTo>
                  <a:lnTo>
                    <a:pt x="194056" y="1164335"/>
                  </a:lnTo>
                  <a:lnTo>
                    <a:pt x="149560" y="1159211"/>
                  </a:lnTo>
                  <a:lnTo>
                    <a:pt x="108714" y="1144614"/>
                  </a:lnTo>
                  <a:lnTo>
                    <a:pt x="72683" y="1121708"/>
                  </a:lnTo>
                  <a:lnTo>
                    <a:pt x="42631" y="1091657"/>
                  </a:lnTo>
                  <a:lnTo>
                    <a:pt x="19723" y="1055626"/>
                  </a:lnTo>
                  <a:lnTo>
                    <a:pt x="5125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25908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9362" y="4290822"/>
              <a:ext cx="8610600" cy="1163320"/>
            </a:xfrm>
            <a:custGeom>
              <a:avLst/>
              <a:gdLst/>
              <a:ahLst/>
              <a:cxnLst/>
              <a:rect l="l" t="t" r="r" b="b"/>
              <a:pathLst>
                <a:path w="8610600" h="1163320">
                  <a:moveTo>
                    <a:pt x="8416798" y="0"/>
                  </a:moveTo>
                  <a:lnTo>
                    <a:pt x="193802" y="0"/>
                  </a:lnTo>
                  <a:lnTo>
                    <a:pt x="149364" y="5117"/>
                  </a:lnTo>
                  <a:lnTo>
                    <a:pt x="108572" y="19693"/>
                  </a:lnTo>
                  <a:lnTo>
                    <a:pt x="72588" y="42567"/>
                  </a:lnTo>
                  <a:lnTo>
                    <a:pt x="42575" y="72577"/>
                  </a:lnTo>
                  <a:lnTo>
                    <a:pt x="19697" y="108560"/>
                  </a:lnTo>
                  <a:lnTo>
                    <a:pt x="5118" y="149356"/>
                  </a:lnTo>
                  <a:lnTo>
                    <a:pt x="0" y="193801"/>
                  </a:lnTo>
                  <a:lnTo>
                    <a:pt x="0" y="969009"/>
                  </a:lnTo>
                  <a:lnTo>
                    <a:pt x="5118" y="1013455"/>
                  </a:lnTo>
                  <a:lnTo>
                    <a:pt x="19697" y="1054251"/>
                  </a:lnTo>
                  <a:lnTo>
                    <a:pt x="42575" y="1090234"/>
                  </a:lnTo>
                  <a:lnTo>
                    <a:pt x="72588" y="1120244"/>
                  </a:lnTo>
                  <a:lnTo>
                    <a:pt x="108572" y="1143118"/>
                  </a:lnTo>
                  <a:lnTo>
                    <a:pt x="149364" y="1157694"/>
                  </a:lnTo>
                  <a:lnTo>
                    <a:pt x="193802" y="1162811"/>
                  </a:lnTo>
                  <a:lnTo>
                    <a:pt x="8416798" y="1162811"/>
                  </a:lnTo>
                  <a:lnTo>
                    <a:pt x="8461243" y="1157694"/>
                  </a:lnTo>
                  <a:lnTo>
                    <a:pt x="8502039" y="1143118"/>
                  </a:lnTo>
                  <a:lnTo>
                    <a:pt x="8538022" y="1120244"/>
                  </a:lnTo>
                  <a:lnTo>
                    <a:pt x="8568032" y="1090234"/>
                  </a:lnTo>
                  <a:lnTo>
                    <a:pt x="8590906" y="1054251"/>
                  </a:lnTo>
                  <a:lnTo>
                    <a:pt x="8605482" y="1013455"/>
                  </a:lnTo>
                  <a:lnTo>
                    <a:pt x="8610600" y="969009"/>
                  </a:lnTo>
                  <a:lnTo>
                    <a:pt x="8610600" y="193801"/>
                  </a:lnTo>
                  <a:lnTo>
                    <a:pt x="8605482" y="149356"/>
                  </a:lnTo>
                  <a:lnTo>
                    <a:pt x="8590906" y="108560"/>
                  </a:lnTo>
                  <a:lnTo>
                    <a:pt x="8568032" y="72577"/>
                  </a:lnTo>
                  <a:lnTo>
                    <a:pt x="8538022" y="42567"/>
                  </a:lnTo>
                  <a:lnTo>
                    <a:pt x="8502039" y="19693"/>
                  </a:lnTo>
                  <a:lnTo>
                    <a:pt x="8461243" y="5117"/>
                  </a:lnTo>
                  <a:lnTo>
                    <a:pt x="8416798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9362" y="4290822"/>
              <a:ext cx="8610600" cy="1163320"/>
            </a:xfrm>
            <a:custGeom>
              <a:avLst/>
              <a:gdLst/>
              <a:ahLst/>
              <a:cxnLst/>
              <a:rect l="l" t="t" r="r" b="b"/>
              <a:pathLst>
                <a:path w="8610600" h="1163320">
                  <a:moveTo>
                    <a:pt x="0" y="193801"/>
                  </a:moveTo>
                  <a:lnTo>
                    <a:pt x="5118" y="149356"/>
                  </a:lnTo>
                  <a:lnTo>
                    <a:pt x="19697" y="108560"/>
                  </a:lnTo>
                  <a:lnTo>
                    <a:pt x="42575" y="72577"/>
                  </a:lnTo>
                  <a:lnTo>
                    <a:pt x="72588" y="42567"/>
                  </a:lnTo>
                  <a:lnTo>
                    <a:pt x="108572" y="19693"/>
                  </a:lnTo>
                  <a:lnTo>
                    <a:pt x="149364" y="5117"/>
                  </a:lnTo>
                  <a:lnTo>
                    <a:pt x="193802" y="0"/>
                  </a:lnTo>
                  <a:lnTo>
                    <a:pt x="8416798" y="0"/>
                  </a:lnTo>
                  <a:lnTo>
                    <a:pt x="8461243" y="5117"/>
                  </a:lnTo>
                  <a:lnTo>
                    <a:pt x="8502039" y="19693"/>
                  </a:lnTo>
                  <a:lnTo>
                    <a:pt x="8538022" y="42567"/>
                  </a:lnTo>
                  <a:lnTo>
                    <a:pt x="8568032" y="72577"/>
                  </a:lnTo>
                  <a:lnTo>
                    <a:pt x="8590906" y="108560"/>
                  </a:lnTo>
                  <a:lnTo>
                    <a:pt x="8605482" y="149356"/>
                  </a:lnTo>
                  <a:lnTo>
                    <a:pt x="8610600" y="193801"/>
                  </a:lnTo>
                  <a:lnTo>
                    <a:pt x="8610600" y="969009"/>
                  </a:lnTo>
                  <a:lnTo>
                    <a:pt x="8605482" y="1013455"/>
                  </a:lnTo>
                  <a:lnTo>
                    <a:pt x="8590906" y="1054251"/>
                  </a:lnTo>
                  <a:lnTo>
                    <a:pt x="8568032" y="1090234"/>
                  </a:lnTo>
                  <a:lnTo>
                    <a:pt x="8538022" y="1120244"/>
                  </a:lnTo>
                  <a:lnTo>
                    <a:pt x="8502039" y="1143118"/>
                  </a:lnTo>
                  <a:lnTo>
                    <a:pt x="8461243" y="1157694"/>
                  </a:lnTo>
                  <a:lnTo>
                    <a:pt x="8416798" y="1162811"/>
                  </a:lnTo>
                  <a:lnTo>
                    <a:pt x="193802" y="1162811"/>
                  </a:lnTo>
                  <a:lnTo>
                    <a:pt x="149364" y="1157694"/>
                  </a:lnTo>
                  <a:lnTo>
                    <a:pt x="108572" y="1143118"/>
                  </a:lnTo>
                  <a:lnTo>
                    <a:pt x="72588" y="1120244"/>
                  </a:lnTo>
                  <a:lnTo>
                    <a:pt x="42575" y="1090234"/>
                  </a:lnTo>
                  <a:lnTo>
                    <a:pt x="19697" y="1054251"/>
                  </a:lnTo>
                  <a:lnTo>
                    <a:pt x="5118" y="1013455"/>
                  </a:lnTo>
                  <a:lnTo>
                    <a:pt x="0" y="969009"/>
                  </a:lnTo>
                  <a:lnTo>
                    <a:pt x="0" y="193801"/>
                  </a:lnTo>
                  <a:close/>
                </a:path>
              </a:pathLst>
            </a:custGeom>
            <a:ln w="25908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9362" y="5465825"/>
              <a:ext cx="8610600" cy="1164590"/>
            </a:xfrm>
            <a:custGeom>
              <a:avLst/>
              <a:gdLst/>
              <a:ahLst/>
              <a:cxnLst/>
              <a:rect l="l" t="t" r="r" b="b"/>
              <a:pathLst>
                <a:path w="8610600" h="1164590">
                  <a:moveTo>
                    <a:pt x="8416544" y="0"/>
                  </a:moveTo>
                  <a:lnTo>
                    <a:pt x="194056" y="0"/>
                  </a:lnTo>
                  <a:lnTo>
                    <a:pt x="149560" y="5124"/>
                  </a:lnTo>
                  <a:lnTo>
                    <a:pt x="108714" y="19721"/>
                  </a:lnTo>
                  <a:lnTo>
                    <a:pt x="72683" y="42627"/>
                  </a:lnTo>
                  <a:lnTo>
                    <a:pt x="42631" y="72678"/>
                  </a:lnTo>
                  <a:lnTo>
                    <a:pt x="19723" y="108709"/>
                  </a:lnTo>
                  <a:lnTo>
                    <a:pt x="5125" y="149556"/>
                  </a:lnTo>
                  <a:lnTo>
                    <a:pt x="0" y="194056"/>
                  </a:lnTo>
                  <a:lnTo>
                    <a:pt x="0" y="970280"/>
                  </a:lnTo>
                  <a:lnTo>
                    <a:pt x="5125" y="1014775"/>
                  </a:lnTo>
                  <a:lnTo>
                    <a:pt x="19723" y="1055621"/>
                  </a:lnTo>
                  <a:lnTo>
                    <a:pt x="42631" y="1091652"/>
                  </a:lnTo>
                  <a:lnTo>
                    <a:pt x="72683" y="1121704"/>
                  </a:lnTo>
                  <a:lnTo>
                    <a:pt x="108714" y="1144612"/>
                  </a:lnTo>
                  <a:lnTo>
                    <a:pt x="149560" y="1159210"/>
                  </a:lnTo>
                  <a:lnTo>
                    <a:pt x="194056" y="1164336"/>
                  </a:lnTo>
                  <a:lnTo>
                    <a:pt x="8416544" y="1164336"/>
                  </a:lnTo>
                  <a:lnTo>
                    <a:pt x="8461043" y="1159210"/>
                  </a:lnTo>
                  <a:lnTo>
                    <a:pt x="8501890" y="1144612"/>
                  </a:lnTo>
                  <a:lnTo>
                    <a:pt x="8537921" y="1121704"/>
                  </a:lnTo>
                  <a:lnTo>
                    <a:pt x="8567972" y="1091652"/>
                  </a:lnTo>
                  <a:lnTo>
                    <a:pt x="8590878" y="1055621"/>
                  </a:lnTo>
                  <a:lnTo>
                    <a:pt x="8605475" y="1014775"/>
                  </a:lnTo>
                  <a:lnTo>
                    <a:pt x="8610600" y="970280"/>
                  </a:lnTo>
                  <a:lnTo>
                    <a:pt x="8610600" y="194056"/>
                  </a:lnTo>
                  <a:lnTo>
                    <a:pt x="8605475" y="149556"/>
                  </a:lnTo>
                  <a:lnTo>
                    <a:pt x="8590878" y="108709"/>
                  </a:lnTo>
                  <a:lnTo>
                    <a:pt x="8567972" y="72678"/>
                  </a:lnTo>
                  <a:lnTo>
                    <a:pt x="8537921" y="42627"/>
                  </a:lnTo>
                  <a:lnTo>
                    <a:pt x="8501890" y="19721"/>
                  </a:lnTo>
                  <a:lnTo>
                    <a:pt x="8461043" y="5124"/>
                  </a:lnTo>
                  <a:lnTo>
                    <a:pt x="84165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9362" y="5465825"/>
              <a:ext cx="8610600" cy="1164590"/>
            </a:xfrm>
            <a:custGeom>
              <a:avLst/>
              <a:gdLst/>
              <a:ahLst/>
              <a:cxnLst/>
              <a:rect l="l" t="t" r="r" b="b"/>
              <a:pathLst>
                <a:path w="8610600" h="1164590">
                  <a:moveTo>
                    <a:pt x="0" y="194056"/>
                  </a:moveTo>
                  <a:lnTo>
                    <a:pt x="5125" y="149556"/>
                  </a:lnTo>
                  <a:lnTo>
                    <a:pt x="19723" y="108709"/>
                  </a:lnTo>
                  <a:lnTo>
                    <a:pt x="42631" y="72678"/>
                  </a:lnTo>
                  <a:lnTo>
                    <a:pt x="72683" y="42627"/>
                  </a:lnTo>
                  <a:lnTo>
                    <a:pt x="108714" y="19721"/>
                  </a:lnTo>
                  <a:lnTo>
                    <a:pt x="149560" y="5124"/>
                  </a:lnTo>
                  <a:lnTo>
                    <a:pt x="194056" y="0"/>
                  </a:lnTo>
                  <a:lnTo>
                    <a:pt x="8416544" y="0"/>
                  </a:lnTo>
                  <a:lnTo>
                    <a:pt x="8461043" y="5124"/>
                  </a:lnTo>
                  <a:lnTo>
                    <a:pt x="8501890" y="19721"/>
                  </a:lnTo>
                  <a:lnTo>
                    <a:pt x="8537921" y="42627"/>
                  </a:lnTo>
                  <a:lnTo>
                    <a:pt x="8567972" y="72678"/>
                  </a:lnTo>
                  <a:lnTo>
                    <a:pt x="8590878" y="108709"/>
                  </a:lnTo>
                  <a:lnTo>
                    <a:pt x="8605475" y="149556"/>
                  </a:lnTo>
                  <a:lnTo>
                    <a:pt x="8610600" y="194056"/>
                  </a:lnTo>
                  <a:lnTo>
                    <a:pt x="8610600" y="970280"/>
                  </a:lnTo>
                  <a:lnTo>
                    <a:pt x="8605475" y="1014775"/>
                  </a:lnTo>
                  <a:lnTo>
                    <a:pt x="8590878" y="1055621"/>
                  </a:lnTo>
                  <a:lnTo>
                    <a:pt x="8567972" y="1091652"/>
                  </a:lnTo>
                  <a:lnTo>
                    <a:pt x="8537921" y="1121704"/>
                  </a:lnTo>
                  <a:lnTo>
                    <a:pt x="8501890" y="1144612"/>
                  </a:lnTo>
                  <a:lnTo>
                    <a:pt x="8461043" y="1159210"/>
                  </a:lnTo>
                  <a:lnTo>
                    <a:pt x="8416544" y="1164336"/>
                  </a:lnTo>
                  <a:lnTo>
                    <a:pt x="194056" y="1164336"/>
                  </a:lnTo>
                  <a:lnTo>
                    <a:pt x="149560" y="1159210"/>
                  </a:lnTo>
                  <a:lnTo>
                    <a:pt x="108714" y="1144612"/>
                  </a:lnTo>
                  <a:lnTo>
                    <a:pt x="72683" y="1121704"/>
                  </a:lnTo>
                  <a:lnTo>
                    <a:pt x="42631" y="1091652"/>
                  </a:lnTo>
                  <a:lnTo>
                    <a:pt x="19723" y="1055621"/>
                  </a:lnTo>
                  <a:lnTo>
                    <a:pt x="5125" y="1014775"/>
                  </a:lnTo>
                  <a:lnTo>
                    <a:pt x="0" y="970280"/>
                  </a:lnTo>
                  <a:lnTo>
                    <a:pt x="0" y="194056"/>
                  </a:lnTo>
                  <a:close/>
                </a:path>
              </a:pathLst>
            </a:custGeom>
            <a:ln w="25907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830"/>
              </a:spcBef>
            </a:pPr>
            <a:r>
              <a:rPr sz="2400" dirty="0">
                <a:latin typeface="Wingdings"/>
                <a:cs typeface="Wingdings"/>
              </a:rPr>
              <a:t>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Cambria"/>
                <a:cs typeface="Cambria"/>
              </a:rPr>
              <a:t>Στην</a:t>
            </a:r>
            <a:r>
              <a:rPr b="1" spc="-35" dirty="0">
                <a:latin typeface="Cambria"/>
                <a:cs typeface="Cambria"/>
              </a:rPr>
              <a:t> </a:t>
            </a:r>
            <a:r>
              <a:rPr b="1" spc="-20" dirty="0">
                <a:latin typeface="Cambria"/>
                <a:cs typeface="Cambria"/>
              </a:rPr>
              <a:t>οξύτατη</a:t>
            </a:r>
            <a:r>
              <a:rPr b="1" spc="-45" dirty="0">
                <a:latin typeface="Cambria"/>
                <a:cs typeface="Cambria"/>
              </a:rPr>
              <a:t> </a:t>
            </a:r>
            <a:r>
              <a:rPr b="1" spc="-10" dirty="0">
                <a:latin typeface="Cambria"/>
                <a:cs typeface="Cambria"/>
              </a:rPr>
              <a:t>οικονομική</a:t>
            </a:r>
            <a:r>
              <a:rPr b="1" spc="-20" dirty="0">
                <a:latin typeface="Cambria"/>
                <a:cs typeface="Cambria"/>
              </a:rPr>
              <a:t> </a:t>
            </a:r>
            <a:r>
              <a:rPr b="1" dirty="0">
                <a:latin typeface="Cambria"/>
                <a:cs typeface="Cambria"/>
              </a:rPr>
              <a:t>κρίση</a:t>
            </a:r>
            <a:r>
              <a:rPr b="1" spc="-30" dirty="0">
                <a:latin typeface="Cambria"/>
                <a:cs typeface="Cambria"/>
              </a:rPr>
              <a:t> </a:t>
            </a:r>
            <a:r>
              <a:rPr dirty="0"/>
              <a:t>μετά</a:t>
            </a:r>
            <a:r>
              <a:rPr spc="-45" dirty="0"/>
              <a:t> </a:t>
            </a:r>
            <a:r>
              <a:rPr dirty="0"/>
              <a:t>το</a:t>
            </a:r>
            <a:r>
              <a:rPr spc="-45" dirty="0"/>
              <a:t> </a:t>
            </a:r>
            <a:r>
              <a:rPr dirty="0">
                <a:latin typeface="Papyrus"/>
                <a:cs typeface="Papyrus"/>
              </a:rPr>
              <a:t>1929,</a:t>
            </a:r>
            <a:r>
              <a:rPr spc="-60" dirty="0">
                <a:latin typeface="Papyrus"/>
                <a:cs typeface="Papyrus"/>
              </a:rPr>
              <a:t> </a:t>
            </a:r>
            <a:r>
              <a:rPr dirty="0"/>
              <a:t>αυτόκλητοι</a:t>
            </a:r>
            <a:r>
              <a:rPr spc="-45" dirty="0"/>
              <a:t> </a:t>
            </a:r>
            <a:r>
              <a:rPr dirty="0">
                <a:latin typeface="Papyrus"/>
                <a:cs typeface="Papyrus"/>
              </a:rPr>
              <a:t>«</a:t>
            </a:r>
            <a:r>
              <a:rPr dirty="0"/>
              <a:t>σωτήρες</a:t>
            </a:r>
            <a:r>
              <a:rPr dirty="0">
                <a:latin typeface="Papyrus"/>
                <a:cs typeface="Papyrus"/>
              </a:rPr>
              <a:t>»,</a:t>
            </a:r>
            <a:r>
              <a:rPr spc="-50" dirty="0">
                <a:latin typeface="Papyrus"/>
                <a:cs typeface="Papyrus"/>
              </a:rPr>
              <a:t> </a:t>
            </a:r>
            <a:r>
              <a:rPr dirty="0"/>
              <a:t>ό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ως</a:t>
            </a:r>
            <a:r>
              <a:rPr spc="-45" dirty="0"/>
              <a:t> </a:t>
            </a:r>
            <a:r>
              <a:rPr spc="-50" dirty="0"/>
              <a:t>ο</a:t>
            </a:r>
            <a:endParaRPr sz="2400">
              <a:latin typeface="Papyrus"/>
              <a:cs typeface="Papyrus"/>
            </a:endParaRPr>
          </a:p>
          <a:p>
            <a:pPr marL="34925">
              <a:lnSpc>
                <a:spcPct val="100000"/>
              </a:lnSpc>
              <a:spcBef>
                <a:spcPts val="550"/>
              </a:spcBef>
            </a:pPr>
            <a:r>
              <a:rPr dirty="0"/>
              <a:t>Μουσολίνι</a:t>
            </a:r>
            <a:r>
              <a:rPr spc="-40" dirty="0"/>
              <a:t> </a:t>
            </a:r>
            <a:r>
              <a:rPr dirty="0">
                <a:latin typeface="Papyrus"/>
                <a:cs typeface="Papyrus"/>
              </a:rPr>
              <a:t>&amp;</a:t>
            </a:r>
            <a:r>
              <a:rPr spc="-10" dirty="0">
                <a:latin typeface="Papyrus"/>
                <a:cs typeface="Papyrus"/>
              </a:rPr>
              <a:t> </a:t>
            </a:r>
            <a:r>
              <a:rPr dirty="0"/>
              <a:t>ο</a:t>
            </a:r>
            <a:r>
              <a:rPr spc="-35" dirty="0"/>
              <a:t> </a:t>
            </a:r>
            <a:r>
              <a:rPr spc="-10" dirty="0"/>
              <a:t>Χίτλερ</a:t>
            </a:r>
            <a:r>
              <a:rPr spc="-10" dirty="0">
                <a:latin typeface="Papyrus"/>
                <a:cs typeface="Papyrus"/>
              </a:rPr>
              <a:t>.</a:t>
            </a:r>
          </a:p>
          <a:p>
            <a:pPr marL="12700" marR="534035" indent="48260">
              <a:lnSpc>
                <a:spcPct val="118800"/>
              </a:lnSpc>
              <a:spcBef>
                <a:spcPts val="1855"/>
              </a:spcBef>
            </a:pP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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mbria"/>
                <a:cs typeface="Cambria"/>
              </a:rPr>
              <a:t>στο</a:t>
            </a:r>
            <a:r>
              <a:rPr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φόβο</a:t>
            </a:r>
            <a:r>
              <a:rPr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των</a:t>
            </a:r>
            <a:r>
              <a:rPr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spc="-20" dirty="0">
                <a:solidFill>
                  <a:srgbClr val="FFFFFF"/>
                </a:solidFill>
                <a:latin typeface="Cambria"/>
                <a:cs typeface="Cambria"/>
              </a:rPr>
              <a:t>δυτικών</a:t>
            </a:r>
            <a:r>
              <a:rPr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mbria"/>
                <a:cs typeface="Cambria"/>
              </a:rPr>
              <a:t>δυνάμεων</a:t>
            </a:r>
            <a:r>
              <a:rPr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έναντι</a:t>
            </a:r>
            <a:r>
              <a:rPr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στη</a:t>
            </a:r>
            <a:r>
              <a:rPr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Σοβιετική</a:t>
            </a:r>
            <a:r>
              <a:rPr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Ένωση</a:t>
            </a:r>
            <a:r>
              <a:rPr dirty="0">
                <a:solidFill>
                  <a:srgbClr val="FFFFFF"/>
                </a:solidFill>
                <a:latin typeface="Papyrus"/>
                <a:cs typeface="Papyrus"/>
              </a:rPr>
              <a:t>,</a:t>
            </a:r>
            <a:r>
              <a:rPr spc="-3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pc="-50" dirty="0">
                <a:solidFill>
                  <a:srgbClr val="FFFFFF"/>
                </a:solidFill>
                <a:latin typeface="Papyrus"/>
                <a:cs typeface="Papyrus"/>
              </a:rPr>
              <a:t>= </a:t>
            </a:r>
            <a:r>
              <a:rPr spc="-10" dirty="0">
                <a:solidFill>
                  <a:srgbClr val="FFFFFF"/>
                </a:solidFill>
              </a:rPr>
              <a:t>αδράνεια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στην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ε</a:t>
            </a:r>
            <a:r>
              <a:rPr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dirty="0">
                <a:solidFill>
                  <a:srgbClr val="FFFFFF"/>
                </a:solidFill>
              </a:rPr>
              <a:t>ιθετικότητα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της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ναζιστικής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Γερμανίας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Papyrus"/>
                <a:cs typeface="Papyrus"/>
              </a:rPr>
              <a:t>=</a:t>
            </a:r>
            <a:r>
              <a:rPr spc="34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dirty="0">
                <a:solidFill>
                  <a:srgbClr val="FFFFFF"/>
                </a:solidFill>
              </a:rPr>
              <a:t>ανάχωμα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σοβιετικής </a:t>
            </a:r>
            <a:r>
              <a:rPr dirty="0">
                <a:solidFill>
                  <a:srgbClr val="FFFFFF"/>
                </a:solidFill>
              </a:rPr>
              <a:t>ε</a:t>
            </a:r>
            <a:r>
              <a:rPr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dirty="0">
                <a:solidFill>
                  <a:srgbClr val="FFFFFF"/>
                </a:solidFill>
              </a:rPr>
              <a:t>ιρροής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5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400">
              <a:latin typeface="Papyrus"/>
              <a:cs typeface="Papyrus"/>
            </a:endParaRPr>
          </a:p>
          <a:p>
            <a:pPr marL="34925">
              <a:lnSpc>
                <a:spcPct val="100000"/>
              </a:lnSpc>
              <a:spcBef>
                <a:spcPts val="2370"/>
              </a:spcBef>
            </a:pPr>
            <a:r>
              <a:rPr sz="2400" dirty="0">
                <a:latin typeface="Wingdings"/>
                <a:cs typeface="Wingdings"/>
              </a:rPr>
              <a:t>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Cambria"/>
                <a:cs typeface="Cambria"/>
              </a:rPr>
              <a:t>στην</a:t>
            </a:r>
            <a:r>
              <a:rPr b="1" spc="-60" dirty="0">
                <a:latin typeface="Cambria"/>
                <a:cs typeface="Cambria"/>
              </a:rPr>
              <a:t> </a:t>
            </a:r>
            <a:r>
              <a:rPr b="1" spc="-10" dirty="0">
                <a:latin typeface="Cambria"/>
                <a:cs typeface="Cambria"/>
              </a:rPr>
              <a:t>αδυναμία</a:t>
            </a:r>
            <a:r>
              <a:rPr b="1" spc="-35" dirty="0">
                <a:latin typeface="Cambria"/>
                <a:cs typeface="Cambria"/>
              </a:rPr>
              <a:t> </a:t>
            </a:r>
            <a:r>
              <a:rPr b="1" dirty="0">
                <a:latin typeface="Cambria"/>
                <a:cs typeface="Cambria"/>
              </a:rPr>
              <a:t>της</a:t>
            </a:r>
            <a:r>
              <a:rPr b="1" spc="-35" dirty="0">
                <a:latin typeface="Cambria"/>
                <a:cs typeface="Cambria"/>
              </a:rPr>
              <a:t> </a:t>
            </a:r>
            <a:r>
              <a:rPr b="1" spc="-25" dirty="0">
                <a:latin typeface="Cambria"/>
                <a:cs typeface="Cambria"/>
              </a:rPr>
              <a:t>ΚτΕ</a:t>
            </a:r>
            <a:r>
              <a:rPr b="1" spc="-40" dirty="0">
                <a:latin typeface="Cambria"/>
                <a:cs typeface="Cambria"/>
              </a:rPr>
              <a:t> </a:t>
            </a:r>
            <a:r>
              <a:rPr dirty="0"/>
              <a:t>να</a:t>
            </a:r>
            <a:r>
              <a:rPr spc="-30" dirty="0"/>
              <a:t> </a:t>
            </a:r>
            <a:r>
              <a:rPr dirty="0"/>
              <a:t>λάβει</a:t>
            </a:r>
            <a:r>
              <a:rPr spc="-35" dirty="0"/>
              <a:t> </a:t>
            </a:r>
            <a:r>
              <a:rPr dirty="0"/>
              <a:t>ο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οιοδή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οτε</a:t>
            </a:r>
            <a:r>
              <a:rPr spc="-55" dirty="0"/>
              <a:t> </a:t>
            </a:r>
            <a:r>
              <a:rPr dirty="0"/>
              <a:t>μέτρο</a:t>
            </a:r>
            <a:r>
              <a:rPr spc="-45" dirty="0"/>
              <a:t> </a:t>
            </a:r>
            <a:r>
              <a:rPr dirty="0"/>
              <a:t>για</a:t>
            </a:r>
            <a:r>
              <a:rPr spc="-45" dirty="0"/>
              <a:t> </a:t>
            </a:r>
            <a:r>
              <a:rPr dirty="0"/>
              <a:t>την</a:t>
            </a:r>
            <a:r>
              <a:rPr spc="-35" dirty="0"/>
              <a:t> </a:t>
            </a:r>
            <a:r>
              <a:rPr dirty="0"/>
              <a:t>α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οτρο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ή</a:t>
            </a:r>
            <a:r>
              <a:rPr spc="-50" dirty="0"/>
              <a:t> </a:t>
            </a:r>
            <a:r>
              <a:rPr spc="-25" dirty="0"/>
              <a:t>του</a:t>
            </a:r>
            <a:endParaRPr sz="2400">
              <a:latin typeface="Papyrus"/>
              <a:cs typeface="Papyrus"/>
            </a:endParaRPr>
          </a:p>
          <a:p>
            <a:pPr marL="34925">
              <a:lnSpc>
                <a:spcPct val="100000"/>
              </a:lnSpc>
              <a:spcBef>
                <a:spcPts val="260"/>
              </a:spcBef>
            </a:pPr>
            <a:r>
              <a:rPr spc="-10" dirty="0">
                <a:latin typeface="Papyrus"/>
                <a:cs typeface="Papyrus"/>
              </a:rPr>
              <a:t>π</a:t>
            </a:r>
            <a:r>
              <a:rPr spc="-10" dirty="0"/>
              <a:t>ολέμου</a:t>
            </a:r>
            <a:r>
              <a:rPr spc="-10" dirty="0">
                <a:latin typeface="Papyrus"/>
                <a:cs typeface="Papyrus"/>
              </a:rPr>
              <a:t>.</a:t>
            </a:r>
          </a:p>
        </p:txBody>
      </p:sp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596" rIns="0" bIns="0" rtlCol="0">
            <a:spAutoFit/>
          </a:bodyPr>
          <a:lstStyle/>
          <a:p>
            <a:pPr marL="525780">
              <a:lnSpc>
                <a:spcPct val="100000"/>
              </a:lnSpc>
              <a:spcBef>
                <a:spcPts val="100"/>
              </a:spcBef>
            </a:pPr>
            <a:r>
              <a:rPr dirty="0"/>
              <a:t>Β.</a:t>
            </a:r>
            <a:r>
              <a:rPr spc="-25" dirty="0"/>
              <a:t> </a:t>
            </a:r>
            <a:r>
              <a:rPr dirty="0"/>
              <a:t>Τα</a:t>
            </a:r>
            <a:r>
              <a:rPr spc="-15" dirty="0"/>
              <a:t> </a:t>
            </a:r>
            <a:r>
              <a:rPr dirty="0"/>
              <a:t>αίτια</a:t>
            </a:r>
            <a:r>
              <a:rPr spc="-5" dirty="0"/>
              <a:t> </a:t>
            </a:r>
            <a:r>
              <a:rPr dirty="0"/>
              <a:t>του</a:t>
            </a:r>
            <a:r>
              <a:rPr spc="-20" dirty="0"/>
              <a:t> </a:t>
            </a:r>
            <a:r>
              <a:rPr dirty="0"/>
              <a:t>Β΄</a:t>
            </a:r>
            <a:r>
              <a:rPr spc="-10" dirty="0"/>
              <a:t> </a:t>
            </a:r>
            <a:r>
              <a:rPr dirty="0"/>
              <a:t>ΠΠ</a:t>
            </a:r>
            <a:r>
              <a:rPr spc="-35" dirty="0"/>
              <a:t> </a:t>
            </a:r>
            <a:r>
              <a:rPr dirty="0"/>
              <a:t>πρέπει</a:t>
            </a:r>
            <a:r>
              <a:rPr spc="-25" dirty="0"/>
              <a:t> </a:t>
            </a:r>
            <a:r>
              <a:rPr dirty="0"/>
              <a:t>να</a:t>
            </a:r>
            <a:r>
              <a:rPr spc="-20" dirty="0"/>
              <a:t> </a:t>
            </a:r>
            <a:r>
              <a:rPr spc="-10" dirty="0"/>
              <a:t>αναζητηθούν: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4647" y="1969007"/>
            <a:ext cx="0" cy="546100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6100"/>
                </a:lnTo>
              </a:path>
            </a:pathLst>
          </a:custGeom>
          <a:ln w="1524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2551" y="1065275"/>
            <a:ext cx="0" cy="649605"/>
          </a:xfrm>
          <a:custGeom>
            <a:avLst/>
            <a:gdLst/>
            <a:ahLst/>
            <a:cxnLst/>
            <a:rect l="l" t="t" r="r" b="b"/>
            <a:pathLst>
              <a:path h="649605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1524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3311" y="1969007"/>
            <a:ext cx="0" cy="546100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6100"/>
                </a:lnTo>
              </a:path>
            </a:pathLst>
          </a:custGeom>
          <a:ln w="1524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9884" y="931163"/>
            <a:ext cx="0" cy="782955"/>
          </a:xfrm>
          <a:custGeom>
            <a:avLst/>
            <a:gdLst/>
            <a:ahLst/>
            <a:cxnLst/>
            <a:rect l="l" t="t" r="r" b="b"/>
            <a:pathLst>
              <a:path h="782955">
                <a:moveTo>
                  <a:pt x="0" y="0"/>
                </a:moveTo>
                <a:lnTo>
                  <a:pt x="0" y="782574"/>
                </a:lnTo>
              </a:path>
            </a:pathLst>
          </a:custGeom>
          <a:ln w="1524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6456" y="1969007"/>
            <a:ext cx="30480" cy="1492250"/>
          </a:xfrm>
          <a:custGeom>
            <a:avLst/>
            <a:gdLst/>
            <a:ahLst/>
            <a:cxnLst/>
            <a:rect l="l" t="t" r="r" b="b"/>
            <a:pathLst>
              <a:path w="30479" h="1492250">
                <a:moveTo>
                  <a:pt x="0" y="0"/>
                </a:moveTo>
                <a:lnTo>
                  <a:pt x="0" y="1492250"/>
                </a:lnTo>
              </a:path>
              <a:path w="30479" h="1492250">
                <a:moveTo>
                  <a:pt x="13716" y="0"/>
                </a:moveTo>
                <a:lnTo>
                  <a:pt x="13716" y="1022350"/>
                </a:lnTo>
              </a:path>
              <a:path w="30479" h="1492250">
                <a:moveTo>
                  <a:pt x="30479" y="0"/>
                </a:moveTo>
                <a:lnTo>
                  <a:pt x="30479" y="546100"/>
                </a:lnTo>
              </a:path>
            </a:pathLst>
          </a:custGeom>
          <a:ln w="1524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88719" y="1057655"/>
            <a:ext cx="6766559" cy="911860"/>
            <a:chOff x="1188719" y="1057655"/>
            <a:chExt cx="6766559" cy="911860"/>
          </a:xfrm>
        </p:grpSpPr>
        <p:sp>
          <p:nvSpPr>
            <p:cNvPr id="8" name="object 8"/>
            <p:cNvSpPr/>
            <p:nvPr/>
          </p:nvSpPr>
          <p:spPr>
            <a:xfrm>
              <a:off x="7491984" y="1065275"/>
              <a:ext cx="0" cy="649605"/>
            </a:xfrm>
            <a:custGeom>
              <a:avLst/>
              <a:gdLst/>
              <a:ahLst/>
              <a:cxnLst/>
              <a:rect l="l" t="t" r="r" b="b"/>
              <a:pathLst>
                <a:path h="649605">
                  <a:moveTo>
                    <a:pt x="0" y="0"/>
                  </a:moveTo>
                  <a:lnTo>
                    <a:pt x="0" y="649224"/>
                  </a:lnTo>
                </a:path>
              </a:pathLst>
            </a:custGeom>
            <a:ln w="1524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8719" y="1714500"/>
              <a:ext cx="6766559" cy="254635"/>
            </a:xfrm>
            <a:custGeom>
              <a:avLst/>
              <a:gdLst/>
              <a:ahLst/>
              <a:cxnLst/>
              <a:rect l="l" t="t" r="r" b="b"/>
              <a:pathLst>
                <a:path w="6766559" h="254635">
                  <a:moveTo>
                    <a:pt x="6724141" y="0"/>
                  </a:moveTo>
                  <a:lnTo>
                    <a:pt x="42418" y="0"/>
                  </a:lnTo>
                  <a:lnTo>
                    <a:pt x="25905" y="3341"/>
                  </a:lnTo>
                  <a:lnTo>
                    <a:pt x="12422" y="12446"/>
                  </a:lnTo>
                  <a:lnTo>
                    <a:pt x="3332" y="25931"/>
                  </a:lnTo>
                  <a:lnTo>
                    <a:pt x="0" y="42417"/>
                  </a:lnTo>
                  <a:lnTo>
                    <a:pt x="0" y="212089"/>
                  </a:lnTo>
                  <a:lnTo>
                    <a:pt x="3332" y="228576"/>
                  </a:lnTo>
                  <a:lnTo>
                    <a:pt x="12422" y="242062"/>
                  </a:lnTo>
                  <a:lnTo>
                    <a:pt x="25905" y="251166"/>
                  </a:lnTo>
                  <a:lnTo>
                    <a:pt x="42418" y="254508"/>
                  </a:lnTo>
                  <a:lnTo>
                    <a:pt x="6724141" y="254508"/>
                  </a:lnTo>
                  <a:lnTo>
                    <a:pt x="6740628" y="251166"/>
                  </a:lnTo>
                  <a:lnTo>
                    <a:pt x="6754114" y="242062"/>
                  </a:lnTo>
                  <a:lnTo>
                    <a:pt x="6763218" y="228576"/>
                  </a:lnTo>
                  <a:lnTo>
                    <a:pt x="6766559" y="212089"/>
                  </a:lnTo>
                  <a:lnTo>
                    <a:pt x="6766559" y="42417"/>
                  </a:lnTo>
                  <a:lnTo>
                    <a:pt x="6763218" y="25931"/>
                  </a:lnTo>
                  <a:lnTo>
                    <a:pt x="6754113" y="12446"/>
                  </a:lnTo>
                  <a:lnTo>
                    <a:pt x="6740628" y="3341"/>
                  </a:lnTo>
                  <a:lnTo>
                    <a:pt x="6724141" y="0"/>
                  </a:lnTo>
                  <a:close/>
                </a:path>
              </a:pathLst>
            </a:custGeom>
            <a:solidFill>
              <a:srgbClr val="2E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68094" y="1713357"/>
            <a:ext cx="647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3270" algn="l"/>
                <a:tab pos="1515745" algn="l"/>
                <a:tab pos="2268220" algn="l"/>
                <a:tab pos="3019425" algn="l"/>
                <a:tab pos="3771900" algn="l"/>
                <a:tab pos="4523105" algn="l"/>
                <a:tab pos="5275580" algn="l"/>
                <a:tab pos="6028690" algn="l"/>
              </a:tabLst>
            </a:pPr>
            <a:r>
              <a:rPr sz="1400" b="1" spc="-20" dirty="0">
                <a:solidFill>
                  <a:srgbClr val="FFFFFF"/>
                </a:solidFill>
                <a:latin typeface="Comic Sans MS"/>
                <a:cs typeface="Comic Sans MS"/>
              </a:rPr>
              <a:t>1929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400" b="1" spc="-20" dirty="0">
                <a:solidFill>
                  <a:srgbClr val="FFFFFF"/>
                </a:solidFill>
                <a:latin typeface="Comic Sans MS"/>
                <a:cs typeface="Comic Sans MS"/>
              </a:rPr>
              <a:t>1930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400" b="1" spc="-20" dirty="0">
                <a:solidFill>
                  <a:srgbClr val="FFFFFF"/>
                </a:solidFill>
                <a:latin typeface="Comic Sans MS"/>
                <a:cs typeface="Comic Sans MS"/>
              </a:rPr>
              <a:t>1931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400" b="1" spc="-20" dirty="0">
                <a:solidFill>
                  <a:srgbClr val="FFFFFF"/>
                </a:solidFill>
                <a:latin typeface="Comic Sans MS"/>
                <a:cs typeface="Comic Sans MS"/>
              </a:rPr>
              <a:t>1932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400" b="1" spc="-20" dirty="0">
                <a:solidFill>
                  <a:srgbClr val="FFFFFF"/>
                </a:solidFill>
                <a:latin typeface="Comic Sans MS"/>
                <a:cs typeface="Comic Sans MS"/>
              </a:rPr>
              <a:t>1933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400" b="1" spc="-20" dirty="0">
                <a:solidFill>
                  <a:srgbClr val="FFFFFF"/>
                </a:solidFill>
                <a:latin typeface="Comic Sans MS"/>
                <a:cs typeface="Comic Sans MS"/>
              </a:rPr>
              <a:t>1934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400" b="1" spc="-20" dirty="0">
                <a:solidFill>
                  <a:srgbClr val="FFFFFF"/>
                </a:solidFill>
                <a:latin typeface="Comic Sans MS"/>
                <a:cs typeface="Comic Sans MS"/>
              </a:rPr>
              <a:t>1935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400" b="1" spc="-20" dirty="0">
                <a:solidFill>
                  <a:srgbClr val="FFFFFF"/>
                </a:solidFill>
                <a:latin typeface="Comic Sans MS"/>
                <a:cs typeface="Comic Sans MS"/>
              </a:rPr>
              <a:t>1936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1400" b="1" spc="-20" dirty="0">
                <a:solidFill>
                  <a:srgbClr val="FFFFFF"/>
                </a:solidFill>
                <a:latin typeface="Comic Sans MS"/>
                <a:cs typeface="Comic Sans MS"/>
              </a:rPr>
              <a:t>1937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18460" y="931163"/>
            <a:ext cx="4764405" cy="299085"/>
            <a:chOff x="2918460" y="931163"/>
            <a:chExt cx="4764405" cy="299085"/>
          </a:xfrm>
        </p:grpSpPr>
        <p:sp>
          <p:nvSpPr>
            <p:cNvPr id="12" name="object 12"/>
            <p:cNvSpPr/>
            <p:nvPr/>
          </p:nvSpPr>
          <p:spPr>
            <a:xfrm>
              <a:off x="7516368" y="1065276"/>
              <a:ext cx="166370" cy="165100"/>
            </a:xfrm>
            <a:custGeom>
              <a:avLst/>
              <a:gdLst/>
              <a:ahLst/>
              <a:cxnLst/>
              <a:rect l="l" t="t" r="r" b="b"/>
              <a:pathLst>
                <a:path w="166370" h="165100">
                  <a:moveTo>
                    <a:pt x="0" y="0"/>
                  </a:moveTo>
                  <a:lnTo>
                    <a:pt x="0" y="164591"/>
                  </a:lnTo>
                  <a:lnTo>
                    <a:pt x="166115" y="8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54267" y="931163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69">
                  <a:moveTo>
                    <a:pt x="0" y="0"/>
                  </a:moveTo>
                  <a:lnTo>
                    <a:pt x="0" y="166115"/>
                  </a:lnTo>
                  <a:lnTo>
                    <a:pt x="166116" y="83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18460" y="1065276"/>
              <a:ext cx="165100" cy="165100"/>
            </a:xfrm>
            <a:custGeom>
              <a:avLst/>
              <a:gdLst/>
              <a:ahLst/>
              <a:cxnLst/>
              <a:rect l="l" t="t" r="r" b="b"/>
              <a:pathLst>
                <a:path w="165100" h="165100">
                  <a:moveTo>
                    <a:pt x="0" y="0"/>
                  </a:moveTo>
                  <a:lnTo>
                    <a:pt x="0" y="164591"/>
                  </a:lnTo>
                  <a:lnTo>
                    <a:pt x="164591" y="8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734045" y="724662"/>
            <a:ext cx="10369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ΙΑΠΩΝΙΑ: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34045" y="895350"/>
            <a:ext cx="991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ΠΟΛΕΜΟΣ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34045" y="1066038"/>
            <a:ext cx="10648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ΕΝΑΝΤΙΟΝ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34045" y="1236726"/>
            <a:ext cx="636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ΚΙΝΑΣ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51319" y="2350007"/>
            <a:ext cx="166370" cy="165100"/>
          </a:xfrm>
          <a:custGeom>
            <a:avLst/>
            <a:gdLst/>
            <a:ahLst/>
            <a:cxnLst/>
            <a:rect l="l" t="t" r="r" b="b"/>
            <a:pathLst>
              <a:path w="166370" h="165100">
                <a:moveTo>
                  <a:pt x="0" y="0"/>
                </a:moveTo>
                <a:lnTo>
                  <a:pt x="0" y="164591"/>
                </a:lnTo>
                <a:lnTo>
                  <a:pt x="166115" y="82295"/>
                </a:lnTo>
                <a:lnTo>
                  <a:pt x="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68743" y="2077034"/>
            <a:ext cx="15957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omic Sans MS"/>
                <a:cs typeface="Comic Sans MS"/>
              </a:rPr>
              <a:t>ΑΞΟΝΑΣ</a:t>
            </a:r>
            <a:r>
              <a:rPr sz="1400" b="1" spc="-40" dirty="0">
                <a:latin typeface="Comic Sans MS"/>
                <a:cs typeface="Comic Sans MS"/>
              </a:rPr>
              <a:t> </a:t>
            </a:r>
            <a:r>
              <a:rPr sz="1400" b="1" spc="-20" dirty="0">
                <a:latin typeface="Comic Sans MS"/>
                <a:cs typeface="Comic Sans MS"/>
              </a:rPr>
              <a:t>ΡΩΜΗΣ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52868" y="2143988"/>
            <a:ext cx="2052955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875">
              <a:lnSpc>
                <a:spcPct val="149200"/>
              </a:lnSpc>
              <a:spcBef>
                <a:spcPts val="95"/>
              </a:spcBef>
            </a:pPr>
            <a:r>
              <a:rPr sz="1400" b="1" dirty="0">
                <a:latin typeface="Comic Sans MS"/>
                <a:cs typeface="Comic Sans MS"/>
              </a:rPr>
              <a:t>- </a:t>
            </a:r>
            <a:r>
              <a:rPr sz="1400" b="1" spc="-10" dirty="0">
                <a:latin typeface="Comic Sans MS"/>
                <a:cs typeface="Comic Sans MS"/>
              </a:rPr>
              <a:t>ΒΕΡΟΛΙΝΟΥ </a:t>
            </a:r>
            <a:r>
              <a:rPr sz="1400" b="1" dirty="0">
                <a:latin typeface="Comic Sans MS"/>
                <a:cs typeface="Comic Sans MS"/>
              </a:rPr>
              <a:t>ΙΣΠΑΝΙΑ:</a:t>
            </a:r>
            <a:r>
              <a:rPr sz="1400" b="1" spc="-65" dirty="0">
                <a:latin typeface="Comic Sans MS"/>
                <a:cs typeface="Comic Sans MS"/>
              </a:rPr>
              <a:t> </a:t>
            </a:r>
            <a:r>
              <a:rPr sz="1400" b="1" spc="-10" dirty="0">
                <a:latin typeface="Comic Sans MS"/>
                <a:cs typeface="Comic Sans MS"/>
              </a:rPr>
              <a:t>ΕΜΦΥΛΙΟΣ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36080" y="2825495"/>
            <a:ext cx="165100" cy="166370"/>
          </a:xfrm>
          <a:custGeom>
            <a:avLst/>
            <a:gdLst/>
            <a:ahLst/>
            <a:cxnLst/>
            <a:rect l="l" t="t" r="r" b="b"/>
            <a:pathLst>
              <a:path w="165100" h="166369">
                <a:moveTo>
                  <a:pt x="0" y="0"/>
                </a:moveTo>
                <a:lnTo>
                  <a:pt x="0" y="166115"/>
                </a:lnTo>
                <a:lnTo>
                  <a:pt x="164592" y="83057"/>
                </a:lnTo>
                <a:lnTo>
                  <a:pt x="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20840" y="3296411"/>
            <a:ext cx="166370" cy="165100"/>
          </a:xfrm>
          <a:custGeom>
            <a:avLst/>
            <a:gdLst/>
            <a:ahLst/>
            <a:cxnLst/>
            <a:rect l="l" t="t" r="r" b="b"/>
            <a:pathLst>
              <a:path w="166370" h="165100">
                <a:moveTo>
                  <a:pt x="0" y="0"/>
                </a:moveTo>
                <a:lnTo>
                  <a:pt x="0" y="164591"/>
                </a:lnTo>
                <a:lnTo>
                  <a:pt x="166115" y="82296"/>
                </a:lnTo>
                <a:lnTo>
                  <a:pt x="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38518" y="3022219"/>
            <a:ext cx="2129155" cy="41020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430"/>
              </a:spcBef>
            </a:pPr>
            <a:r>
              <a:rPr sz="1400" b="1" spc="-10" dirty="0">
                <a:latin typeface="Comic Sans MS"/>
                <a:cs typeface="Comic Sans MS"/>
              </a:rPr>
              <a:t>ΓΕΡΜΑΝΙΑ:</a:t>
            </a:r>
            <a:r>
              <a:rPr sz="1400" b="1" spc="500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ΚΑΤΑΛΗΨΗ</a:t>
            </a:r>
            <a:r>
              <a:rPr sz="1400" b="1" spc="-65" dirty="0">
                <a:latin typeface="Comic Sans MS"/>
                <a:cs typeface="Comic Sans MS"/>
              </a:rPr>
              <a:t> </a:t>
            </a:r>
            <a:r>
              <a:rPr sz="1400" b="1" spc="-10" dirty="0">
                <a:latin typeface="Comic Sans MS"/>
                <a:cs typeface="Comic Sans MS"/>
              </a:rPr>
              <a:t>ΡΗΝΑΝΙΑΣ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71691" y="589533"/>
            <a:ext cx="1108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ΓΕΡΜΑΝΊΑ: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71691" y="760221"/>
            <a:ext cx="1283970" cy="40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1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ΕΠΑΝΑΦΟΡΑ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ts val="1370"/>
              </a:lnSpc>
            </a:pPr>
            <a:r>
              <a:rPr sz="1200" b="1" spc="-10" dirty="0">
                <a:latin typeface="Comic Sans MS"/>
                <a:cs typeface="Comic Sans MS"/>
              </a:rPr>
              <a:t>ΣΤΡΑΤΙΩΤΙΚΗΣ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71691" y="1101978"/>
            <a:ext cx="897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ΘΗΤΕΙΑΣ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87696" y="2350007"/>
            <a:ext cx="166370" cy="165100"/>
          </a:xfrm>
          <a:custGeom>
            <a:avLst/>
            <a:gdLst/>
            <a:ahLst/>
            <a:cxnLst/>
            <a:rect l="l" t="t" r="r" b="b"/>
            <a:pathLst>
              <a:path w="166370" h="165100">
                <a:moveTo>
                  <a:pt x="0" y="0"/>
                </a:moveTo>
                <a:lnTo>
                  <a:pt x="0" y="164591"/>
                </a:lnTo>
                <a:lnTo>
                  <a:pt x="166115" y="82295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04865" y="2144013"/>
            <a:ext cx="1067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ΓΕΡΜΑΝΙΑ: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04865" y="2340609"/>
            <a:ext cx="1137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omic Sans MS"/>
                <a:cs typeface="Comic Sans MS"/>
              </a:rPr>
              <a:t>ΕΓΚΑΤΑΛΕΙΨΗ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04865" y="2485085"/>
            <a:ext cx="3683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Comic Sans MS"/>
                <a:cs typeface="Comic Sans MS"/>
              </a:rPr>
              <a:t>ΚΤΕ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34360" y="792861"/>
            <a:ext cx="10369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ΙΑΠΩΝΙΑ: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34360" y="963549"/>
            <a:ext cx="1045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ΚΑΤΑΛΗΨΗ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34360" y="1134237"/>
            <a:ext cx="1412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ΜΑΝΤΖΟΥΡΙΑΣ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00555" y="2350007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0" y="164591"/>
                </a:lnTo>
                <a:lnTo>
                  <a:pt x="164591" y="82295"/>
                </a:lnTo>
                <a:lnTo>
                  <a:pt x="0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616455" y="2144013"/>
            <a:ext cx="532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omic Sans MS"/>
                <a:cs typeface="Comic Sans MS"/>
              </a:rPr>
              <a:t>ΗΠΑ: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16455" y="2314701"/>
            <a:ext cx="4883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omic Sans MS"/>
                <a:cs typeface="Comic Sans MS"/>
              </a:rPr>
              <a:t>ΚΡΑΧ</a:t>
            </a:r>
            <a:endParaRPr sz="1400">
              <a:latin typeface="Comic Sans MS"/>
              <a:cs typeface="Comic Sans MS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667000"/>
            <a:ext cx="2660904" cy="39441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4916" y="5398008"/>
            <a:ext cx="0" cy="546100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6099"/>
                </a:lnTo>
              </a:path>
            </a:pathLst>
          </a:custGeom>
          <a:ln w="1524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0084" y="5398008"/>
            <a:ext cx="0" cy="546100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6099"/>
                </a:lnTo>
              </a:path>
            </a:pathLst>
          </a:custGeom>
          <a:ln w="1524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7371" y="2234183"/>
            <a:ext cx="0" cy="2910205"/>
          </a:xfrm>
          <a:custGeom>
            <a:avLst/>
            <a:gdLst/>
            <a:ahLst/>
            <a:cxnLst/>
            <a:rect l="l" t="t" r="r" b="b"/>
            <a:pathLst>
              <a:path h="2910204">
                <a:moveTo>
                  <a:pt x="0" y="0"/>
                </a:moveTo>
                <a:lnTo>
                  <a:pt x="0" y="2909823"/>
                </a:lnTo>
              </a:path>
            </a:pathLst>
          </a:custGeom>
          <a:ln w="1524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2904" y="2987039"/>
            <a:ext cx="0" cy="2155825"/>
          </a:xfrm>
          <a:custGeom>
            <a:avLst/>
            <a:gdLst/>
            <a:ahLst/>
            <a:cxnLst/>
            <a:rect l="l" t="t" r="r" b="b"/>
            <a:pathLst>
              <a:path h="2155825">
                <a:moveTo>
                  <a:pt x="0" y="0"/>
                </a:moveTo>
                <a:lnTo>
                  <a:pt x="0" y="2155825"/>
                </a:lnTo>
              </a:path>
            </a:pathLst>
          </a:custGeom>
          <a:ln w="1524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8435" y="3739896"/>
            <a:ext cx="0" cy="1403350"/>
          </a:xfrm>
          <a:custGeom>
            <a:avLst/>
            <a:gdLst/>
            <a:ahLst/>
            <a:cxnLst/>
            <a:rect l="l" t="t" r="r" b="b"/>
            <a:pathLst>
              <a:path h="1403350">
                <a:moveTo>
                  <a:pt x="0" y="0"/>
                </a:moveTo>
                <a:lnTo>
                  <a:pt x="0" y="1403349"/>
                </a:lnTo>
              </a:path>
            </a:pathLst>
          </a:custGeom>
          <a:ln w="1524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88719" y="4486655"/>
            <a:ext cx="6766559" cy="911860"/>
            <a:chOff x="1188719" y="4486655"/>
            <a:chExt cx="6766559" cy="911860"/>
          </a:xfrm>
        </p:grpSpPr>
        <p:sp>
          <p:nvSpPr>
            <p:cNvPr id="8" name="object 8"/>
            <p:cNvSpPr/>
            <p:nvPr/>
          </p:nvSpPr>
          <p:spPr>
            <a:xfrm>
              <a:off x="7362443" y="4494275"/>
              <a:ext cx="0" cy="649605"/>
            </a:xfrm>
            <a:custGeom>
              <a:avLst/>
              <a:gdLst/>
              <a:ahLst/>
              <a:cxnLst/>
              <a:rect l="l" t="t" r="r" b="b"/>
              <a:pathLst>
                <a:path h="649604">
                  <a:moveTo>
                    <a:pt x="0" y="0"/>
                  </a:moveTo>
                  <a:lnTo>
                    <a:pt x="0" y="649224"/>
                  </a:lnTo>
                </a:path>
              </a:pathLst>
            </a:custGeom>
            <a:ln w="1524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8719" y="5143500"/>
              <a:ext cx="6766559" cy="254635"/>
            </a:xfrm>
            <a:custGeom>
              <a:avLst/>
              <a:gdLst/>
              <a:ahLst/>
              <a:cxnLst/>
              <a:rect l="l" t="t" r="r" b="b"/>
              <a:pathLst>
                <a:path w="6766559" h="254635">
                  <a:moveTo>
                    <a:pt x="6724141" y="0"/>
                  </a:moveTo>
                  <a:lnTo>
                    <a:pt x="42418" y="0"/>
                  </a:lnTo>
                  <a:lnTo>
                    <a:pt x="25905" y="3341"/>
                  </a:lnTo>
                  <a:lnTo>
                    <a:pt x="12422" y="12445"/>
                  </a:lnTo>
                  <a:lnTo>
                    <a:pt x="3332" y="25931"/>
                  </a:lnTo>
                  <a:lnTo>
                    <a:pt x="0" y="42418"/>
                  </a:lnTo>
                  <a:lnTo>
                    <a:pt x="0" y="212090"/>
                  </a:lnTo>
                  <a:lnTo>
                    <a:pt x="3332" y="228576"/>
                  </a:lnTo>
                  <a:lnTo>
                    <a:pt x="12422" y="242062"/>
                  </a:lnTo>
                  <a:lnTo>
                    <a:pt x="25905" y="251166"/>
                  </a:lnTo>
                  <a:lnTo>
                    <a:pt x="42418" y="254508"/>
                  </a:lnTo>
                  <a:lnTo>
                    <a:pt x="6724141" y="254508"/>
                  </a:lnTo>
                  <a:lnTo>
                    <a:pt x="6740628" y="251166"/>
                  </a:lnTo>
                  <a:lnTo>
                    <a:pt x="6754114" y="242062"/>
                  </a:lnTo>
                  <a:lnTo>
                    <a:pt x="6763218" y="228576"/>
                  </a:lnTo>
                  <a:lnTo>
                    <a:pt x="6766559" y="212090"/>
                  </a:lnTo>
                  <a:lnTo>
                    <a:pt x="6766559" y="42418"/>
                  </a:lnTo>
                  <a:lnTo>
                    <a:pt x="6763218" y="25931"/>
                  </a:lnTo>
                  <a:lnTo>
                    <a:pt x="6754113" y="12445"/>
                  </a:lnTo>
                  <a:lnTo>
                    <a:pt x="6740628" y="3341"/>
                  </a:lnTo>
                  <a:lnTo>
                    <a:pt x="672414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87192" y="513994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1938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0853" y="513994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1939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6094" y="513994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4500"/>
                </a:solidFill>
                <a:latin typeface="Calibri"/>
                <a:cs typeface="Calibri"/>
              </a:rPr>
              <a:t>1939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88352" y="4494276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0" y="164592"/>
                </a:lnTo>
                <a:lnTo>
                  <a:pt x="164592" y="82296"/>
                </a:lnTo>
                <a:lnTo>
                  <a:pt x="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22819" y="3739896"/>
            <a:ext cx="166370" cy="166370"/>
          </a:xfrm>
          <a:custGeom>
            <a:avLst/>
            <a:gdLst/>
            <a:ahLst/>
            <a:cxnLst/>
            <a:rect l="l" t="t" r="r" b="b"/>
            <a:pathLst>
              <a:path w="166370" h="166370">
                <a:moveTo>
                  <a:pt x="0" y="0"/>
                </a:moveTo>
                <a:lnTo>
                  <a:pt x="0" y="166115"/>
                </a:lnTo>
                <a:lnTo>
                  <a:pt x="166115" y="83057"/>
                </a:lnTo>
                <a:lnTo>
                  <a:pt x="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58811" y="2987039"/>
            <a:ext cx="165100" cy="166370"/>
          </a:xfrm>
          <a:custGeom>
            <a:avLst/>
            <a:gdLst/>
            <a:ahLst/>
            <a:cxnLst/>
            <a:rect l="l" t="t" r="r" b="b"/>
            <a:pathLst>
              <a:path w="165100" h="166369">
                <a:moveTo>
                  <a:pt x="0" y="0"/>
                </a:moveTo>
                <a:lnTo>
                  <a:pt x="0" y="166115"/>
                </a:lnTo>
                <a:lnTo>
                  <a:pt x="164592" y="83058"/>
                </a:lnTo>
                <a:lnTo>
                  <a:pt x="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93280" y="2234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0" y="164591"/>
                </a:lnTo>
                <a:lnTo>
                  <a:pt x="164592" y="82295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10068" y="2028189"/>
            <a:ext cx="1587500" cy="28422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430"/>
              </a:spcBef>
            </a:pPr>
            <a:r>
              <a:rPr sz="1400" b="1" spc="-20" dirty="0">
                <a:latin typeface="Calibri"/>
                <a:cs typeface="Calibri"/>
              </a:rPr>
              <a:t>ΧΙΤΛΕΡ: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ΔΙΑΛΥΣΗ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ΤΗΣ </a:t>
            </a:r>
            <a:r>
              <a:rPr sz="1400" b="1" spc="-10" dirty="0">
                <a:latin typeface="Calibri"/>
                <a:cs typeface="Calibri"/>
              </a:rPr>
              <a:t>ΤΣΕΧΟΣΛΟΒΑΚΙΑΣ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1400">
              <a:latin typeface="Calibri"/>
              <a:cs typeface="Calibri"/>
            </a:endParaRPr>
          </a:p>
          <a:p>
            <a:pPr marL="77470">
              <a:lnSpc>
                <a:spcPts val="1515"/>
              </a:lnSpc>
            </a:pPr>
            <a:r>
              <a:rPr sz="1400" b="1" spc="-10" dirty="0">
                <a:latin typeface="Calibri"/>
                <a:cs typeface="Calibri"/>
              </a:rPr>
              <a:t>ΤΕΛΟΣ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ΕΜΦΥΛΙΟΥ</a:t>
            </a:r>
            <a:endParaRPr sz="1400">
              <a:latin typeface="Calibri"/>
              <a:cs typeface="Calibri"/>
            </a:endParaRPr>
          </a:p>
          <a:p>
            <a:pPr marL="77470">
              <a:lnSpc>
                <a:spcPts val="1515"/>
              </a:lnSpc>
            </a:pPr>
            <a:r>
              <a:rPr sz="1400" b="1" dirty="0">
                <a:latin typeface="Calibri"/>
                <a:cs typeface="Calibri"/>
              </a:rPr>
              <a:t>ΣΤΗΝ </a:t>
            </a:r>
            <a:r>
              <a:rPr sz="1400" b="1" spc="-10" dirty="0">
                <a:latin typeface="Calibri"/>
                <a:cs typeface="Calibri"/>
              </a:rPr>
              <a:t>ΙΣΠΑΝΙΑ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1400">
              <a:latin typeface="Calibri"/>
              <a:cs typeface="Calibri"/>
            </a:endParaRPr>
          </a:p>
          <a:p>
            <a:pPr marL="142875">
              <a:lnSpc>
                <a:spcPts val="1510"/>
              </a:lnSpc>
            </a:pPr>
            <a:r>
              <a:rPr sz="1400" b="1" spc="-10" dirty="0">
                <a:latin typeface="Calibri"/>
                <a:cs typeface="Calibri"/>
              </a:rPr>
              <a:t>ΙΤΑΛΙΑ:</a:t>
            </a:r>
            <a:endParaRPr sz="1400">
              <a:latin typeface="Calibri"/>
              <a:cs typeface="Calibri"/>
            </a:endParaRPr>
          </a:p>
          <a:p>
            <a:pPr marL="142875" marR="586740">
              <a:lnSpc>
                <a:spcPct val="80000"/>
              </a:lnSpc>
              <a:spcBef>
                <a:spcPts val="170"/>
              </a:spcBef>
            </a:pPr>
            <a:r>
              <a:rPr sz="1400" b="1" spc="-35" dirty="0">
                <a:latin typeface="Calibri"/>
                <a:cs typeface="Calibri"/>
              </a:rPr>
              <a:t>ΚΑΤΑΛΗΨΗ </a:t>
            </a:r>
            <a:r>
              <a:rPr sz="1400" b="1" spc="-10" dirty="0">
                <a:latin typeface="Calibri"/>
                <a:cs typeface="Calibri"/>
              </a:rPr>
              <a:t>ΑΛΒΑΝΙΑΣ</a:t>
            </a:r>
            <a:endParaRPr sz="1400">
              <a:latin typeface="Calibri"/>
              <a:cs typeface="Calibri"/>
            </a:endParaRPr>
          </a:p>
          <a:p>
            <a:pPr marL="207645">
              <a:lnSpc>
                <a:spcPts val="1510"/>
              </a:lnSpc>
              <a:spcBef>
                <a:spcPts val="1560"/>
              </a:spcBef>
            </a:pPr>
            <a:r>
              <a:rPr sz="1400" b="1" spc="-10" dirty="0">
                <a:latin typeface="Calibri"/>
                <a:cs typeface="Calibri"/>
              </a:rPr>
              <a:t>ΣΥΜΦΩΝΟ</a:t>
            </a:r>
            <a:endParaRPr sz="1400">
              <a:latin typeface="Calibri"/>
              <a:cs typeface="Calibri"/>
            </a:endParaRPr>
          </a:p>
          <a:p>
            <a:pPr marL="207645">
              <a:lnSpc>
                <a:spcPts val="1345"/>
              </a:lnSpc>
            </a:pPr>
            <a:r>
              <a:rPr sz="1400" b="1" dirty="0">
                <a:latin typeface="Calibri"/>
                <a:cs typeface="Calibri"/>
              </a:rPr>
              <a:t>ΡΙΜΠΕΝΤΡΟΠ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marL="207645">
              <a:lnSpc>
                <a:spcPts val="1510"/>
              </a:lnSpc>
            </a:pPr>
            <a:r>
              <a:rPr sz="1400" b="1" spc="-10" dirty="0">
                <a:latin typeface="Calibri"/>
                <a:cs typeface="Calibri"/>
              </a:rPr>
              <a:t>ΜΟΛΟΤΟΦ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44467" y="5779008"/>
            <a:ext cx="166370" cy="165100"/>
          </a:xfrm>
          <a:custGeom>
            <a:avLst/>
            <a:gdLst/>
            <a:ahLst/>
            <a:cxnLst/>
            <a:rect l="l" t="t" r="r" b="b"/>
            <a:pathLst>
              <a:path w="166370" h="165100">
                <a:moveTo>
                  <a:pt x="0" y="0"/>
                </a:moveTo>
                <a:lnTo>
                  <a:pt x="0" y="164591"/>
                </a:lnTo>
                <a:lnTo>
                  <a:pt x="166116" y="82295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61638" y="5573979"/>
            <a:ext cx="1226185" cy="41020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430"/>
              </a:spcBef>
            </a:pPr>
            <a:r>
              <a:rPr sz="1400" b="1" dirty="0">
                <a:latin typeface="Calibri"/>
                <a:cs typeface="Calibri"/>
              </a:rPr>
              <a:t>ΣΥΜΦΩΝΙΑ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ΤΟΥ </a:t>
            </a:r>
            <a:r>
              <a:rPr sz="1400" b="1" spc="-10" dirty="0">
                <a:latin typeface="Calibri"/>
                <a:cs typeface="Calibri"/>
              </a:rPr>
              <a:t>ΜΟΝΑΧΟΥ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0823" y="577900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0" y="164591"/>
                </a:lnTo>
                <a:lnTo>
                  <a:pt x="164592" y="82295"/>
                </a:lnTo>
                <a:lnTo>
                  <a:pt x="0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37358" y="5573979"/>
            <a:ext cx="1139825" cy="581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3975">
              <a:lnSpc>
                <a:spcPts val="1340"/>
              </a:lnSpc>
              <a:spcBef>
                <a:spcPts val="430"/>
              </a:spcBef>
            </a:pPr>
            <a:r>
              <a:rPr sz="1400" b="1" spc="-20" dirty="0">
                <a:latin typeface="Calibri"/>
                <a:cs typeface="Calibri"/>
              </a:rPr>
              <a:t>ΕΝΣΩΜΑΤΩΣΗ </a:t>
            </a:r>
            <a:r>
              <a:rPr sz="1400" b="1" spc="-10" dirty="0">
                <a:latin typeface="Calibri"/>
                <a:cs typeface="Calibri"/>
              </a:rPr>
              <a:t>ΑΥΣΤΡΙΑΣ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400" b="1" dirty="0">
                <a:latin typeface="Calibri"/>
                <a:cs typeface="Calibri"/>
              </a:rPr>
              <a:t>ΣΤΗ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ΓΕΡΜΑΝΙΑ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7763" y="181355"/>
            <a:ext cx="6460490" cy="4707890"/>
            <a:chOff x="397763" y="181355"/>
            <a:chExt cx="6460490" cy="470789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199" y="181355"/>
              <a:ext cx="3352800" cy="47076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3" y="457199"/>
              <a:ext cx="2878836" cy="4123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8001000" cy="6400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2117" y="830681"/>
            <a:ext cx="2475230" cy="182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 algn="r">
              <a:lnSpc>
                <a:spcPct val="118000"/>
              </a:lnSpc>
              <a:spcBef>
                <a:spcPts val="100"/>
              </a:spcBef>
            </a:pPr>
            <a:r>
              <a:rPr sz="2000" b="1" spc="-20" dirty="0">
                <a:latin typeface="Cambria"/>
                <a:cs typeface="Cambria"/>
              </a:rPr>
              <a:t>Γερμανία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κατέλαβε α</a:t>
            </a:r>
            <a:r>
              <a:rPr sz="2000" spc="-10" dirty="0">
                <a:latin typeface="Papyrus"/>
                <a:cs typeface="Papyrus"/>
              </a:rPr>
              <a:t>π</a:t>
            </a:r>
            <a:r>
              <a:rPr sz="2000" spc="-10" dirty="0">
                <a:latin typeface="Cambria"/>
                <a:cs typeface="Cambria"/>
              </a:rPr>
              <a:t>οστρατικο</a:t>
            </a:r>
            <a:r>
              <a:rPr sz="2000" spc="-10" dirty="0">
                <a:latin typeface="Papyrus"/>
                <a:cs typeface="Papyrus"/>
              </a:rPr>
              <a:t>π</a:t>
            </a:r>
            <a:r>
              <a:rPr sz="2000" spc="-10" dirty="0">
                <a:latin typeface="Cambria"/>
                <a:cs typeface="Cambria"/>
              </a:rPr>
              <a:t>οιημένη </a:t>
            </a:r>
            <a:r>
              <a:rPr sz="2000" dirty="0">
                <a:latin typeface="Cambria"/>
                <a:cs typeface="Cambria"/>
              </a:rPr>
              <a:t>ζώνη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Ρηνανίας</a:t>
            </a:r>
            <a:r>
              <a:rPr sz="2000" b="1" spc="-55" dirty="0">
                <a:latin typeface="Cambria"/>
                <a:cs typeface="Cambria"/>
              </a:rPr>
              <a:t> </a:t>
            </a:r>
            <a:r>
              <a:rPr sz="2000" spc="-50" dirty="0">
                <a:latin typeface="Wingdings"/>
                <a:cs typeface="Wingdings"/>
              </a:rPr>
              <a:t>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αραβίαση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συνθήκης</a:t>
            </a:r>
            <a:endParaRPr sz="2000">
              <a:latin typeface="Cambria"/>
              <a:cs typeface="Cambria"/>
            </a:endParaRPr>
          </a:p>
          <a:p>
            <a:pPr marR="5715" algn="r">
              <a:lnSpc>
                <a:spcPct val="100000"/>
              </a:lnSpc>
              <a:spcBef>
                <a:spcPts val="430"/>
              </a:spcBef>
            </a:pPr>
            <a:r>
              <a:rPr sz="2000" spc="-10" dirty="0">
                <a:latin typeface="Cambria"/>
                <a:cs typeface="Cambria"/>
              </a:rPr>
              <a:t>Βερσαλλιών</a:t>
            </a:r>
            <a:r>
              <a:rPr sz="2000" spc="-10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609600"/>
            <a:ext cx="3657600" cy="2560320"/>
          </a:xfrm>
          <a:custGeom>
            <a:avLst/>
            <a:gdLst/>
            <a:ahLst/>
            <a:cxnLst/>
            <a:rect l="l" t="t" r="r" b="b"/>
            <a:pathLst>
              <a:path w="3657600" h="2560320">
                <a:moveTo>
                  <a:pt x="3230879" y="0"/>
                </a:moveTo>
                <a:lnTo>
                  <a:pt x="426720" y="0"/>
                </a:lnTo>
                <a:lnTo>
                  <a:pt x="380217" y="2503"/>
                </a:lnTo>
                <a:lnTo>
                  <a:pt x="335166" y="9840"/>
                </a:lnTo>
                <a:lnTo>
                  <a:pt x="291827" y="21750"/>
                </a:lnTo>
                <a:lnTo>
                  <a:pt x="250461" y="37974"/>
                </a:lnTo>
                <a:lnTo>
                  <a:pt x="211328" y="58250"/>
                </a:lnTo>
                <a:lnTo>
                  <a:pt x="174686" y="82320"/>
                </a:lnTo>
                <a:lnTo>
                  <a:pt x="140798" y="109923"/>
                </a:lnTo>
                <a:lnTo>
                  <a:pt x="109923" y="140798"/>
                </a:lnTo>
                <a:lnTo>
                  <a:pt x="82320" y="174686"/>
                </a:lnTo>
                <a:lnTo>
                  <a:pt x="58250" y="211327"/>
                </a:lnTo>
                <a:lnTo>
                  <a:pt x="37974" y="250461"/>
                </a:lnTo>
                <a:lnTo>
                  <a:pt x="21750" y="291827"/>
                </a:lnTo>
                <a:lnTo>
                  <a:pt x="9840" y="335166"/>
                </a:lnTo>
                <a:lnTo>
                  <a:pt x="2503" y="380217"/>
                </a:lnTo>
                <a:lnTo>
                  <a:pt x="0" y="426720"/>
                </a:lnTo>
                <a:lnTo>
                  <a:pt x="0" y="2133600"/>
                </a:lnTo>
                <a:lnTo>
                  <a:pt x="2503" y="2180102"/>
                </a:lnTo>
                <a:lnTo>
                  <a:pt x="9840" y="2225153"/>
                </a:lnTo>
                <a:lnTo>
                  <a:pt x="21750" y="2268492"/>
                </a:lnTo>
                <a:lnTo>
                  <a:pt x="37974" y="2309858"/>
                </a:lnTo>
                <a:lnTo>
                  <a:pt x="58250" y="2348991"/>
                </a:lnTo>
                <a:lnTo>
                  <a:pt x="82320" y="2385633"/>
                </a:lnTo>
                <a:lnTo>
                  <a:pt x="109923" y="2419521"/>
                </a:lnTo>
                <a:lnTo>
                  <a:pt x="140798" y="2450396"/>
                </a:lnTo>
                <a:lnTo>
                  <a:pt x="174686" y="2477999"/>
                </a:lnTo>
                <a:lnTo>
                  <a:pt x="211327" y="2502069"/>
                </a:lnTo>
                <a:lnTo>
                  <a:pt x="250461" y="2522345"/>
                </a:lnTo>
                <a:lnTo>
                  <a:pt x="291827" y="2538569"/>
                </a:lnTo>
                <a:lnTo>
                  <a:pt x="335166" y="2550479"/>
                </a:lnTo>
                <a:lnTo>
                  <a:pt x="380217" y="2557816"/>
                </a:lnTo>
                <a:lnTo>
                  <a:pt x="426720" y="2560320"/>
                </a:lnTo>
                <a:lnTo>
                  <a:pt x="3230879" y="2560320"/>
                </a:lnTo>
                <a:lnTo>
                  <a:pt x="3277382" y="2557816"/>
                </a:lnTo>
                <a:lnTo>
                  <a:pt x="3322433" y="2550479"/>
                </a:lnTo>
                <a:lnTo>
                  <a:pt x="3365772" y="2538569"/>
                </a:lnTo>
                <a:lnTo>
                  <a:pt x="3407138" y="2522345"/>
                </a:lnTo>
                <a:lnTo>
                  <a:pt x="3446271" y="2502069"/>
                </a:lnTo>
                <a:lnTo>
                  <a:pt x="3482913" y="2477999"/>
                </a:lnTo>
                <a:lnTo>
                  <a:pt x="3516801" y="2450396"/>
                </a:lnTo>
                <a:lnTo>
                  <a:pt x="3547676" y="2419521"/>
                </a:lnTo>
                <a:lnTo>
                  <a:pt x="3575279" y="2385633"/>
                </a:lnTo>
                <a:lnTo>
                  <a:pt x="3599349" y="2348992"/>
                </a:lnTo>
                <a:lnTo>
                  <a:pt x="3619625" y="2309858"/>
                </a:lnTo>
                <a:lnTo>
                  <a:pt x="3635849" y="2268492"/>
                </a:lnTo>
                <a:lnTo>
                  <a:pt x="3647759" y="2225153"/>
                </a:lnTo>
                <a:lnTo>
                  <a:pt x="3655096" y="2180102"/>
                </a:lnTo>
                <a:lnTo>
                  <a:pt x="3657600" y="2133600"/>
                </a:lnTo>
                <a:lnTo>
                  <a:pt x="3657600" y="426720"/>
                </a:lnTo>
                <a:lnTo>
                  <a:pt x="3655096" y="380217"/>
                </a:lnTo>
                <a:lnTo>
                  <a:pt x="3647759" y="335166"/>
                </a:lnTo>
                <a:lnTo>
                  <a:pt x="3635849" y="291827"/>
                </a:lnTo>
                <a:lnTo>
                  <a:pt x="3619625" y="250461"/>
                </a:lnTo>
                <a:lnTo>
                  <a:pt x="3599349" y="211328"/>
                </a:lnTo>
                <a:lnTo>
                  <a:pt x="3575279" y="174686"/>
                </a:lnTo>
                <a:lnTo>
                  <a:pt x="3547676" y="140798"/>
                </a:lnTo>
                <a:lnTo>
                  <a:pt x="3516801" y="109923"/>
                </a:lnTo>
                <a:lnTo>
                  <a:pt x="3482913" y="82320"/>
                </a:lnTo>
                <a:lnTo>
                  <a:pt x="3446271" y="58250"/>
                </a:lnTo>
                <a:lnTo>
                  <a:pt x="3407138" y="37974"/>
                </a:lnTo>
                <a:lnTo>
                  <a:pt x="3365772" y="21750"/>
                </a:lnTo>
                <a:lnTo>
                  <a:pt x="3322433" y="9840"/>
                </a:lnTo>
                <a:lnTo>
                  <a:pt x="3277382" y="2503"/>
                </a:lnTo>
                <a:lnTo>
                  <a:pt x="3230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95696" y="547332"/>
            <a:ext cx="3153410" cy="2543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05840" algn="r">
              <a:lnSpc>
                <a:spcPct val="118000"/>
              </a:lnSpc>
              <a:spcBef>
                <a:spcPts val="95"/>
              </a:spcBef>
            </a:pPr>
            <a:r>
              <a:rPr sz="2000" b="1" spc="-20" dirty="0">
                <a:latin typeface="Cambria"/>
                <a:cs typeface="Cambria"/>
              </a:rPr>
              <a:t>Γερμανία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Papyrus"/>
                <a:cs typeface="Papyrus"/>
              </a:rPr>
              <a:t>&amp;</a:t>
            </a:r>
            <a:r>
              <a:rPr sz="2000" spc="5" dirty="0">
                <a:latin typeface="Papyrus"/>
                <a:cs typeface="Papyrus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Ιταλία </a:t>
            </a:r>
            <a:r>
              <a:rPr sz="2000" dirty="0">
                <a:latin typeface="Cambria"/>
                <a:cs typeface="Cambria"/>
              </a:rPr>
              <a:t>συμμετέχουν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στον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εμφύλιο 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όλεμο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της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Ισ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b="1" dirty="0">
                <a:latin typeface="Cambria"/>
                <a:cs typeface="Cambria"/>
              </a:rPr>
              <a:t>ανίας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spc="-10" dirty="0">
                <a:latin typeface="Papyrus"/>
                <a:cs typeface="Papyrus"/>
              </a:rPr>
              <a:t>(1936-</a:t>
            </a:r>
            <a:r>
              <a:rPr sz="2000" dirty="0">
                <a:latin typeface="Papyrus"/>
                <a:cs typeface="Papyrus"/>
              </a:rPr>
              <a:t>39)</a:t>
            </a:r>
            <a:r>
              <a:rPr sz="2000" spc="-45" dirty="0">
                <a:latin typeface="Papyrus"/>
                <a:cs typeface="Papyrus"/>
              </a:rPr>
              <a:t> </a:t>
            </a:r>
            <a:r>
              <a:rPr sz="2000" dirty="0">
                <a:latin typeface="Wingdings"/>
                <a:cs typeface="Wingdings"/>
              </a:rPr>
              <a:t>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"/>
                <a:cs typeface="Cambria"/>
              </a:rPr>
              <a:t>βοηθώντας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τον </a:t>
            </a:r>
            <a:r>
              <a:rPr sz="2000" dirty="0">
                <a:latin typeface="Cambria"/>
                <a:cs typeface="Cambria"/>
              </a:rPr>
              <a:t>φασίστα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στρατηγό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Φράνκο </a:t>
            </a:r>
            <a:r>
              <a:rPr sz="2000" dirty="0">
                <a:latin typeface="Cambria"/>
                <a:cs typeface="Cambria"/>
              </a:rPr>
              <a:t>να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νικήσει</a:t>
            </a:r>
            <a:r>
              <a:rPr sz="2000" spc="409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τη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δημοκρατική</a:t>
            </a:r>
            <a:endParaRPr sz="2000">
              <a:latin typeface="Cambria"/>
              <a:cs typeface="Cambria"/>
            </a:endParaRPr>
          </a:p>
          <a:p>
            <a:pPr marR="6350" algn="r">
              <a:lnSpc>
                <a:spcPct val="100000"/>
              </a:lnSpc>
              <a:spcBef>
                <a:spcPts val="434"/>
              </a:spcBef>
            </a:pPr>
            <a:r>
              <a:rPr sz="2000" spc="-10" dirty="0">
                <a:latin typeface="Cambria"/>
                <a:cs typeface="Cambria"/>
              </a:rPr>
              <a:t>κυβέρνηση</a:t>
            </a:r>
            <a:r>
              <a:rPr sz="2000" spc="-10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00" y="3733800"/>
            <a:ext cx="3200400" cy="2560320"/>
          </a:xfrm>
          <a:custGeom>
            <a:avLst/>
            <a:gdLst/>
            <a:ahLst/>
            <a:cxnLst/>
            <a:rect l="l" t="t" r="r" b="b"/>
            <a:pathLst>
              <a:path w="3200400" h="2560320">
                <a:moveTo>
                  <a:pt x="2773679" y="0"/>
                </a:moveTo>
                <a:lnTo>
                  <a:pt x="426719" y="0"/>
                </a:lnTo>
                <a:lnTo>
                  <a:pt x="380223" y="2503"/>
                </a:lnTo>
                <a:lnTo>
                  <a:pt x="335177" y="9840"/>
                </a:lnTo>
                <a:lnTo>
                  <a:pt x="291842" y="21750"/>
                </a:lnTo>
                <a:lnTo>
                  <a:pt x="250478" y="37974"/>
                </a:lnTo>
                <a:lnTo>
                  <a:pt x="211344" y="58250"/>
                </a:lnTo>
                <a:lnTo>
                  <a:pt x="174703" y="82320"/>
                </a:lnTo>
                <a:lnTo>
                  <a:pt x="140813" y="109923"/>
                </a:lnTo>
                <a:lnTo>
                  <a:pt x="109936" y="140798"/>
                </a:lnTo>
                <a:lnTo>
                  <a:pt x="82331" y="174686"/>
                </a:lnTo>
                <a:lnTo>
                  <a:pt x="58259" y="211328"/>
                </a:lnTo>
                <a:lnTo>
                  <a:pt x="37979" y="250461"/>
                </a:lnTo>
                <a:lnTo>
                  <a:pt x="21754" y="291827"/>
                </a:lnTo>
                <a:lnTo>
                  <a:pt x="9842" y="335166"/>
                </a:lnTo>
                <a:lnTo>
                  <a:pt x="2503" y="380217"/>
                </a:lnTo>
                <a:lnTo>
                  <a:pt x="0" y="426719"/>
                </a:lnTo>
                <a:lnTo>
                  <a:pt x="0" y="2133587"/>
                </a:lnTo>
                <a:lnTo>
                  <a:pt x="2503" y="2180083"/>
                </a:lnTo>
                <a:lnTo>
                  <a:pt x="9842" y="2225130"/>
                </a:lnTo>
                <a:lnTo>
                  <a:pt x="21754" y="2268466"/>
                </a:lnTo>
                <a:lnTo>
                  <a:pt x="37979" y="2309831"/>
                </a:lnTo>
                <a:lnTo>
                  <a:pt x="58259" y="2348965"/>
                </a:lnTo>
                <a:lnTo>
                  <a:pt x="82331" y="2385608"/>
                </a:lnTo>
                <a:lnTo>
                  <a:pt x="109936" y="2419499"/>
                </a:lnTo>
                <a:lnTo>
                  <a:pt x="140813" y="2450377"/>
                </a:lnTo>
                <a:lnTo>
                  <a:pt x="174703" y="2477984"/>
                </a:lnTo>
                <a:lnTo>
                  <a:pt x="211344" y="2502057"/>
                </a:lnTo>
                <a:lnTo>
                  <a:pt x="250478" y="2522337"/>
                </a:lnTo>
                <a:lnTo>
                  <a:pt x="291842" y="2538564"/>
                </a:lnTo>
                <a:lnTo>
                  <a:pt x="335177" y="2550477"/>
                </a:lnTo>
                <a:lnTo>
                  <a:pt x="380223" y="2557815"/>
                </a:lnTo>
                <a:lnTo>
                  <a:pt x="426719" y="2560320"/>
                </a:lnTo>
                <a:lnTo>
                  <a:pt x="2773679" y="2560320"/>
                </a:lnTo>
                <a:lnTo>
                  <a:pt x="2820182" y="2557815"/>
                </a:lnTo>
                <a:lnTo>
                  <a:pt x="2865233" y="2550477"/>
                </a:lnTo>
                <a:lnTo>
                  <a:pt x="2908572" y="2538564"/>
                </a:lnTo>
                <a:lnTo>
                  <a:pt x="2949938" y="2522337"/>
                </a:lnTo>
                <a:lnTo>
                  <a:pt x="2989071" y="2502057"/>
                </a:lnTo>
                <a:lnTo>
                  <a:pt x="3025713" y="2477984"/>
                </a:lnTo>
                <a:lnTo>
                  <a:pt x="3059601" y="2450377"/>
                </a:lnTo>
                <a:lnTo>
                  <a:pt x="3090476" y="2419499"/>
                </a:lnTo>
                <a:lnTo>
                  <a:pt x="3118079" y="2385608"/>
                </a:lnTo>
                <a:lnTo>
                  <a:pt x="3142149" y="2348965"/>
                </a:lnTo>
                <a:lnTo>
                  <a:pt x="3162425" y="2309831"/>
                </a:lnTo>
                <a:lnTo>
                  <a:pt x="3178649" y="2268466"/>
                </a:lnTo>
                <a:lnTo>
                  <a:pt x="3190559" y="2225130"/>
                </a:lnTo>
                <a:lnTo>
                  <a:pt x="3197896" y="2180083"/>
                </a:lnTo>
                <a:lnTo>
                  <a:pt x="3200400" y="2133587"/>
                </a:lnTo>
                <a:lnTo>
                  <a:pt x="3200400" y="426719"/>
                </a:lnTo>
                <a:lnTo>
                  <a:pt x="3197896" y="380217"/>
                </a:lnTo>
                <a:lnTo>
                  <a:pt x="3190559" y="335166"/>
                </a:lnTo>
                <a:lnTo>
                  <a:pt x="3178649" y="291827"/>
                </a:lnTo>
                <a:lnTo>
                  <a:pt x="3162425" y="250461"/>
                </a:lnTo>
                <a:lnTo>
                  <a:pt x="3142149" y="211328"/>
                </a:lnTo>
                <a:lnTo>
                  <a:pt x="3118079" y="174686"/>
                </a:lnTo>
                <a:lnTo>
                  <a:pt x="3090476" y="140798"/>
                </a:lnTo>
                <a:lnTo>
                  <a:pt x="3059601" y="109923"/>
                </a:lnTo>
                <a:lnTo>
                  <a:pt x="3025713" y="82320"/>
                </a:lnTo>
                <a:lnTo>
                  <a:pt x="2989072" y="58250"/>
                </a:lnTo>
                <a:lnTo>
                  <a:pt x="2949938" y="37974"/>
                </a:lnTo>
                <a:lnTo>
                  <a:pt x="2908572" y="21750"/>
                </a:lnTo>
                <a:lnTo>
                  <a:pt x="2865233" y="9840"/>
                </a:lnTo>
                <a:lnTo>
                  <a:pt x="2820182" y="2503"/>
                </a:lnTo>
                <a:lnTo>
                  <a:pt x="2773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2222" y="4210985"/>
            <a:ext cx="2480945" cy="1468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39700" algn="r">
              <a:lnSpc>
                <a:spcPct val="116599"/>
              </a:lnSpc>
              <a:spcBef>
                <a:spcPts val="135"/>
              </a:spcBef>
            </a:pPr>
            <a:r>
              <a:rPr sz="2000" b="1" dirty="0">
                <a:latin typeface="Cambria"/>
                <a:cs typeface="Cambria"/>
              </a:rPr>
              <a:t>Χίτλερ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dirty="0">
                <a:latin typeface="Papyrus"/>
                <a:cs typeface="Papyrus"/>
              </a:rPr>
              <a:t>&amp;</a:t>
            </a:r>
            <a:r>
              <a:rPr sz="2000" spc="-30" dirty="0">
                <a:latin typeface="Papyrus"/>
                <a:cs typeface="Papyrus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Μουσολίνι </a:t>
            </a:r>
            <a:r>
              <a:rPr sz="2000" dirty="0">
                <a:latin typeface="Cambria"/>
                <a:cs typeface="Cambria"/>
              </a:rPr>
              <a:t>συνά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τουν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συμμαχία</a:t>
            </a:r>
            <a:r>
              <a:rPr sz="2000" spc="-10" dirty="0">
                <a:latin typeface="Papyrus"/>
                <a:cs typeface="Papyrus"/>
              </a:rPr>
              <a:t>, </a:t>
            </a:r>
            <a:r>
              <a:rPr sz="2000" dirty="0">
                <a:latin typeface="Cambria"/>
                <a:cs typeface="Cambria"/>
              </a:rPr>
              <a:t>γνωστή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ως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Wingdings"/>
                <a:cs typeface="Wingdings"/>
              </a:rPr>
              <a:t>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Cambria"/>
                <a:cs typeface="Cambria"/>
              </a:rPr>
              <a:t>Άξονας </a:t>
            </a:r>
            <a:r>
              <a:rPr sz="2000" b="1" i="1" spc="-20" dirty="0">
                <a:latin typeface="Cambria"/>
                <a:cs typeface="Cambria"/>
              </a:rPr>
              <a:t>Ρώμης</a:t>
            </a:r>
            <a:r>
              <a:rPr sz="2100" spc="-20" dirty="0">
                <a:latin typeface="Papyrus"/>
                <a:cs typeface="Papyrus"/>
              </a:rPr>
              <a:t>-</a:t>
            </a:r>
            <a:r>
              <a:rPr sz="2000" b="1" i="1" spc="-10" dirty="0">
                <a:latin typeface="Cambria"/>
                <a:cs typeface="Cambria"/>
              </a:rPr>
              <a:t>Βερολίνου</a:t>
            </a:r>
            <a:r>
              <a:rPr sz="2000" spc="-10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6800" y="3733800"/>
            <a:ext cx="3657600" cy="2560320"/>
          </a:xfrm>
          <a:custGeom>
            <a:avLst/>
            <a:gdLst/>
            <a:ahLst/>
            <a:cxnLst/>
            <a:rect l="l" t="t" r="r" b="b"/>
            <a:pathLst>
              <a:path w="3657600" h="2560320">
                <a:moveTo>
                  <a:pt x="3230879" y="0"/>
                </a:moveTo>
                <a:lnTo>
                  <a:pt x="426720" y="0"/>
                </a:lnTo>
                <a:lnTo>
                  <a:pt x="380217" y="2503"/>
                </a:lnTo>
                <a:lnTo>
                  <a:pt x="335166" y="9840"/>
                </a:lnTo>
                <a:lnTo>
                  <a:pt x="291827" y="21750"/>
                </a:lnTo>
                <a:lnTo>
                  <a:pt x="250461" y="37974"/>
                </a:lnTo>
                <a:lnTo>
                  <a:pt x="211328" y="58250"/>
                </a:lnTo>
                <a:lnTo>
                  <a:pt x="174686" y="82320"/>
                </a:lnTo>
                <a:lnTo>
                  <a:pt x="140798" y="109923"/>
                </a:lnTo>
                <a:lnTo>
                  <a:pt x="109923" y="140798"/>
                </a:lnTo>
                <a:lnTo>
                  <a:pt x="82320" y="174686"/>
                </a:lnTo>
                <a:lnTo>
                  <a:pt x="58250" y="211328"/>
                </a:lnTo>
                <a:lnTo>
                  <a:pt x="37974" y="250461"/>
                </a:lnTo>
                <a:lnTo>
                  <a:pt x="21750" y="291827"/>
                </a:lnTo>
                <a:lnTo>
                  <a:pt x="9840" y="335166"/>
                </a:lnTo>
                <a:lnTo>
                  <a:pt x="2503" y="380217"/>
                </a:lnTo>
                <a:lnTo>
                  <a:pt x="0" y="426719"/>
                </a:lnTo>
                <a:lnTo>
                  <a:pt x="0" y="2133587"/>
                </a:lnTo>
                <a:lnTo>
                  <a:pt x="2503" y="2180083"/>
                </a:lnTo>
                <a:lnTo>
                  <a:pt x="9840" y="2225130"/>
                </a:lnTo>
                <a:lnTo>
                  <a:pt x="21750" y="2268466"/>
                </a:lnTo>
                <a:lnTo>
                  <a:pt x="37974" y="2309831"/>
                </a:lnTo>
                <a:lnTo>
                  <a:pt x="58250" y="2348965"/>
                </a:lnTo>
                <a:lnTo>
                  <a:pt x="82320" y="2385608"/>
                </a:lnTo>
                <a:lnTo>
                  <a:pt x="109923" y="2419499"/>
                </a:lnTo>
                <a:lnTo>
                  <a:pt x="140798" y="2450377"/>
                </a:lnTo>
                <a:lnTo>
                  <a:pt x="174686" y="2477984"/>
                </a:lnTo>
                <a:lnTo>
                  <a:pt x="211327" y="2502057"/>
                </a:lnTo>
                <a:lnTo>
                  <a:pt x="250461" y="2522337"/>
                </a:lnTo>
                <a:lnTo>
                  <a:pt x="291827" y="2538564"/>
                </a:lnTo>
                <a:lnTo>
                  <a:pt x="335166" y="2550477"/>
                </a:lnTo>
                <a:lnTo>
                  <a:pt x="380217" y="2557815"/>
                </a:lnTo>
                <a:lnTo>
                  <a:pt x="426720" y="2560320"/>
                </a:lnTo>
                <a:lnTo>
                  <a:pt x="3230879" y="2560320"/>
                </a:lnTo>
                <a:lnTo>
                  <a:pt x="3277382" y="2557815"/>
                </a:lnTo>
                <a:lnTo>
                  <a:pt x="3322433" y="2550477"/>
                </a:lnTo>
                <a:lnTo>
                  <a:pt x="3365772" y="2538564"/>
                </a:lnTo>
                <a:lnTo>
                  <a:pt x="3407138" y="2522337"/>
                </a:lnTo>
                <a:lnTo>
                  <a:pt x="3446271" y="2502057"/>
                </a:lnTo>
                <a:lnTo>
                  <a:pt x="3482913" y="2477984"/>
                </a:lnTo>
                <a:lnTo>
                  <a:pt x="3516801" y="2450377"/>
                </a:lnTo>
                <a:lnTo>
                  <a:pt x="3547676" y="2419499"/>
                </a:lnTo>
                <a:lnTo>
                  <a:pt x="3575279" y="2385608"/>
                </a:lnTo>
                <a:lnTo>
                  <a:pt x="3599349" y="2348965"/>
                </a:lnTo>
                <a:lnTo>
                  <a:pt x="3619625" y="2309831"/>
                </a:lnTo>
                <a:lnTo>
                  <a:pt x="3635849" y="2268466"/>
                </a:lnTo>
                <a:lnTo>
                  <a:pt x="3647759" y="2225130"/>
                </a:lnTo>
                <a:lnTo>
                  <a:pt x="3655096" y="2180083"/>
                </a:lnTo>
                <a:lnTo>
                  <a:pt x="3657600" y="2133587"/>
                </a:lnTo>
                <a:lnTo>
                  <a:pt x="3657600" y="426719"/>
                </a:lnTo>
                <a:lnTo>
                  <a:pt x="3655096" y="380217"/>
                </a:lnTo>
                <a:lnTo>
                  <a:pt x="3647759" y="335166"/>
                </a:lnTo>
                <a:lnTo>
                  <a:pt x="3635849" y="291827"/>
                </a:lnTo>
                <a:lnTo>
                  <a:pt x="3619625" y="250461"/>
                </a:lnTo>
                <a:lnTo>
                  <a:pt x="3599349" y="211328"/>
                </a:lnTo>
                <a:lnTo>
                  <a:pt x="3575279" y="174686"/>
                </a:lnTo>
                <a:lnTo>
                  <a:pt x="3547676" y="140798"/>
                </a:lnTo>
                <a:lnTo>
                  <a:pt x="3516801" y="109923"/>
                </a:lnTo>
                <a:lnTo>
                  <a:pt x="3482913" y="82320"/>
                </a:lnTo>
                <a:lnTo>
                  <a:pt x="3446271" y="58250"/>
                </a:lnTo>
                <a:lnTo>
                  <a:pt x="3407138" y="37974"/>
                </a:lnTo>
                <a:lnTo>
                  <a:pt x="3365772" y="21750"/>
                </a:lnTo>
                <a:lnTo>
                  <a:pt x="3322433" y="9840"/>
                </a:lnTo>
                <a:lnTo>
                  <a:pt x="3277382" y="2503"/>
                </a:lnTo>
                <a:lnTo>
                  <a:pt x="3230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81396" y="3782149"/>
            <a:ext cx="3286125" cy="232410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R="24130" algn="r">
              <a:lnSpc>
                <a:spcPct val="100000"/>
              </a:lnSpc>
              <a:spcBef>
                <a:spcPts val="525"/>
              </a:spcBef>
            </a:pPr>
            <a:r>
              <a:rPr sz="2000" spc="-10" dirty="0">
                <a:latin typeface="Cambria"/>
                <a:cs typeface="Cambria"/>
              </a:rPr>
              <a:t>Υ</a:t>
            </a:r>
            <a:r>
              <a:rPr sz="2000" spc="-10" dirty="0">
                <a:latin typeface="Papyrus"/>
                <a:cs typeface="Papyrus"/>
              </a:rPr>
              <a:t>π</a:t>
            </a:r>
            <a:r>
              <a:rPr sz="2000" spc="-10" dirty="0">
                <a:latin typeface="Cambria"/>
                <a:cs typeface="Cambria"/>
              </a:rPr>
              <a:t>ογραφή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b="1" i="1" spc="-10" dirty="0">
                <a:latin typeface="Cambria"/>
                <a:cs typeface="Cambria"/>
              </a:rPr>
              <a:t>Αντιδιεθνιστικού</a:t>
            </a:r>
            <a:endParaRPr sz="2000">
              <a:latin typeface="Cambria"/>
              <a:cs typeface="Cambria"/>
            </a:endParaRPr>
          </a:p>
          <a:p>
            <a:pPr marR="24765" algn="r">
              <a:lnSpc>
                <a:spcPct val="100000"/>
              </a:lnSpc>
              <a:spcBef>
                <a:spcPts val="434"/>
              </a:spcBef>
            </a:pPr>
            <a:r>
              <a:rPr sz="2000" b="1" i="1" dirty="0">
                <a:latin typeface="Cambria"/>
                <a:cs typeface="Cambria"/>
              </a:rPr>
              <a:t>Συμφώνου</a:t>
            </a:r>
            <a:r>
              <a:rPr sz="2000" b="1" i="1" spc="-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α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ό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Γερμανία</a:t>
            </a:r>
            <a:r>
              <a:rPr sz="2000" spc="-10" dirty="0">
                <a:latin typeface="Papyrus"/>
                <a:cs typeface="Papyrus"/>
              </a:rPr>
              <a:t>,</a:t>
            </a:r>
            <a:endParaRPr sz="2000">
              <a:latin typeface="Papyrus"/>
              <a:cs typeface="Papyrus"/>
            </a:endParaRPr>
          </a:p>
          <a:p>
            <a:pPr marR="24765" algn="r">
              <a:lnSpc>
                <a:spcPct val="100000"/>
              </a:lnSpc>
              <a:spcBef>
                <a:spcPts val="434"/>
              </a:spcBef>
            </a:pPr>
            <a:r>
              <a:rPr sz="2000" dirty="0">
                <a:latin typeface="Cambria"/>
                <a:cs typeface="Cambria"/>
              </a:rPr>
              <a:t>Ιταλία</a:t>
            </a:r>
            <a:r>
              <a:rPr sz="2000" dirty="0">
                <a:latin typeface="Papyrus"/>
                <a:cs typeface="Papyrus"/>
              </a:rPr>
              <a:t>,</a:t>
            </a:r>
            <a:r>
              <a:rPr sz="2000" spc="-35" dirty="0">
                <a:latin typeface="Papyrus"/>
                <a:cs typeface="Papyrus"/>
              </a:rPr>
              <a:t> </a:t>
            </a:r>
            <a:r>
              <a:rPr sz="2000" spc="-10" dirty="0">
                <a:latin typeface="Cambria"/>
                <a:cs typeface="Cambria"/>
              </a:rPr>
              <a:t>Ια</a:t>
            </a:r>
            <a:r>
              <a:rPr sz="2000" spc="-10" dirty="0">
                <a:latin typeface="Papyrus"/>
                <a:cs typeface="Papyrus"/>
              </a:rPr>
              <a:t>π</a:t>
            </a:r>
            <a:r>
              <a:rPr sz="2000" spc="-10" dirty="0">
                <a:latin typeface="Cambria"/>
                <a:cs typeface="Cambria"/>
              </a:rPr>
              <a:t>ωνία</a:t>
            </a:r>
            <a:r>
              <a:rPr sz="2000" spc="-10" dirty="0">
                <a:latin typeface="Papyrus"/>
                <a:cs typeface="Papyrus"/>
              </a:rPr>
              <a:t>:</a:t>
            </a:r>
            <a:endParaRPr sz="2000">
              <a:latin typeface="Papyrus"/>
              <a:cs typeface="Papyrus"/>
            </a:endParaRPr>
          </a:p>
          <a:p>
            <a:pPr marL="1764030" marR="5080" indent="-315595" algn="r">
              <a:lnSpc>
                <a:spcPct val="118000"/>
              </a:lnSpc>
            </a:pPr>
            <a:r>
              <a:rPr sz="2000" dirty="0">
                <a:latin typeface="Wingdings"/>
                <a:cs typeface="Wingdings"/>
              </a:rPr>
              <a:t>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spc="-160" dirty="0">
                <a:latin typeface="Cambria"/>
                <a:cs typeface="Cambria"/>
              </a:rPr>
              <a:t>κατα</a:t>
            </a:r>
            <a:r>
              <a:rPr sz="2000" spc="-160" dirty="0">
                <a:latin typeface="Papyrus"/>
                <a:cs typeface="Papyrus"/>
              </a:rPr>
              <a:t>π</a:t>
            </a:r>
            <a:r>
              <a:rPr sz="2000" b="1" spc="-160" dirty="0">
                <a:latin typeface="Cambria"/>
                <a:cs typeface="Cambria"/>
              </a:rPr>
              <a:t>ολέμηση </a:t>
            </a:r>
            <a:r>
              <a:rPr sz="2000" b="1" spc="-155" dirty="0">
                <a:latin typeface="Cambria"/>
                <a:cs typeface="Cambria"/>
              </a:rPr>
              <a:t>κομμουνισμού</a:t>
            </a:r>
            <a:endParaRPr sz="2000">
              <a:latin typeface="Cambria"/>
              <a:cs typeface="Cambria"/>
            </a:endParaRPr>
          </a:p>
          <a:p>
            <a:pPr marR="24130" algn="r">
              <a:lnSpc>
                <a:spcPct val="100000"/>
              </a:lnSpc>
              <a:spcBef>
                <a:spcPts val="1535"/>
              </a:spcBef>
            </a:pPr>
            <a:r>
              <a:rPr sz="2000" dirty="0">
                <a:latin typeface="Wingdings"/>
                <a:cs typeface="Wingdings"/>
              </a:rPr>
              <a:t>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sz="2000" spc="40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στήριξη</a:t>
            </a:r>
            <a:r>
              <a:rPr sz="2000" spc="39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φασισμού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78739" y="-1778"/>
            <a:ext cx="190753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1936</a:t>
            </a:r>
            <a:r>
              <a:rPr sz="5400" b="0" spc="-10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sz="5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848600" cy="5966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11167" cy="52578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117975" y="215407"/>
            <a:ext cx="4422775" cy="85216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2700"/>
              </a:lnSpc>
              <a:spcBef>
                <a:spcPts val="265"/>
              </a:spcBef>
            </a:pPr>
            <a:r>
              <a:rPr sz="1800" b="0" dirty="0">
                <a:latin typeface="Arial"/>
                <a:cs typeface="Arial"/>
              </a:rPr>
              <a:t>◄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i="1" dirty="0">
                <a:latin typeface="Cambria"/>
                <a:cs typeface="Cambria"/>
              </a:rPr>
              <a:t>Αφίσα</a:t>
            </a:r>
            <a:r>
              <a:rPr sz="1800" b="0" i="1" spc="-50" dirty="0">
                <a:latin typeface="Cambria"/>
                <a:cs typeface="Cambria"/>
              </a:rPr>
              <a:t> </a:t>
            </a:r>
            <a:r>
              <a:rPr sz="1900" b="0" dirty="0">
                <a:latin typeface="Papyrus"/>
                <a:cs typeface="Papyrus"/>
              </a:rPr>
              <a:t>π</a:t>
            </a:r>
            <a:r>
              <a:rPr sz="1800" b="0" i="1" dirty="0">
                <a:latin typeface="Cambria"/>
                <a:cs typeface="Cambria"/>
              </a:rPr>
              <a:t>ου</a:t>
            </a:r>
            <a:r>
              <a:rPr sz="1800" b="0" i="1" spc="-50" dirty="0">
                <a:latin typeface="Cambria"/>
                <a:cs typeface="Cambria"/>
              </a:rPr>
              <a:t> </a:t>
            </a:r>
            <a:r>
              <a:rPr sz="1800" b="0" i="1" spc="-10" dirty="0">
                <a:latin typeface="Cambria"/>
                <a:cs typeface="Cambria"/>
              </a:rPr>
              <a:t>σχεδίασε</a:t>
            </a:r>
            <a:r>
              <a:rPr sz="1800" b="0" i="1" spc="-45" dirty="0">
                <a:latin typeface="Cambria"/>
                <a:cs typeface="Cambria"/>
              </a:rPr>
              <a:t> </a:t>
            </a:r>
            <a:r>
              <a:rPr sz="1800" b="0" i="1" dirty="0">
                <a:latin typeface="Cambria"/>
                <a:cs typeface="Cambria"/>
              </a:rPr>
              <a:t>ο</a:t>
            </a:r>
            <a:r>
              <a:rPr sz="1800" b="0" i="1" spc="-50" dirty="0">
                <a:latin typeface="Cambria"/>
                <a:cs typeface="Cambria"/>
              </a:rPr>
              <a:t> </a:t>
            </a:r>
            <a:r>
              <a:rPr sz="1800" b="0" i="1" spc="-10" dirty="0">
                <a:latin typeface="Cambria"/>
                <a:cs typeface="Cambria"/>
              </a:rPr>
              <a:t>Κάρλος</a:t>
            </a:r>
            <a:r>
              <a:rPr sz="1800" b="0" i="1" spc="-35" dirty="0">
                <a:latin typeface="Cambria"/>
                <a:cs typeface="Cambria"/>
              </a:rPr>
              <a:t> </a:t>
            </a:r>
            <a:r>
              <a:rPr sz="1800" b="0" i="1" spc="-10" dirty="0">
                <a:latin typeface="Cambria"/>
                <a:cs typeface="Cambria"/>
              </a:rPr>
              <a:t>Φοντσερέ</a:t>
            </a:r>
            <a:r>
              <a:rPr sz="1800" b="0" i="1" spc="-50" dirty="0">
                <a:latin typeface="Cambria"/>
                <a:cs typeface="Cambria"/>
              </a:rPr>
              <a:t> </a:t>
            </a:r>
            <a:r>
              <a:rPr sz="1800" b="0" i="1" spc="-25" dirty="0">
                <a:latin typeface="Cambria"/>
                <a:cs typeface="Cambria"/>
              </a:rPr>
              <a:t>με </a:t>
            </a:r>
            <a:r>
              <a:rPr sz="1800" b="0" i="1" dirty="0">
                <a:latin typeface="Cambria"/>
                <a:cs typeface="Cambria"/>
              </a:rPr>
              <a:t>τίτλο</a:t>
            </a:r>
            <a:r>
              <a:rPr sz="1800" b="0" i="1" spc="-55" dirty="0">
                <a:latin typeface="Cambria"/>
                <a:cs typeface="Cambria"/>
              </a:rPr>
              <a:t> </a:t>
            </a:r>
            <a:r>
              <a:rPr sz="1900" b="0" spc="-10" dirty="0">
                <a:latin typeface="Papyrus"/>
                <a:cs typeface="Papyrus"/>
              </a:rPr>
              <a:t>«</a:t>
            </a:r>
            <a:r>
              <a:rPr sz="1800" i="1" spc="-10" dirty="0">
                <a:latin typeface="Cambria"/>
                <a:cs typeface="Cambria"/>
              </a:rPr>
              <a:t>Ελευθερία</a:t>
            </a:r>
            <a:r>
              <a:rPr sz="1900" b="0" spc="-10" dirty="0">
                <a:latin typeface="Papyrus"/>
                <a:cs typeface="Papyrus"/>
              </a:rPr>
              <a:t>».</a:t>
            </a:r>
            <a:r>
              <a:rPr sz="1900" b="0" spc="-65" dirty="0">
                <a:latin typeface="Papyrus"/>
                <a:cs typeface="Papyrus"/>
              </a:rPr>
              <a:t> </a:t>
            </a:r>
            <a:r>
              <a:rPr sz="1800" b="0" i="1" spc="-10" dirty="0">
                <a:latin typeface="Cambria"/>
                <a:cs typeface="Cambria"/>
              </a:rPr>
              <a:t>Μεταξύ</a:t>
            </a:r>
            <a:r>
              <a:rPr sz="1800" b="0" i="1" spc="-85" dirty="0">
                <a:latin typeface="Cambria"/>
                <a:cs typeface="Cambria"/>
              </a:rPr>
              <a:t> </a:t>
            </a:r>
            <a:r>
              <a:rPr sz="1800" b="0" i="1" spc="-20" dirty="0">
                <a:latin typeface="Cambria"/>
                <a:cs typeface="Cambria"/>
              </a:rPr>
              <a:t>των</a:t>
            </a:r>
            <a:r>
              <a:rPr sz="1800" b="0" i="1" spc="-55" dirty="0">
                <a:latin typeface="Cambria"/>
                <a:cs typeface="Cambria"/>
              </a:rPr>
              <a:t> </a:t>
            </a:r>
            <a:r>
              <a:rPr sz="1800" b="0" i="1" spc="-20" dirty="0">
                <a:latin typeface="Cambria"/>
                <a:cs typeface="Cambria"/>
              </a:rPr>
              <a:t>ετών</a:t>
            </a:r>
            <a:r>
              <a:rPr sz="1800" b="0" i="1" spc="-65" dirty="0">
                <a:latin typeface="Cambria"/>
                <a:cs typeface="Cambria"/>
              </a:rPr>
              <a:t> </a:t>
            </a:r>
            <a:r>
              <a:rPr sz="1900" b="0" spc="-10" dirty="0">
                <a:latin typeface="Papyrus"/>
                <a:cs typeface="Papyrus"/>
              </a:rPr>
              <a:t>1936–1939.</a:t>
            </a:r>
            <a:endParaRPr sz="1900">
              <a:latin typeface="Papyrus"/>
              <a:cs typeface="Papyru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555" y="2667000"/>
            <a:ext cx="5076444" cy="33147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94175" y="6007826"/>
            <a:ext cx="457581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▲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i="1" dirty="0">
                <a:latin typeface="Cambria"/>
                <a:cs typeface="Cambria"/>
              </a:rPr>
              <a:t>Ισ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ανοί</a:t>
            </a:r>
            <a:r>
              <a:rPr sz="1800" i="1" spc="-4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δημοκρατικοί</a:t>
            </a:r>
            <a:r>
              <a:rPr sz="1800" i="1" spc="-5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αναζητούν</a:t>
            </a:r>
            <a:r>
              <a:rPr sz="1800" i="1" spc="-6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καταφύγιο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220"/>
              </a:lnSpc>
            </a:pPr>
            <a:r>
              <a:rPr sz="1800" i="1" dirty="0">
                <a:latin typeface="Cambria"/>
                <a:cs typeface="Cambria"/>
              </a:rPr>
              <a:t>στη</a:t>
            </a:r>
            <a:r>
              <a:rPr sz="1800" i="1" spc="-60" dirty="0">
                <a:latin typeface="Cambria"/>
                <a:cs typeface="Cambria"/>
              </a:rPr>
              <a:t> </a:t>
            </a:r>
            <a:r>
              <a:rPr sz="1800" i="1" spc="-30" dirty="0">
                <a:latin typeface="Cambria"/>
                <a:cs typeface="Cambria"/>
              </a:rPr>
              <a:t>Γαλλία</a:t>
            </a:r>
            <a:r>
              <a:rPr sz="1800" i="1" spc="-6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μετά</a:t>
            </a:r>
            <a:r>
              <a:rPr sz="1800" i="1" spc="-8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</a:t>
            </a:r>
            <a:r>
              <a:rPr sz="1800" i="1" spc="-5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νίκη</a:t>
            </a:r>
            <a:r>
              <a:rPr sz="1800" i="1" spc="-6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του</a:t>
            </a:r>
            <a:r>
              <a:rPr sz="1800" i="1" spc="-7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Φράνκο</a:t>
            </a:r>
            <a:r>
              <a:rPr sz="1800" i="1" spc="-65" dirty="0">
                <a:latin typeface="Cambria"/>
                <a:cs typeface="Cambria"/>
              </a:rPr>
              <a:t> </a:t>
            </a:r>
            <a:r>
              <a:rPr sz="1900" spc="-10" dirty="0">
                <a:latin typeface="Papyrus"/>
                <a:cs typeface="Papyrus"/>
              </a:rPr>
              <a:t>(1939).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317" y="5627319"/>
            <a:ext cx="8734425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5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▲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mbria"/>
                <a:cs typeface="Cambria"/>
              </a:rPr>
              <a:t>Δημοκρατικοί</a:t>
            </a:r>
            <a:r>
              <a:rPr sz="2000" i="1" spc="-6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εθελοντές</a:t>
            </a:r>
            <a:r>
              <a:rPr sz="2000" i="1" spc="-6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εναντίον</a:t>
            </a:r>
            <a:r>
              <a:rPr sz="2000" i="1" spc="-7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του</a:t>
            </a:r>
            <a:r>
              <a:rPr sz="2000" i="1" spc="-4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Φράνκο</a:t>
            </a:r>
            <a:r>
              <a:rPr sz="2000" i="1" spc="-50" dirty="0">
                <a:latin typeface="Cambria"/>
                <a:cs typeface="Cambria"/>
              </a:rPr>
              <a:t> στα </a:t>
            </a:r>
            <a:r>
              <a:rPr sz="2000" i="1" spc="-10" dirty="0">
                <a:latin typeface="Cambria"/>
                <a:cs typeface="Cambria"/>
              </a:rPr>
              <a:t>οδοφράγματα</a:t>
            </a:r>
            <a:r>
              <a:rPr sz="2000" i="1" spc="-7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της</a:t>
            </a:r>
            <a:r>
              <a:rPr sz="2000" i="1" spc="-4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Μαδρίτης</a:t>
            </a:r>
            <a:endParaRPr sz="2000">
              <a:latin typeface="Cambria"/>
              <a:cs typeface="Cambria"/>
            </a:endParaRPr>
          </a:p>
          <a:p>
            <a:pPr marL="2540" algn="ctr">
              <a:lnSpc>
                <a:spcPts val="2470"/>
              </a:lnSpc>
            </a:pPr>
            <a:r>
              <a:rPr sz="2100" spc="-10" dirty="0">
                <a:latin typeface="Papyrus"/>
                <a:cs typeface="Papyrus"/>
              </a:rPr>
              <a:t>(</a:t>
            </a:r>
            <a:r>
              <a:rPr sz="2000" i="1" spc="-10" dirty="0">
                <a:latin typeface="Cambria"/>
                <a:cs typeface="Cambria"/>
              </a:rPr>
              <a:t>Ισ</a:t>
            </a:r>
            <a:r>
              <a:rPr sz="2100" spc="-10" dirty="0">
                <a:latin typeface="Papyrus"/>
                <a:cs typeface="Papyrus"/>
              </a:rPr>
              <a:t>π</a:t>
            </a:r>
            <a:r>
              <a:rPr sz="2000" i="1" spc="-10" dirty="0">
                <a:latin typeface="Cambria"/>
                <a:cs typeface="Cambria"/>
              </a:rPr>
              <a:t>ανικός</a:t>
            </a:r>
            <a:r>
              <a:rPr sz="2000" i="1" spc="-7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Εμφύλιος</a:t>
            </a:r>
            <a:r>
              <a:rPr sz="2000" i="1" spc="-75" dirty="0">
                <a:latin typeface="Cambria"/>
                <a:cs typeface="Cambria"/>
              </a:rPr>
              <a:t> </a:t>
            </a:r>
            <a:r>
              <a:rPr sz="2100" spc="-60" dirty="0">
                <a:latin typeface="Papyrus"/>
                <a:cs typeface="Papyrus"/>
              </a:rPr>
              <a:t>1936-</a:t>
            </a:r>
            <a:r>
              <a:rPr sz="2100" spc="-10" dirty="0">
                <a:latin typeface="Papyrus"/>
                <a:cs typeface="Papyrus"/>
              </a:rPr>
              <a:t>1939).</a:t>
            </a:r>
            <a:endParaRPr sz="2100">
              <a:latin typeface="Papyrus"/>
              <a:cs typeface="Papyru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808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152400"/>
            <a:ext cx="3115055" cy="42001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4394" y="215407"/>
            <a:ext cx="4110990" cy="196151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328930" algn="just">
              <a:lnSpc>
                <a:spcPct val="94800"/>
              </a:lnSpc>
              <a:spcBef>
                <a:spcPts val="215"/>
              </a:spcBef>
              <a:buFont typeface="Wingdings 3"/>
              <a:buChar char=""/>
              <a:tabLst>
                <a:tab pos="341630" algn="l"/>
              </a:tabLst>
            </a:pPr>
            <a:r>
              <a:rPr sz="1800" i="1" dirty="0">
                <a:latin typeface="Cambria"/>
                <a:cs typeface="Cambria"/>
              </a:rPr>
              <a:t>Αφίσα</a:t>
            </a:r>
            <a:r>
              <a:rPr sz="1800" i="1" spc="8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για</a:t>
            </a:r>
            <a:r>
              <a:rPr sz="1800" i="1" spc="8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τη</a:t>
            </a:r>
            <a:r>
              <a:rPr sz="1800" i="1" spc="8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Λαϊκή</a:t>
            </a:r>
            <a:r>
              <a:rPr sz="1800" i="1" spc="8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Ολυμ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ιάδα</a:t>
            </a:r>
            <a:r>
              <a:rPr sz="1800" i="1" spc="85" dirty="0">
                <a:latin typeface="Cambria"/>
                <a:cs typeface="Cambria"/>
              </a:rPr>
              <a:t>  </a:t>
            </a:r>
            <a:r>
              <a:rPr sz="1800" i="1" spc="-25" dirty="0">
                <a:latin typeface="Cambria"/>
                <a:cs typeface="Cambria"/>
              </a:rPr>
              <a:t>στη </a:t>
            </a:r>
            <a:r>
              <a:rPr sz="1800" i="1" dirty="0">
                <a:latin typeface="Cambria"/>
                <a:cs typeface="Cambria"/>
              </a:rPr>
              <a:t>Βαρκελώνη</a:t>
            </a:r>
            <a:r>
              <a:rPr sz="1900" dirty="0">
                <a:latin typeface="Papyrus"/>
                <a:cs typeface="Papyrus"/>
              </a:rPr>
              <a:t>.</a:t>
            </a:r>
            <a:r>
              <a:rPr sz="1900" spc="430" dirty="0">
                <a:latin typeface="Papyrus"/>
                <a:cs typeface="Papyrus"/>
              </a:rPr>
              <a:t> </a:t>
            </a:r>
            <a:r>
              <a:rPr sz="1800" i="1" dirty="0">
                <a:latin typeface="Cambria"/>
                <a:cs typeface="Cambria"/>
              </a:rPr>
              <a:t>Το</a:t>
            </a:r>
            <a:r>
              <a:rPr sz="1800" i="1" spc="445" dirty="0">
                <a:latin typeface="Cambria"/>
                <a:cs typeface="Cambria"/>
              </a:rPr>
              <a:t> </a:t>
            </a:r>
            <a:r>
              <a:rPr sz="1900" dirty="0">
                <a:latin typeface="Papyrus"/>
                <a:cs typeface="Papyrus"/>
              </a:rPr>
              <a:t>1936</a:t>
            </a:r>
            <a:r>
              <a:rPr sz="1900" spc="415" dirty="0">
                <a:latin typeface="Papyrus"/>
                <a:cs typeface="Papyrus"/>
              </a:rPr>
              <a:t> </a:t>
            </a:r>
            <a:r>
              <a:rPr sz="1800" i="1" dirty="0">
                <a:latin typeface="Cambria"/>
                <a:cs typeface="Cambria"/>
              </a:rPr>
              <a:t>το</a:t>
            </a:r>
            <a:r>
              <a:rPr sz="1800" i="1" spc="434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Λαϊκό</a:t>
            </a:r>
            <a:r>
              <a:rPr sz="1800" i="1" spc="44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Μέτω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ο 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οφάσισε</a:t>
            </a:r>
            <a:r>
              <a:rPr sz="1800" i="1" spc="24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να</a:t>
            </a:r>
            <a:r>
              <a:rPr sz="1800" i="1" spc="24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διοργανώσει</a:t>
            </a:r>
            <a:r>
              <a:rPr sz="1800" i="1" spc="25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μια</a:t>
            </a:r>
            <a:r>
              <a:rPr sz="1800" i="1" spc="245" dirty="0">
                <a:latin typeface="Cambria"/>
                <a:cs typeface="Cambria"/>
              </a:rPr>
              <a:t>  </a:t>
            </a:r>
            <a:r>
              <a:rPr sz="1800" i="1" spc="-10" dirty="0">
                <a:latin typeface="Cambria"/>
                <a:cs typeface="Cambria"/>
              </a:rPr>
              <a:t>Λαϊκή </a:t>
            </a:r>
            <a:r>
              <a:rPr sz="1800" i="1" dirty="0">
                <a:latin typeface="Cambria"/>
                <a:cs typeface="Cambria"/>
              </a:rPr>
              <a:t>Ολυμ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ιάδα</a:t>
            </a:r>
            <a:r>
              <a:rPr sz="1900" dirty="0">
                <a:latin typeface="Papyrus"/>
                <a:cs typeface="Papyrus"/>
              </a:rPr>
              <a:t>,</a:t>
            </a:r>
            <a:r>
              <a:rPr sz="1900" spc="80" dirty="0">
                <a:latin typeface="Papyrus"/>
                <a:cs typeface="Papyrus"/>
              </a:rPr>
              <a:t>  </a:t>
            </a:r>
            <a:r>
              <a:rPr sz="1800" i="1" dirty="0">
                <a:latin typeface="Cambria"/>
                <a:cs typeface="Cambria"/>
              </a:rPr>
              <a:t>ενάντια</a:t>
            </a:r>
            <a:r>
              <a:rPr sz="1800" i="1" spc="9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στους</a:t>
            </a:r>
            <a:r>
              <a:rPr sz="1800" i="1" spc="95" dirty="0">
                <a:latin typeface="Cambria"/>
                <a:cs typeface="Cambria"/>
              </a:rPr>
              <a:t>  </a:t>
            </a:r>
            <a:r>
              <a:rPr sz="1800" i="1" spc="-10" dirty="0">
                <a:latin typeface="Cambria"/>
                <a:cs typeface="Cambria"/>
              </a:rPr>
              <a:t>Ολυμ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ιακούς </a:t>
            </a:r>
            <a:r>
              <a:rPr sz="1800" i="1" dirty="0">
                <a:latin typeface="Cambria"/>
                <a:cs typeface="Cambria"/>
              </a:rPr>
              <a:t>Αγώνες</a:t>
            </a:r>
            <a:r>
              <a:rPr sz="1800" i="1" spc="-3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του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Βερολίνου</a:t>
            </a:r>
            <a:r>
              <a:rPr sz="1900" dirty="0">
                <a:latin typeface="Papyrus"/>
                <a:cs typeface="Papyrus"/>
              </a:rPr>
              <a:t>.</a:t>
            </a:r>
            <a:r>
              <a:rPr sz="1900" spc="-35" dirty="0">
                <a:latin typeface="Papyrus"/>
                <a:cs typeface="Papyrus"/>
              </a:rPr>
              <a:t> </a:t>
            </a:r>
            <a:r>
              <a:rPr sz="1800" i="1" dirty="0">
                <a:latin typeface="Cambria"/>
                <a:cs typeface="Cambria"/>
              </a:rPr>
              <a:t>Η</a:t>
            </a:r>
            <a:r>
              <a:rPr sz="1800" i="1" spc="-3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Ολυμ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ιάδα</a:t>
            </a:r>
            <a:r>
              <a:rPr sz="1800" i="1" spc="-20" dirty="0">
                <a:latin typeface="Cambria"/>
                <a:cs typeface="Cambria"/>
              </a:rPr>
              <a:t> όμως </a:t>
            </a:r>
            <a:r>
              <a:rPr sz="1800" i="1" dirty="0">
                <a:latin typeface="Cambria"/>
                <a:cs typeface="Cambria"/>
              </a:rPr>
              <a:t>δεν</a:t>
            </a:r>
            <a:r>
              <a:rPr sz="1800" i="1" spc="37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έγινε</a:t>
            </a:r>
            <a:r>
              <a:rPr sz="1800" i="1" spc="37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γιατί</a:t>
            </a:r>
            <a:r>
              <a:rPr sz="1800" i="1" spc="375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ξέσ</a:t>
            </a:r>
            <a:r>
              <a:rPr sz="1900" dirty="0">
                <a:latin typeface="Papyrus"/>
                <a:cs typeface="Papyrus"/>
              </a:rPr>
              <a:t>π</a:t>
            </a:r>
            <a:r>
              <a:rPr sz="1800" i="1" dirty="0">
                <a:latin typeface="Cambria"/>
                <a:cs typeface="Cambria"/>
              </a:rPr>
              <a:t>ασε</a:t>
            </a:r>
            <a:r>
              <a:rPr sz="1800" i="1" spc="380" dirty="0">
                <a:latin typeface="Cambria"/>
                <a:cs typeface="Cambria"/>
              </a:rPr>
              <a:t>  </a:t>
            </a:r>
            <a:r>
              <a:rPr sz="1800" i="1" dirty="0">
                <a:latin typeface="Cambria"/>
                <a:cs typeface="Cambria"/>
              </a:rPr>
              <a:t>ο</a:t>
            </a:r>
            <a:r>
              <a:rPr sz="1800" i="1" spc="380" dirty="0">
                <a:latin typeface="Cambria"/>
                <a:cs typeface="Cambria"/>
              </a:rPr>
              <a:t>  </a:t>
            </a:r>
            <a:r>
              <a:rPr sz="1800" i="1" spc="-10" dirty="0">
                <a:latin typeface="Cambria"/>
                <a:cs typeface="Cambria"/>
              </a:rPr>
              <a:t>εμφύλιος 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όλεμος</a:t>
            </a:r>
            <a:r>
              <a:rPr sz="1900" spc="-10" dirty="0"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352800"/>
            <a:ext cx="5457444" cy="33147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0828" y="5931947"/>
            <a:ext cx="279209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95"/>
              </a:spcBef>
            </a:pPr>
            <a:r>
              <a:rPr sz="1800" dirty="0">
                <a:latin typeface="Wingdings 3"/>
                <a:cs typeface="Wingdings 3"/>
              </a:rPr>
              <a:t>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Αιχμάλωτοι</a:t>
            </a:r>
            <a:r>
              <a:rPr sz="1800" i="1" spc="-50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στον</a:t>
            </a:r>
            <a:r>
              <a:rPr sz="1800" i="1" spc="-3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Ισ</a:t>
            </a:r>
            <a:r>
              <a:rPr sz="1900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ανικό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220"/>
              </a:lnSpc>
            </a:pPr>
            <a:r>
              <a:rPr sz="1800" i="1" dirty="0">
                <a:latin typeface="Cambria"/>
                <a:cs typeface="Cambria"/>
              </a:rPr>
              <a:t>Εμφύλιο</a:t>
            </a:r>
            <a:r>
              <a:rPr sz="1800" i="1" spc="-70" dirty="0">
                <a:latin typeface="Cambria"/>
                <a:cs typeface="Cambria"/>
              </a:rPr>
              <a:t> </a:t>
            </a:r>
            <a:r>
              <a:rPr sz="1900" spc="-10" dirty="0">
                <a:latin typeface="Papyrus"/>
                <a:cs typeface="Papyrus"/>
              </a:rPr>
              <a:t>(1936)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solidFill>
                  <a:srgbClr val="FF0000"/>
                </a:solidFill>
                <a:latin typeface="Papyrus"/>
                <a:cs typeface="Papyrus"/>
              </a:rPr>
              <a:t>1938</a:t>
            </a:r>
            <a:r>
              <a:rPr sz="5400" b="0" spc="-10" dirty="0">
                <a:latin typeface="Comic Sans MS"/>
                <a:cs typeface="Comic Sans MS"/>
              </a:rPr>
              <a:t>:</a:t>
            </a:r>
            <a:endParaRPr sz="54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381000"/>
            <a:ext cx="2153411" cy="29809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0916" y="903668"/>
            <a:ext cx="3750945" cy="3751579"/>
            <a:chOff x="220916" y="903668"/>
            <a:chExt cx="3750945" cy="3751579"/>
          </a:xfrm>
        </p:grpSpPr>
        <p:sp>
          <p:nvSpPr>
            <p:cNvPr id="5" name="object 5"/>
            <p:cNvSpPr/>
            <p:nvPr/>
          </p:nvSpPr>
          <p:spPr>
            <a:xfrm>
              <a:off x="813562" y="1470405"/>
              <a:ext cx="340360" cy="3185160"/>
            </a:xfrm>
            <a:custGeom>
              <a:avLst/>
              <a:gdLst/>
              <a:ahLst/>
              <a:cxnLst/>
              <a:rect l="l" t="t" r="r" b="b"/>
              <a:pathLst>
                <a:path w="340359" h="3185160">
                  <a:moveTo>
                    <a:pt x="4787" y="0"/>
                  </a:moveTo>
                  <a:lnTo>
                    <a:pt x="0" y="3184144"/>
                  </a:lnTo>
                  <a:lnTo>
                    <a:pt x="335165" y="3184652"/>
                  </a:lnTo>
                  <a:lnTo>
                    <a:pt x="339953" y="508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934" y="916685"/>
              <a:ext cx="3724910" cy="2234565"/>
            </a:xfrm>
            <a:custGeom>
              <a:avLst/>
              <a:gdLst/>
              <a:ahLst/>
              <a:cxnLst/>
              <a:rect l="l" t="t" r="r" b="b"/>
              <a:pathLst>
                <a:path w="3724910" h="2234565">
                  <a:moveTo>
                    <a:pt x="3501263" y="0"/>
                  </a:moveTo>
                  <a:lnTo>
                    <a:pt x="223418" y="0"/>
                  </a:lnTo>
                  <a:lnTo>
                    <a:pt x="178391" y="4540"/>
                  </a:lnTo>
                  <a:lnTo>
                    <a:pt x="136452" y="17563"/>
                  </a:lnTo>
                  <a:lnTo>
                    <a:pt x="98501" y="38167"/>
                  </a:lnTo>
                  <a:lnTo>
                    <a:pt x="65436" y="65452"/>
                  </a:lnTo>
                  <a:lnTo>
                    <a:pt x="38155" y="98518"/>
                  </a:lnTo>
                  <a:lnTo>
                    <a:pt x="17556" y="136463"/>
                  </a:lnTo>
                  <a:lnTo>
                    <a:pt x="4538" y="178388"/>
                  </a:lnTo>
                  <a:lnTo>
                    <a:pt x="0" y="223392"/>
                  </a:lnTo>
                  <a:lnTo>
                    <a:pt x="0" y="2010790"/>
                  </a:lnTo>
                  <a:lnTo>
                    <a:pt x="4538" y="2055795"/>
                  </a:lnTo>
                  <a:lnTo>
                    <a:pt x="17556" y="2097720"/>
                  </a:lnTo>
                  <a:lnTo>
                    <a:pt x="38155" y="2135665"/>
                  </a:lnTo>
                  <a:lnTo>
                    <a:pt x="65436" y="2168731"/>
                  </a:lnTo>
                  <a:lnTo>
                    <a:pt x="98501" y="2196016"/>
                  </a:lnTo>
                  <a:lnTo>
                    <a:pt x="136452" y="2216620"/>
                  </a:lnTo>
                  <a:lnTo>
                    <a:pt x="178391" y="2229643"/>
                  </a:lnTo>
                  <a:lnTo>
                    <a:pt x="223418" y="2234184"/>
                  </a:lnTo>
                  <a:lnTo>
                    <a:pt x="3501263" y="2234184"/>
                  </a:lnTo>
                  <a:lnTo>
                    <a:pt x="3546267" y="2229643"/>
                  </a:lnTo>
                  <a:lnTo>
                    <a:pt x="3588192" y="2216620"/>
                  </a:lnTo>
                  <a:lnTo>
                    <a:pt x="3626137" y="2196016"/>
                  </a:lnTo>
                  <a:lnTo>
                    <a:pt x="3659203" y="2168731"/>
                  </a:lnTo>
                  <a:lnTo>
                    <a:pt x="3686488" y="2135665"/>
                  </a:lnTo>
                  <a:lnTo>
                    <a:pt x="3707092" y="2097720"/>
                  </a:lnTo>
                  <a:lnTo>
                    <a:pt x="3720115" y="2055795"/>
                  </a:lnTo>
                  <a:lnTo>
                    <a:pt x="3724655" y="2010790"/>
                  </a:lnTo>
                  <a:lnTo>
                    <a:pt x="3724655" y="223392"/>
                  </a:lnTo>
                  <a:lnTo>
                    <a:pt x="3720115" y="178388"/>
                  </a:lnTo>
                  <a:lnTo>
                    <a:pt x="3707092" y="136463"/>
                  </a:lnTo>
                  <a:lnTo>
                    <a:pt x="3686488" y="98518"/>
                  </a:lnTo>
                  <a:lnTo>
                    <a:pt x="3659203" y="65452"/>
                  </a:lnTo>
                  <a:lnTo>
                    <a:pt x="3626137" y="38167"/>
                  </a:lnTo>
                  <a:lnTo>
                    <a:pt x="3588192" y="17563"/>
                  </a:lnTo>
                  <a:lnTo>
                    <a:pt x="3546267" y="4540"/>
                  </a:lnTo>
                  <a:lnTo>
                    <a:pt x="3501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934" y="916685"/>
              <a:ext cx="3724910" cy="2234565"/>
            </a:xfrm>
            <a:custGeom>
              <a:avLst/>
              <a:gdLst/>
              <a:ahLst/>
              <a:cxnLst/>
              <a:rect l="l" t="t" r="r" b="b"/>
              <a:pathLst>
                <a:path w="3724910" h="2234565">
                  <a:moveTo>
                    <a:pt x="0" y="223392"/>
                  </a:moveTo>
                  <a:lnTo>
                    <a:pt x="4538" y="178388"/>
                  </a:lnTo>
                  <a:lnTo>
                    <a:pt x="17556" y="136463"/>
                  </a:lnTo>
                  <a:lnTo>
                    <a:pt x="38155" y="98518"/>
                  </a:lnTo>
                  <a:lnTo>
                    <a:pt x="65436" y="65452"/>
                  </a:lnTo>
                  <a:lnTo>
                    <a:pt x="98501" y="38167"/>
                  </a:lnTo>
                  <a:lnTo>
                    <a:pt x="136452" y="17563"/>
                  </a:lnTo>
                  <a:lnTo>
                    <a:pt x="178391" y="4540"/>
                  </a:lnTo>
                  <a:lnTo>
                    <a:pt x="223418" y="0"/>
                  </a:lnTo>
                  <a:lnTo>
                    <a:pt x="3501263" y="0"/>
                  </a:lnTo>
                  <a:lnTo>
                    <a:pt x="3546267" y="4540"/>
                  </a:lnTo>
                  <a:lnTo>
                    <a:pt x="3588192" y="17563"/>
                  </a:lnTo>
                  <a:lnTo>
                    <a:pt x="3626137" y="38167"/>
                  </a:lnTo>
                  <a:lnTo>
                    <a:pt x="3659203" y="65452"/>
                  </a:lnTo>
                  <a:lnTo>
                    <a:pt x="3686488" y="98518"/>
                  </a:lnTo>
                  <a:lnTo>
                    <a:pt x="3707092" y="136463"/>
                  </a:lnTo>
                  <a:lnTo>
                    <a:pt x="3720115" y="178388"/>
                  </a:lnTo>
                  <a:lnTo>
                    <a:pt x="3724655" y="223392"/>
                  </a:lnTo>
                  <a:lnTo>
                    <a:pt x="3724655" y="2010790"/>
                  </a:lnTo>
                  <a:lnTo>
                    <a:pt x="3720115" y="2055795"/>
                  </a:lnTo>
                  <a:lnTo>
                    <a:pt x="3707092" y="2097720"/>
                  </a:lnTo>
                  <a:lnTo>
                    <a:pt x="3686488" y="2135665"/>
                  </a:lnTo>
                  <a:lnTo>
                    <a:pt x="3659203" y="2168731"/>
                  </a:lnTo>
                  <a:lnTo>
                    <a:pt x="3626137" y="2196016"/>
                  </a:lnTo>
                  <a:lnTo>
                    <a:pt x="3588192" y="2216620"/>
                  </a:lnTo>
                  <a:lnTo>
                    <a:pt x="3546267" y="2229643"/>
                  </a:lnTo>
                  <a:lnTo>
                    <a:pt x="3501263" y="2234184"/>
                  </a:lnTo>
                  <a:lnTo>
                    <a:pt x="223418" y="2234184"/>
                  </a:lnTo>
                  <a:lnTo>
                    <a:pt x="178391" y="2229643"/>
                  </a:lnTo>
                  <a:lnTo>
                    <a:pt x="136452" y="2216620"/>
                  </a:lnTo>
                  <a:lnTo>
                    <a:pt x="98501" y="2196016"/>
                  </a:lnTo>
                  <a:lnTo>
                    <a:pt x="65436" y="2168731"/>
                  </a:lnTo>
                  <a:lnTo>
                    <a:pt x="38155" y="2135665"/>
                  </a:lnTo>
                  <a:lnTo>
                    <a:pt x="17556" y="2097720"/>
                  </a:lnTo>
                  <a:lnTo>
                    <a:pt x="4538" y="2055795"/>
                  </a:lnTo>
                  <a:lnTo>
                    <a:pt x="0" y="2010790"/>
                  </a:lnTo>
                  <a:lnTo>
                    <a:pt x="0" y="223392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7872" y="824890"/>
            <a:ext cx="2976880" cy="2256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117700"/>
              </a:lnSpc>
              <a:spcBef>
                <a:spcPts val="110"/>
              </a:spcBef>
            </a:pPr>
            <a:r>
              <a:rPr sz="2200" spc="-20" dirty="0">
                <a:latin typeface="Cambria"/>
                <a:cs typeface="Cambria"/>
              </a:rPr>
              <a:t>Γερμανία</a:t>
            </a:r>
            <a:r>
              <a:rPr sz="2200" spc="-6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καταλαμβάνει</a:t>
            </a:r>
            <a:r>
              <a:rPr sz="2200" spc="-10" dirty="0">
                <a:latin typeface="Papyrus"/>
                <a:cs typeface="Papyrus"/>
              </a:rPr>
              <a:t>-</a:t>
            </a:r>
            <a:r>
              <a:rPr sz="2200" spc="-10" dirty="0">
                <a:latin typeface="Cambria"/>
                <a:cs typeface="Cambria"/>
              </a:rPr>
              <a:t>ενσωματώνει </a:t>
            </a:r>
            <a:r>
              <a:rPr sz="3600" b="1" u="sng" spc="-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Αυστρία</a:t>
            </a:r>
            <a:r>
              <a:rPr sz="3600" b="1" spc="-11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με</a:t>
            </a:r>
            <a:r>
              <a:rPr sz="2200" spc="-60" dirty="0">
                <a:latin typeface="Cambria"/>
                <a:cs typeface="Cambria"/>
              </a:rPr>
              <a:t> </a:t>
            </a:r>
            <a:r>
              <a:rPr sz="2200" spc="-25" dirty="0">
                <a:latin typeface="Cambria"/>
                <a:cs typeface="Cambria"/>
              </a:rPr>
              <a:t>τη </a:t>
            </a:r>
            <a:r>
              <a:rPr sz="2200" dirty="0">
                <a:latin typeface="Cambria"/>
                <a:cs typeface="Cambria"/>
              </a:rPr>
              <a:t>βοήθεια</a:t>
            </a:r>
            <a:r>
              <a:rPr sz="2200" spc="-10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αυστριακών</a:t>
            </a:r>
            <a:endParaRPr sz="2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2200" spc="-10" dirty="0">
                <a:latin typeface="Cambria"/>
                <a:cs typeface="Cambria"/>
              </a:rPr>
              <a:t>φασιστών</a:t>
            </a:r>
            <a:r>
              <a:rPr sz="2200" spc="-10" dirty="0">
                <a:latin typeface="Papyrus"/>
                <a:cs typeface="Papyrus"/>
              </a:rPr>
              <a:t>.</a:t>
            </a:r>
            <a:endParaRPr sz="2200">
              <a:latin typeface="Papyrus"/>
              <a:cs typeface="Papyru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6344" y="4102544"/>
            <a:ext cx="5720715" cy="2260600"/>
            <a:chOff x="216344" y="4102544"/>
            <a:chExt cx="5720715" cy="2260600"/>
          </a:xfrm>
        </p:grpSpPr>
        <p:sp>
          <p:nvSpPr>
            <p:cNvPr id="10" name="object 10"/>
            <p:cNvSpPr/>
            <p:nvPr/>
          </p:nvSpPr>
          <p:spPr>
            <a:xfrm>
              <a:off x="986536" y="4426458"/>
              <a:ext cx="4950460" cy="403860"/>
            </a:xfrm>
            <a:custGeom>
              <a:avLst/>
              <a:gdLst/>
              <a:ahLst/>
              <a:cxnLst/>
              <a:rect l="l" t="t" r="r" b="b"/>
              <a:pathLst>
                <a:path w="4950460" h="403860">
                  <a:moveTo>
                    <a:pt x="4945253" y="0"/>
                  </a:moveTo>
                  <a:lnTo>
                    <a:pt x="0" y="68453"/>
                  </a:lnTo>
                  <a:lnTo>
                    <a:pt x="4648" y="403606"/>
                  </a:lnTo>
                  <a:lnTo>
                    <a:pt x="4949952" y="335153"/>
                  </a:lnTo>
                  <a:lnTo>
                    <a:pt x="4945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9361" y="4115562"/>
              <a:ext cx="3724910" cy="2234565"/>
            </a:xfrm>
            <a:custGeom>
              <a:avLst/>
              <a:gdLst/>
              <a:ahLst/>
              <a:cxnLst/>
              <a:rect l="l" t="t" r="r" b="b"/>
              <a:pathLst>
                <a:path w="3724910" h="2234565">
                  <a:moveTo>
                    <a:pt x="3501263" y="0"/>
                  </a:moveTo>
                  <a:lnTo>
                    <a:pt x="223418" y="0"/>
                  </a:lnTo>
                  <a:lnTo>
                    <a:pt x="178391" y="4540"/>
                  </a:lnTo>
                  <a:lnTo>
                    <a:pt x="136452" y="17563"/>
                  </a:lnTo>
                  <a:lnTo>
                    <a:pt x="98501" y="38167"/>
                  </a:lnTo>
                  <a:lnTo>
                    <a:pt x="65436" y="65452"/>
                  </a:lnTo>
                  <a:lnTo>
                    <a:pt x="38155" y="98518"/>
                  </a:lnTo>
                  <a:lnTo>
                    <a:pt x="17556" y="136463"/>
                  </a:lnTo>
                  <a:lnTo>
                    <a:pt x="4538" y="178388"/>
                  </a:lnTo>
                  <a:lnTo>
                    <a:pt x="0" y="223393"/>
                  </a:lnTo>
                  <a:lnTo>
                    <a:pt x="0" y="2010765"/>
                  </a:lnTo>
                  <a:lnTo>
                    <a:pt x="4538" y="2055792"/>
                  </a:lnTo>
                  <a:lnTo>
                    <a:pt x="17556" y="2097731"/>
                  </a:lnTo>
                  <a:lnTo>
                    <a:pt x="38155" y="2135682"/>
                  </a:lnTo>
                  <a:lnTo>
                    <a:pt x="65436" y="2168747"/>
                  </a:lnTo>
                  <a:lnTo>
                    <a:pt x="98501" y="2196028"/>
                  </a:lnTo>
                  <a:lnTo>
                    <a:pt x="136452" y="2216627"/>
                  </a:lnTo>
                  <a:lnTo>
                    <a:pt x="178391" y="2229645"/>
                  </a:lnTo>
                  <a:lnTo>
                    <a:pt x="223418" y="2234184"/>
                  </a:lnTo>
                  <a:lnTo>
                    <a:pt x="3501263" y="2234184"/>
                  </a:lnTo>
                  <a:lnTo>
                    <a:pt x="3546267" y="2229645"/>
                  </a:lnTo>
                  <a:lnTo>
                    <a:pt x="3588192" y="2216627"/>
                  </a:lnTo>
                  <a:lnTo>
                    <a:pt x="3626137" y="2196028"/>
                  </a:lnTo>
                  <a:lnTo>
                    <a:pt x="3659203" y="2168747"/>
                  </a:lnTo>
                  <a:lnTo>
                    <a:pt x="3686488" y="2135682"/>
                  </a:lnTo>
                  <a:lnTo>
                    <a:pt x="3707092" y="2097731"/>
                  </a:lnTo>
                  <a:lnTo>
                    <a:pt x="3720115" y="2055792"/>
                  </a:lnTo>
                  <a:lnTo>
                    <a:pt x="3724655" y="2010765"/>
                  </a:lnTo>
                  <a:lnTo>
                    <a:pt x="3724655" y="223393"/>
                  </a:lnTo>
                  <a:lnTo>
                    <a:pt x="3720115" y="178388"/>
                  </a:lnTo>
                  <a:lnTo>
                    <a:pt x="3707092" y="136463"/>
                  </a:lnTo>
                  <a:lnTo>
                    <a:pt x="3686488" y="98518"/>
                  </a:lnTo>
                  <a:lnTo>
                    <a:pt x="3659203" y="65452"/>
                  </a:lnTo>
                  <a:lnTo>
                    <a:pt x="3626137" y="38167"/>
                  </a:lnTo>
                  <a:lnTo>
                    <a:pt x="3588192" y="17563"/>
                  </a:lnTo>
                  <a:lnTo>
                    <a:pt x="3546267" y="4540"/>
                  </a:lnTo>
                  <a:lnTo>
                    <a:pt x="3501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9361" y="4115562"/>
              <a:ext cx="3724910" cy="2234565"/>
            </a:xfrm>
            <a:custGeom>
              <a:avLst/>
              <a:gdLst/>
              <a:ahLst/>
              <a:cxnLst/>
              <a:rect l="l" t="t" r="r" b="b"/>
              <a:pathLst>
                <a:path w="3724910" h="2234565">
                  <a:moveTo>
                    <a:pt x="0" y="223393"/>
                  </a:moveTo>
                  <a:lnTo>
                    <a:pt x="4538" y="178388"/>
                  </a:lnTo>
                  <a:lnTo>
                    <a:pt x="17556" y="136463"/>
                  </a:lnTo>
                  <a:lnTo>
                    <a:pt x="38155" y="98518"/>
                  </a:lnTo>
                  <a:lnTo>
                    <a:pt x="65436" y="65452"/>
                  </a:lnTo>
                  <a:lnTo>
                    <a:pt x="98501" y="38167"/>
                  </a:lnTo>
                  <a:lnTo>
                    <a:pt x="136452" y="17563"/>
                  </a:lnTo>
                  <a:lnTo>
                    <a:pt x="178391" y="4540"/>
                  </a:lnTo>
                  <a:lnTo>
                    <a:pt x="223418" y="0"/>
                  </a:lnTo>
                  <a:lnTo>
                    <a:pt x="3501263" y="0"/>
                  </a:lnTo>
                  <a:lnTo>
                    <a:pt x="3546267" y="4540"/>
                  </a:lnTo>
                  <a:lnTo>
                    <a:pt x="3588192" y="17563"/>
                  </a:lnTo>
                  <a:lnTo>
                    <a:pt x="3626137" y="38167"/>
                  </a:lnTo>
                  <a:lnTo>
                    <a:pt x="3659203" y="65452"/>
                  </a:lnTo>
                  <a:lnTo>
                    <a:pt x="3686488" y="98518"/>
                  </a:lnTo>
                  <a:lnTo>
                    <a:pt x="3707092" y="136463"/>
                  </a:lnTo>
                  <a:lnTo>
                    <a:pt x="3720115" y="178388"/>
                  </a:lnTo>
                  <a:lnTo>
                    <a:pt x="3724655" y="223393"/>
                  </a:lnTo>
                  <a:lnTo>
                    <a:pt x="3724655" y="2010765"/>
                  </a:lnTo>
                  <a:lnTo>
                    <a:pt x="3720115" y="2055792"/>
                  </a:lnTo>
                  <a:lnTo>
                    <a:pt x="3707092" y="2097731"/>
                  </a:lnTo>
                  <a:lnTo>
                    <a:pt x="3686488" y="2135682"/>
                  </a:lnTo>
                  <a:lnTo>
                    <a:pt x="3659203" y="2168747"/>
                  </a:lnTo>
                  <a:lnTo>
                    <a:pt x="3626137" y="2196028"/>
                  </a:lnTo>
                  <a:lnTo>
                    <a:pt x="3588192" y="2216627"/>
                  </a:lnTo>
                  <a:lnTo>
                    <a:pt x="3546267" y="2229645"/>
                  </a:lnTo>
                  <a:lnTo>
                    <a:pt x="3501263" y="2234184"/>
                  </a:lnTo>
                  <a:lnTo>
                    <a:pt x="223418" y="2234184"/>
                  </a:lnTo>
                  <a:lnTo>
                    <a:pt x="178391" y="2229645"/>
                  </a:lnTo>
                  <a:lnTo>
                    <a:pt x="136452" y="2216627"/>
                  </a:lnTo>
                  <a:lnTo>
                    <a:pt x="98501" y="2196028"/>
                  </a:lnTo>
                  <a:lnTo>
                    <a:pt x="65436" y="2168747"/>
                  </a:lnTo>
                  <a:lnTo>
                    <a:pt x="38155" y="2135682"/>
                  </a:lnTo>
                  <a:lnTo>
                    <a:pt x="17556" y="2097731"/>
                  </a:lnTo>
                  <a:lnTo>
                    <a:pt x="4538" y="2055792"/>
                  </a:lnTo>
                  <a:lnTo>
                    <a:pt x="0" y="2010765"/>
                  </a:lnTo>
                  <a:lnTo>
                    <a:pt x="0" y="22339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7256" y="4377952"/>
            <a:ext cx="3388360" cy="15805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59690" marR="51435" indent="-1270" algn="ctr">
              <a:lnSpc>
                <a:spcPct val="112900"/>
              </a:lnSpc>
              <a:spcBef>
                <a:spcPts val="10"/>
              </a:spcBef>
            </a:pPr>
            <a:r>
              <a:rPr sz="2200" spc="-20" dirty="0">
                <a:latin typeface="Cambria"/>
                <a:cs typeface="Cambria"/>
              </a:rPr>
              <a:t>Γερμανία</a:t>
            </a:r>
            <a:r>
              <a:rPr sz="2200" spc="-4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α</a:t>
            </a:r>
            <a:r>
              <a:rPr sz="2200" dirty="0">
                <a:latin typeface="Papyrus"/>
                <a:cs typeface="Papyrus"/>
              </a:rPr>
              <a:t>π</a:t>
            </a:r>
            <a:r>
              <a:rPr sz="2200" dirty="0">
                <a:latin typeface="Cambria"/>
                <a:cs typeface="Cambria"/>
              </a:rPr>
              <a:t>ειλεί</a:t>
            </a:r>
            <a:r>
              <a:rPr sz="2200" spc="-55" dirty="0">
                <a:latin typeface="Cambria"/>
                <a:cs typeface="Cambria"/>
              </a:rPr>
              <a:t> </a:t>
            </a:r>
            <a:r>
              <a:rPr sz="2200" spc="-25" dirty="0">
                <a:latin typeface="Cambria"/>
                <a:cs typeface="Cambria"/>
              </a:rPr>
              <a:t>την </a:t>
            </a:r>
            <a:r>
              <a:rPr sz="2400" b="1" spc="-20" dirty="0">
                <a:latin typeface="Cambria"/>
                <a:cs typeface="Cambria"/>
              </a:rPr>
              <a:t>Τσεχοσλοβακία</a:t>
            </a:r>
            <a:r>
              <a:rPr sz="2200" spc="-20" dirty="0">
                <a:latin typeface="Papyrus"/>
                <a:cs typeface="Papyrus"/>
              </a:rPr>
              <a:t>,</a:t>
            </a:r>
            <a:r>
              <a:rPr sz="2200" spc="-50" dirty="0">
                <a:latin typeface="Papyrus"/>
                <a:cs typeface="Papyrus"/>
              </a:rPr>
              <a:t> </a:t>
            </a:r>
            <a:r>
              <a:rPr sz="2200" spc="-20" dirty="0">
                <a:latin typeface="Cambria"/>
                <a:cs typeface="Cambria"/>
              </a:rPr>
              <a:t>ό</a:t>
            </a:r>
            <a:r>
              <a:rPr sz="2200" spc="-20" dirty="0">
                <a:latin typeface="Papyrus"/>
                <a:cs typeface="Papyrus"/>
              </a:rPr>
              <a:t>π</a:t>
            </a:r>
            <a:r>
              <a:rPr sz="2200" spc="-20" dirty="0">
                <a:latin typeface="Cambria"/>
                <a:cs typeface="Cambria"/>
              </a:rPr>
              <a:t>ου </a:t>
            </a:r>
            <a:r>
              <a:rPr sz="2200" dirty="0">
                <a:latin typeface="Cambria"/>
                <a:cs typeface="Cambria"/>
              </a:rPr>
              <a:t>υ</a:t>
            </a:r>
            <a:r>
              <a:rPr sz="2200" dirty="0">
                <a:latin typeface="Papyrus"/>
                <a:cs typeface="Papyrus"/>
              </a:rPr>
              <a:t>π</a:t>
            </a:r>
            <a:r>
              <a:rPr sz="2200" dirty="0">
                <a:latin typeface="Cambria"/>
                <a:cs typeface="Cambria"/>
              </a:rPr>
              <a:t>ήρχε</a:t>
            </a:r>
            <a:r>
              <a:rPr sz="2200" spc="-3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η</a:t>
            </a:r>
            <a:r>
              <a:rPr sz="2200" spc="-7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ισχυρή</a:t>
            </a:r>
            <a:r>
              <a:rPr sz="2200" spc="-4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γερμανική</a:t>
            </a:r>
            <a:endParaRPr sz="2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2200" dirty="0">
                <a:latin typeface="Cambria"/>
                <a:cs typeface="Cambria"/>
              </a:rPr>
              <a:t>μειονότητα</a:t>
            </a:r>
            <a:r>
              <a:rPr sz="2200" spc="-3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των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Σουδητών</a:t>
            </a:r>
            <a:r>
              <a:rPr sz="2200" spc="-10" dirty="0">
                <a:latin typeface="Papyrus"/>
                <a:cs typeface="Papyrus"/>
              </a:rPr>
              <a:t>.</a:t>
            </a:r>
            <a:endParaRPr sz="2200">
              <a:latin typeface="Papyrus"/>
              <a:cs typeface="Papyru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69408" y="4026408"/>
            <a:ext cx="3750945" cy="2260600"/>
            <a:chOff x="5169408" y="4026408"/>
            <a:chExt cx="3750945" cy="2260600"/>
          </a:xfrm>
        </p:grpSpPr>
        <p:sp>
          <p:nvSpPr>
            <p:cNvPr id="15" name="object 15"/>
            <p:cNvSpPr/>
            <p:nvPr/>
          </p:nvSpPr>
          <p:spPr>
            <a:xfrm>
              <a:off x="5182362" y="4039362"/>
              <a:ext cx="3724910" cy="2234565"/>
            </a:xfrm>
            <a:custGeom>
              <a:avLst/>
              <a:gdLst/>
              <a:ahLst/>
              <a:cxnLst/>
              <a:rect l="l" t="t" r="r" b="b"/>
              <a:pathLst>
                <a:path w="3724909" h="2234565">
                  <a:moveTo>
                    <a:pt x="3501263" y="0"/>
                  </a:moveTo>
                  <a:lnTo>
                    <a:pt x="223392" y="0"/>
                  </a:lnTo>
                  <a:lnTo>
                    <a:pt x="178388" y="4540"/>
                  </a:lnTo>
                  <a:lnTo>
                    <a:pt x="136463" y="17563"/>
                  </a:lnTo>
                  <a:lnTo>
                    <a:pt x="98518" y="38167"/>
                  </a:lnTo>
                  <a:lnTo>
                    <a:pt x="65452" y="65452"/>
                  </a:lnTo>
                  <a:lnTo>
                    <a:pt x="38167" y="98518"/>
                  </a:lnTo>
                  <a:lnTo>
                    <a:pt x="17563" y="136463"/>
                  </a:lnTo>
                  <a:lnTo>
                    <a:pt x="4540" y="178388"/>
                  </a:lnTo>
                  <a:lnTo>
                    <a:pt x="0" y="223393"/>
                  </a:lnTo>
                  <a:lnTo>
                    <a:pt x="0" y="2010765"/>
                  </a:lnTo>
                  <a:lnTo>
                    <a:pt x="4540" y="2055792"/>
                  </a:lnTo>
                  <a:lnTo>
                    <a:pt x="17563" y="2097731"/>
                  </a:lnTo>
                  <a:lnTo>
                    <a:pt x="38167" y="2135682"/>
                  </a:lnTo>
                  <a:lnTo>
                    <a:pt x="65452" y="2168747"/>
                  </a:lnTo>
                  <a:lnTo>
                    <a:pt x="98518" y="2196028"/>
                  </a:lnTo>
                  <a:lnTo>
                    <a:pt x="136463" y="2216627"/>
                  </a:lnTo>
                  <a:lnTo>
                    <a:pt x="178388" y="2229645"/>
                  </a:lnTo>
                  <a:lnTo>
                    <a:pt x="223392" y="2234184"/>
                  </a:lnTo>
                  <a:lnTo>
                    <a:pt x="3501263" y="2234184"/>
                  </a:lnTo>
                  <a:lnTo>
                    <a:pt x="3546267" y="2229645"/>
                  </a:lnTo>
                  <a:lnTo>
                    <a:pt x="3588192" y="2216627"/>
                  </a:lnTo>
                  <a:lnTo>
                    <a:pt x="3626137" y="2196028"/>
                  </a:lnTo>
                  <a:lnTo>
                    <a:pt x="3659203" y="2168747"/>
                  </a:lnTo>
                  <a:lnTo>
                    <a:pt x="3686488" y="2135682"/>
                  </a:lnTo>
                  <a:lnTo>
                    <a:pt x="3707092" y="2097731"/>
                  </a:lnTo>
                  <a:lnTo>
                    <a:pt x="3720115" y="2055792"/>
                  </a:lnTo>
                  <a:lnTo>
                    <a:pt x="3724656" y="2010765"/>
                  </a:lnTo>
                  <a:lnTo>
                    <a:pt x="3724656" y="223393"/>
                  </a:lnTo>
                  <a:lnTo>
                    <a:pt x="3720115" y="178388"/>
                  </a:lnTo>
                  <a:lnTo>
                    <a:pt x="3707092" y="136463"/>
                  </a:lnTo>
                  <a:lnTo>
                    <a:pt x="3686488" y="98518"/>
                  </a:lnTo>
                  <a:lnTo>
                    <a:pt x="3659203" y="65452"/>
                  </a:lnTo>
                  <a:lnTo>
                    <a:pt x="3626137" y="38167"/>
                  </a:lnTo>
                  <a:lnTo>
                    <a:pt x="3588192" y="17563"/>
                  </a:lnTo>
                  <a:lnTo>
                    <a:pt x="3546267" y="4540"/>
                  </a:lnTo>
                  <a:lnTo>
                    <a:pt x="3501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82362" y="4039362"/>
              <a:ext cx="3724910" cy="2234565"/>
            </a:xfrm>
            <a:custGeom>
              <a:avLst/>
              <a:gdLst/>
              <a:ahLst/>
              <a:cxnLst/>
              <a:rect l="l" t="t" r="r" b="b"/>
              <a:pathLst>
                <a:path w="3724909" h="2234565">
                  <a:moveTo>
                    <a:pt x="0" y="223393"/>
                  </a:moveTo>
                  <a:lnTo>
                    <a:pt x="4540" y="178388"/>
                  </a:lnTo>
                  <a:lnTo>
                    <a:pt x="17563" y="136463"/>
                  </a:lnTo>
                  <a:lnTo>
                    <a:pt x="38167" y="98518"/>
                  </a:lnTo>
                  <a:lnTo>
                    <a:pt x="65452" y="65452"/>
                  </a:lnTo>
                  <a:lnTo>
                    <a:pt x="98518" y="38167"/>
                  </a:lnTo>
                  <a:lnTo>
                    <a:pt x="136463" y="17563"/>
                  </a:lnTo>
                  <a:lnTo>
                    <a:pt x="178388" y="4540"/>
                  </a:lnTo>
                  <a:lnTo>
                    <a:pt x="223392" y="0"/>
                  </a:lnTo>
                  <a:lnTo>
                    <a:pt x="3501263" y="0"/>
                  </a:lnTo>
                  <a:lnTo>
                    <a:pt x="3546267" y="4540"/>
                  </a:lnTo>
                  <a:lnTo>
                    <a:pt x="3588192" y="17563"/>
                  </a:lnTo>
                  <a:lnTo>
                    <a:pt x="3626137" y="38167"/>
                  </a:lnTo>
                  <a:lnTo>
                    <a:pt x="3659203" y="65452"/>
                  </a:lnTo>
                  <a:lnTo>
                    <a:pt x="3686488" y="98518"/>
                  </a:lnTo>
                  <a:lnTo>
                    <a:pt x="3707092" y="136463"/>
                  </a:lnTo>
                  <a:lnTo>
                    <a:pt x="3720115" y="178388"/>
                  </a:lnTo>
                  <a:lnTo>
                    <a:pt x="3724656" y="223393"/>
                  </a:lnTo>
                  <a:lnTo>
                    <a:pt x="3724656" y="2010765"/>
                  </a:lnTo>
                  <a:lnTo>
                    <a:pt x="3720115" y="2055792"/>
                  </a:lnTo>
                  <a:lnTo>
                    <a:pt x="3707092" y="2097731"/>
                  </a:lnTo>
                  <a:lnTo>
                    <a:pt x="3686488" y="2135682"/>
                  </a:lnTo>
                  <a:lnTo>
                    <a:pt x="3659203" y="2168747"/>
                  </a:lnTo>
                  <a:lnTo>
                    <a:pt x="3626137" y="2196028"/>
                  </a:lnTo>
                  <a:lnTo>
                    <a:pt x="3588192" y="2216627"/>
                  </a:lnTo>
                  <a:lnTo>
                    <a:pt x="3546267" y="2229645"/>
                  </a:lnTo>
                  <a:lnTo>
                    <a:pt x="3501263" y="2234184"/>
                  </a:lnTo>
                  <a:lnTo>
                    <a:pt x="223392" y="2234184"/>
                  </a:lnTo>
                  <a:lnTo>
                    <a:pt x="178388" y="2229645"/>
                  </a:lnTo>
                  <a:lnTo>
                    <a:pt x="136463" y="2216627"/>
                  </a:lnTo>
                  <a:lnTo>
                    <a:pt x="98518" y="2196028"/>
                  </a:lnTo>
                  <a:lnTo>
                    <a:pt x="65452" y="2168747"/>
                  </a:lnTo>
                  <a:lnTo>
                    <a:pt x="38167" y="2135682"/>
                  </a:lnTo>
                  <a:lnTo>
                    <a:pt x="17563" y="2097731"/>
                  </a:lnTo>
                  <a:lnTo>
                    <a:pt x="4540" y="2055792"/>
                  </a:lnTo>
                  <a:lnTo>
                    <a:pt x="0" y="2010765"/>
                  </a:lnTo>
                  <a:lnTo>
                    <a:pt x="0" y="22339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90361" y="4123689"/>
            <a:ext cx="2708275" cy="191579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555"/>
              </a:spcBef>
            </a:pPr>
            <a:r>
              <a:rPr sz="2100" b="1" spc="-10" dirty="0">
                <a:latin typeface="Cambria"/>
                <a:cs typeface="Cambria"/>
              </a:rPr>
              <a:t>Βρετανία</a:t>
            </a:r>
            <a:r>
              <a:rPr sz="2100" b="1" spc="-30" dirty="0">
                <a:latin typeface="Cambria"/>
                <a:cs typeface="Cambria"/>
              </a:rPr>
              <a:t> </a:t>
            </a:r>
            <a:r>
              <a:rPr sz="2100" dirty="0">
                <a:latin typeface="Papyrus"/>
                <a:cs typeface="Papyrus"/>
              </a:rPr>
              <a:t>–</a:t>
            </a:r>
            <a:r>
              <a:rPr sz="2100" spc="-40" dirty="0">
                <a:latin typeface="Papyrus"/>
                <a:cs typeface="Papyrus"/>
              </a:rPr>
              <a:t> </a:t>
            </a:r>
            <a:r>
              <a:rPr sz="2100" b="1" spc="-10" dirty="0">
                <a:latin typeface="Cambria"/>
                <a:cs typeface="Cambria"/>
              </a:rPr>
              <a:t>Γαλλία</a:t>
            </a:r>
            <a:endParaRPr sz="2100">
              <a:latin typeface="Cambria"/>
              <a:cs typeface="Cambria"/>
            </a:endParaRPr>
          </a:p>
          <a:p>
            <a:pPr marL="12700" marR="5080" algn="ctr">
              <a:lnSpc>
                <a:spcPct val="118100"/>
              </a:lnSpc>
            </a:pPr>
            <a:r>
              <a:rPr sz="2100" dirty="0">
                <a:latin typeface="Cambria"/>
                <a:cs typeface="Cambria"/>
              </a:rPr>
              <a:t>ακολουθούν</a:t>
            </a:r>
            <a:r>
              <a:rPr sz="2100" spc="-10" dirty="0">
                <a:latin typeface="Cambria"/>
                <a:cs typeface="Cambria"/>
              </a:rPr>
              <a:t> </a:t>
            </a:r>
            <a:r>
              <a:rPr sz="2100" spc="-10" dirty="0">
                <a:latin typeface="Papyrus"/>
                <a:cs typeface="Papyrus"/>
              </a:rPr>
              <a:t>«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Papyrus"/>
                <a:cs typeface="Papyrus"/>
              </a:rPr>
              <a:t>π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ολιτική</a:t>
            </a:r>
            <a:r>
              <a:rPr sz="2100" b="1" spc="-10" dirty="0">
                <a:latin typeface="Cambria"/>
                <a:cs typeface="Cambria"/>
              </a:rPr>
              <a:t> </a:t>
            </a:r>
            <a:r>
              <a:rPr sz="21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κατευνασμού</a:t>
            </a:r>
            <a:r>
              <a:rPr sz="2100" spc="-10" dirty="0">
                <a:latin typeface="Papyrus"/>
                <a:cs typeface="Papyrus"/>
              </a:rPr>
              <a:t>», </a:t>
            </a:r>
            <a:r>
              <a:rPr sz="2100" spc="-10" dirty="0">
                <a:latin typeface="Cambria"/>
                <a:cs typeface="Cambria"/>
              </a:rPr>
              <a:t>υ</a:t>
            </a:r>
            <a:r>
              <a:rPr sz="2100" spc="-10" dirty="0">
                <a:latin typeface="Papyrus"/>
                <a:cs typeface="Papyrus"/>
              </a:rPr>
              <a:t>π</a:t>
            </a:r>
            <a:r>
              <a:rPr sz="2100" spc="-10" dirty="0">
                <a:latin typeface="Cambria"/>
                <a:cs typeface="Cambria"/>
              </a:rPr>
              <a:t>οχωρώντας</a:t>
            </a:r>
            <a:r>
              <a:rPr sz="2100" spc="-45" dirty="0">
                <a:latin typeface="Cambria"/>
                <a:cs typeface="Cambria"/>
              </a:rPr>
              <a:t> </a:t>
            </a:r>
            <a:r>
              <a:rPr sz="2100" spc="-20" dirty="0">
                <a:latin typeface="Cambria"/>
                <a:cs typeface="Cambria"/>
              </a:rPr>
              <a:t>στις</a:t>
            </a:r>
            <a:endParaRPr sz="210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  <a:spcBef>
                <a:spcPts val="459"/>
              </a:spcBef>
            </a:pPr>
            <a:r>
              <a:rPr sz="2100" spc="-10" dirty="0">
                <a:latin typeface="Cambria"/>
                <a:cs typeface="Cambria"/>
              </a:rPr>
              <a:t>γερμανικές</a:t>
            </a:r>
            <a:r>
              <a:rPr sz="2100" spc="-65" dirty="0">
                <a:latin typeface="Cambria"/>
                <a:cs typeface="Cambria"/>
              </a:rPr>
              <a:t> </a:t>
            </a:r>
            <a:r>
              <a:rPr sz="2100" spc="-10" dirty="0">
                <a:latin typeface="Cambria"/>
                <a:cs typeface="Cambria"/>
              </a:rPr>
              <a:t>α</a:t>
            </a:r>
            <a:r>
              <a:rPr sz="2100" spc="-10" dirty="0">
                <a:latin typeface="Papyrus"/>
                <a:cs typeface="Papyrus"/>
              </a:rPr>
              <a:t>π</a:t>
            </a:r>
            <a:r>
              <a:rPr sz="2100" spc="-10" dirty="0">
                <a:latin typeface="Cambria"/>
                <a:cs typeface="Cambria"/>
              </a:rPr>
              <a:t>αιτήσεις</a:t>
            </a:r>
            <a:r>
              <a:rPr sz="2100" spc="-10" dirty="0">
                <a:latin typeface="Papyrus"/>
                <a:cs typeface="Papyrus"/>
              </a:rPr>
              <a:t>.</a:t>
            </a:r>
            <a:endParaRPr sz="21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1769</Words>
  <Application>Microsoft Office PowerPoint</Application>
  <PresentationFormat>Προβολή στην οθόνη (4:3)</PresentationFormat>
  <Paragraphs>179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</vt:lpstr>
      <vt:lpstr>Comic Sans MS</vt:lpstr>
      <vt:lpstr>Papyrus</vt:lpstr>
      <vt:lpstr>Times New Roman</vt:lpstr>
      <vt:lpstr>Wingdings</vt:lpstr>
      <vt:lpstr>Wingdings 3</vt:lpstr>
      <vt:lpstr>Office Theme</vt:lpstr>
      <vt:lpstr>Παρουσίαση του PowerPoint</vt:lpstr>
      <vt:lpstr>Α. Προμηνύματα</vt:lpstr>
      <vt:lpstr>Παρουσίαση του PowerPoint</vt:lpstr>
      <vt:lpstr>1936:</vt:lpstr>
      <vt:lpstr>Παρουσίαση του PowerPoint</vt:lpstr>
      <vt:lpstr>◄ Αφίσα που σχεδίασε ο Κάρλος Φοντσερέ με τίτλο «Ελευθερία». Μεταξύ των ετών 1936–1939.</vt:lpstr>
      <vt:lpstr>Παρουσίαση του PowerPoint</vt:lpstr>
      <vt:lpstr>Παρουσίαση του PowerPoint</vt:lpstr>
      <vt:lpstr>1938:</vt:lpstr>
      <vt:lpstr>◄ Αφίσα για τα Ες Ες, στρατιωτικές μονάδες που ελέγχονταν απευθείας από το Χίτλερ, τον «φίρερ» (ηγέτη),  και  γρήγορα  αποκτήσανε  απόλυτη εξουσία</vt:lpstr>
      <vt:lpstr>Παρουσίαση του PowerPoint</vt:lpstr>
      <vt:lpstr>Παρουσίαση του PowerPoint</vt:lpstr>
      <vt:lpstr>Αγγλικοί πανηγυρισμοί μετά τη</vt:lpstr>
      <vt:lpstr>Παρουσίαση του PowerPoint</vt:lpstr>
      <vt:lpstr>Παρουσίαση του PowerPoint</vt:lpstr>
      <vt:lpstr>Παρουσίαση του PowerPoint</vt:lpstr>
      <vt:lpstr>Φασιστική Ιταλία</vt:lpstr>
      <vt:lpstr>Παρουσίαση του PowerPoint</vt:lpstr>
      <vt:lpstr>Παρουσίαση του PowerPoint</vt:lpstr>
      <vt:lpstr>Παρουσίαση του PowerPoint</vt:lpstr>
      <vt:lpstr>Αύγουστος 1939:</vt:lpstr>
      <vt:lpstr>Παρουσίαση του PowerPoint</vt:lpstr>
      <vt:lpstr>Παρουσίαση του PowerPoint</vt:lpstr>
      <vt:lpstr>Δύο σχόλια για το σύμφωνο Ρίμπεντροπ-Μολότοφ</vt:lpstr>
      <vt:lpstr>Παρουσίαση του PowerPoint</vt:lpstr>
      <vt:lpstr>Β. Τα αίτια του Β΄ ΠΠ πρέπει να αναζητηθούν: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Κalliopi Τheodorakaki</cp:lastModifiedBy>
  <cp:revision>1</cp:revision>
  <dcterms:created xsi:type="dcterms:W3CDTF">2026-03-29T14:45:58Z</dcterms:created>
  <dcterms:modified xsi:type="dcterms:W3CDTF">2026-03-29T14:47:08Z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2026-03-29T00:00:00Z</vt:filetime>
  </property>
  <property fmtid="{D5CDD505-2E9C-101B-9397-08002B2CF9AE}" pid="5" name="Producer">
    <vt:lpwstr>Microsoft® PowerPoint® 2013</vt:lpwstr>
  </property>
</Properties>
</file>