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257" r:id="rId2"/>
    <p:sldId id="270" r:id="rId3"/>
    <p:sldId id="275" r:id="rId4"/>
    <p:sldId id="259" r:id="rId5"/>
    <p:sldId id="260" r:id="rId6"/>
    <p:sldId id="277" r:id="rId7"/>
    <p:sldId id="261" r:id="rId8"/>
    <p:sldId id="264" r:id="rId9"/>
    <p:sldId id="278" r:id="rId10"/>
    <p:sldId id="283" r:id="rId11"/>
    <p:sldId id="284" r:id="rId12"/>
    <p:sldId id="280" r:id="rId13"/>
    <p:sldId id="267" r:id="rId14"/>
    <p:sldId id="268" r:id="rId15"/>
    <p:sldId id="285" r:id="rId16"/>
    <p:sldId id="281" r:id="rId17"/>
    <p:sldId id="274"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DBDE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3529" autoAdjust="0"/>
  </p:normalViewPr>
  <p:slideViewPr>
    <p:cSldViewPr snapToGrid="0">
      <p:cViewPr>
        <p:scale>
          <a:sx n="76" d="100"/>
          <a:sy n="76" d="100"/>
        </p:scale>
        <p:origin x="-420" y="-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9" d="100"/>
          <a:sy n="69"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pPr/>
              <a:t>1/29/2025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pPr/>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pPr/>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pPr/>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latin typeface="Arial" pitchFamily="34" charset="0"/>
                <a:cs typeface="Arial" pitchFamily="34" charset="0"/>
              </a:rPr>
              <a:t>To change the  image on this slide, select the picture and delete it. Then click the Pictures icon in the placeholder to insert your own image.</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pPr/>
              <a:t>1</a:t>
            </a:fld>
            <a:endParaRPr lang="en-US"/>
          </a:p>
        </p:txBody>
      </p:sp>
    </p:spTree>
    <p:extLst>
      <p:ext uri="{BB962C8B-B14F-4D97-AF65-F5344CB8AC3E}">
        <p14:creationId xmlns:p14="http://schemas.microsoft.com/office/powerpoint/2010/main" val="154242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pPr/>
              <a:t>1/29/2025</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bwMode="invGray">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invGray">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98448"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bwMode="invGray">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2" descr="An empty placeholder to add an image. Click on the placeholder and select the image that you wish to add"/>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Text Placeholder 3"/>
          <p:cNvSpPr>
            <a:spLocks noGrp="1"/>
          </p:cNvSpPr>
          <p:nvPr>
            <p:ph type="body" sz="half" idx="14"/>
          </p:nvPr>
        </p:nvSpPr>
        <p:spPr bwMode="invGray">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pPr/>
              <a:t>1/29/2025</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pPr/>
              <a:t>1/29/2025</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pPr/>
              <a:t>1/29/2025</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7F8E3F6-DE14-48B2-B2BC-6FABA9630FB8}" type="slidenum">
              <a:rPr lang="en-US" smtClean="0"/>
              <a:pPr/>
              <a:t>‹#›</a:t>
            </a:fld>
            <a:endParaRPr lang="en-US" dirty="0"/>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9A3335-6331-4872-A8B7-ECD55539F4D0}" type="datetimeFigureOut">
              <a:rPr lang="en-US" smtClean="0"/>
              <a:pPr/>
              <a:t>1/29/2025</a:t>
            </a:fld>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a:t>Click to edit Master title style</a:t>
            </a:r>
            <a:endParaRPr lang="en-US" dirty="0"/>
          </a:p>
        </p:txBody>
      </p:sp>
      <p:sp>
        <p:nvSpPr>
          <p:cNvPr id="15" name="Picture Placeholder 14" descr="An empty placeholder to add an image. Click on the placeholder and select the image that you wish to add"/>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a:t>Click icon to add picture</a:t>
            </a:r>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pPr/>
              <a:t>1/29/2025</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79A3335-6331-4872-A8B7-ECD55539F4D0}" type="datetimeFigureOut">
              <a:rPr lang="en-US" smtClean="0"/>
              <a:pPr/>
              <a:t>1/29/2025</a:t>
            </a:fld>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A79A3335-6331-4872-A8B7-ECD55539F4D0}" type="datetimeFigureOut">
              <a:rPr lang="en-US" smtClean="0"/>
              <a:pPr/>
              <a:t>1/29/2025</a:t>
            </a:fld>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A79A3335-6331-4872-A8B7-ECD55539F4D0}" type="datetimeFigureOut">
              <a:rPr lang="en-US" smtClean="0"/>
              <a:pPr/>
              <a:t>1/29/2025</a:t>
            </a:fld>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79A3335-6331-4872-A8B7-ECD55539F4D0}" type="datetimeFigureOut">
              <a:rPr lang="en-US" smtClean="0"/>
              <a:pPr/>
              <a:t>1/29/2025</a:t>
            </a:fld>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pPr/>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100">
                <a:solidFill>
                  <a:schemeClr val="tx1"/>
                </a:solidFill>
              </a:defRPr>
            </a:lvl1pPr>
          </a:lstStyle>
          <a:p>
            <a:fld id="{A79A3335-6331-4872-A8B7-ECD55539F4D0}" type="datetimeFigureOut">
              <a:rPr lang="en-US" smtClean="0"/>
              <a:pPr/>
              <a:t>1/29/2025</a:t>
            </a:fld>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1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1" y="1731080"/>
            <a:ext cx="4743202" cy="2560320"/>
          </a:xfrm>
        </p:spPr>
        <p:txBody>
          <a:bodyPr>
            <a:normAutofit/>
          </a:bodyPr>
          <a:lstStyle/>
          <a:p>
            <a:r>
              <a:rPr lang="el-GR" sz="4400" dirty="0">
                <a:latin typeface="Bahnschrift" panose="020B0502040204020203" pitchFamily="34" charset="0"/>
              </a:rPr>
              <a:t>ΤΟ ΕΣΩΤΕΡΙΚΟ ΤΟΥ ΥΠΟΛΟΓΙΣΤΗ</a:t>
            </a:r>
            <a:endParaRPr lang="en-US" sz="4400" dirty="0">
              <a:latin typeface="Bahnschrift" panose="020B0502040204020203" pitchFamily="34" charset="0"/>
            </a:endParaRPr>
          </a:p>
        </p:txBody>
      </p:sp>
      <p:sp>
        <p:nvSpPr>
          <p:cNvPr id="3" name="Subtitle 2"/>
          <p:cNvSpPr>
            <a:spLocks noGrp="1"/>
          </p:cNvSpPr>
          <p:nvPr>
            <p:ph type="subTitle" idx="1"/>
          </p:nvPr>
        </p:nvSpPr>
        <p:spPr>
          <a:xfrm>
            <a:off x="1348840" y="4566062"/>
            <a:ext cx="4800599" cy="1600200"/>
          </a:xfrm>
        </p:spPr>
        <p:txBody>
          <a:bodyPr/>
          <a:lstStyle/>
          <a:p>
            <a:r>
              <a:rPr lang="el-GR" dirty="0">
                <a:latin typeface="Bahnschrift" panose="020B0502040204020203" pitchFamily="34" charset="0"/>
              </a:rPr>
              <a:t>Εισηγήτρια: </a:t>
            </a:r>
            <a:r>
              <a:rPr lang="el-GR" dirty="0" err="1" smtClean="0">
                <a:latin typeface="Bahnschrift" panose="020B0502040204020203" pitchFamily="34" charset="0"/>
              </a:rPr>
              <a:t>Καλλιαμπέτσου</a:t>
            </a:r>
            <a:r>
              <a:rPr lang="el-GR" smtClean="0">
                <a:latin typeface="Bahnschrift" panose="020B0502040204020203" pitchFamily="34" charset="0"/>
              </a:rPr>
              <a:t> Σπυριδούλα</a:t>
            </a:r>
            <a:endParaRPr lang="en-US" dirty="0">
              <a:latin typeface="Bahnschrift" panose="020B0502040204020203" pitchFamily="34" charset="0"/>
            </a:endParaRPr>
          </a:p>
        </p:txBody>
      </p:sp>
      <p:pic>
        <p:nvPicPr>
          <p:cNvPr id="8" name="Picture Placeholder 7">
            <a:extLst>
              <a:ext uri="{FF2B5EF4-FFF2-40B4-BE49-F238E27FC236}">
                <a16:creationId xmlns="" xmlns:a16="http://schemas.microsoft.com/office/drawing/2014/main" id="{DD0DE051-87DA-4752-9985-5D6F3070E67D}"/>
              </a:ext>
            </a:extLst>
          </p:cNvPr>
          <p:cNvPicPr>
            <a:picLocks noGrp="1" noChangeAspect="1"/>
          </p:cNvPicPr>
          <p:nvPr>
            <p:ph type="pic" sz="quarter" idx="10"/>
          </p:nvPr>
        </p:nvPicPr>
        <p:blipFill rotWithShape="1">
          <a:blip r:embed="rId3"/>
          <a:srcRect l="20208" r="20208"/>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SSD (Solid State Drive) </a:t>
            </a:r>
            <a:r>
              <a:rPr lang="el-GR" dirty="0"/>
              <a:t>και </a:t>
            </a:r>
            <a:r>
              <a:rPr lang="en-US" dirty="0" smtClean="0"/>
              <a:t>HDD </a:t>
            </a:r>
            <a:r>
              <a:rPr lang="en-US" dirty="0"/>
              <a:t>(Hard Disk Drive)</a:t>
            </a:r>
            <a:endParaRPr lang="el-GR"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159" y="1977068"/>
            <a:ext cx="5019905" cy="309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20" y="1977068"/>
            <a:ext cx="4654297" cy="3095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30920" y="5536504"/>
            <a:ext cx="4442121" cy="7640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SSD - </a:t>
            </a:r>
            <a:r>
              <a:rPr lang="el-GR" dirty="0" smtClean="0"/>
              <a:t>Πολύ </a:t>
            </a:r>
            <a:r>
              <a:rPr lang="el-GR" dirty="0"/>
              <a:t>γρήγορη ανάγνωση/εγγραφή δεδομένων.</a:t>
            </a:r>
          </a:p>
        </p:txBody>
      </p:sp>
      <p:sp>
        <p:nvSpPr>
          <p:cNvPr id="6" name="Ορθογώνιο 5"/>
          <p:cNvSpPr/>
          <p:nvPr/>
        </p:nvSpPr>
        <p:spPr>
          <a:xfrm>
            <a:off x="6837744" y="5708737"/>
            <a:ext cx="3850734" cy="369332"/>
          </a:xfrm>
          <a:prstGeom prst="rect">
            <a:avLst/>
          </a:prstGeom>
        </p:spPr>
        <p:txBody>
          <a:bodyPr wrap="none">
            <a:spAutoFit/>
          </a:bodyPr>
          <a:lstStyle/>
          <a:p>
            <a:r>
              <a:rPr lang="en-US" dirty="0" smtClean="0"/>
              <a:t>HDD </a:t>
            </a:r>
            <a:r>
              <a:rPr lang="el-GR" dirty="0" smtClean="0"/>
              <a:t>Αργότερη </a:t>
            </a:r>
            <a:r>
              <a:rPr lang="el-GR" dirty="0"/>
              <a:t>σε σχέση με το SSD.</a:t>
            </a:r>
          </a:p>
        </p:txBody>
      </p:sp>
    </p:spTree>
    <p:extLst>
      <p:ext uri="{BB962C8B-B14F-4D97-AF65-F5344CB8AC3E}">
        <p14:creationId xmlns:p14="http://schemas.microsoft.com/office/powerpoint/2010/main" val="161102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ΚΑΡΤΑ ΓΡΑΦΙΚΩΝ</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301" y="1940012"/>
            <a:ext cx="47625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71301" y="2224021"/>
            <a:ext cx="6096000" cy="3139321"/>
          </a:xfrm>
          <a:prstGeom prst="rect">
            <a:avLst/>
          </a:prstGeom>
        </p:spPr>
        <p:txBody>
          <a:bodyPr>
            <a:spAutoFit/>
          </a:bodyPr>
          <a:lstStyle/>
          <a:p>
            <a:r>
              <a:rPr lang="el-GR" dirty="0"/>
              <a:t>Η κάρτα γραφικών είναι υπεύθυνη για την επεξεργασία και την απόδοση εικόνων, βίντεο και τρισδιάστατων γραφικών στον υπολογιστή. Είναι ιδιαίτερα σημαντική για παιχνίδια, επεξεργασία βίντεο και εφαρμογές που απαιτούν υψηλή γραφική ισχύ</a:t>
            </a:r>
            <a:r>
              <a:rPr lang="el-GR" dirty="0" smtClean="0"/>
              <a:t>.</a:t>
            </a:r>
          </a:p>
          <a:p>
            <a:r>
              <a:rPr lang="el-GR" dirty="0" smtClean="0"/>
              <a:t>Βασικά </a:t>
            </a:r>
            <a:r>
              <a:rPr lang="el-GR" dirty="0"/>
              <a:t>χαρακτηριστικά</a:t>
            </a:r>
            <a:r>
              <a:rPr lang="el-GR" dirty="0" smtClean="0"/>
              <a:t>:</a:t>
            </a:r>
          </a:p>
          <a:p>
            <a:r>
              <a:rPr lang="el-GR" dirty="0" smtClean="0"/>
              <a:t>✅ </a:t>
            </a:r>
            <a:r>
              <a:rPr lang="el-GR" dirty="0"/>
              <a:t>Επιταχύνει την απόδοση των γραφικών</a:t>
            </a:r>
            <a:r>
              <a:rPr lang="el-GR" dirty="0" smtClean="0"/>
              <a:t>.</a:t>
            </a:r>
          </a:p>
          <a:p>
            <a:r>
              <a:rPr lang="el-GR" dirty="0" smtClean="0"/>
              <a:t>✅ </a:t>
            </a:r>
            <a:r>
              <a:rPr lang="el-GR" dirty="0"/>
              <a:t>Διαθέτει δική της μνήμη (VRAM) για γρηγορότερη επεξεργασία</a:t>
            </a:r>
            <a:r>
              <a:rPr lang="el-GR" dirty="0" smtClean="0"/>
              <a:t>.</a:t>
            </a:r>
          </a:p>
          <a:p>
            <a:r>
              <a:rPr lang="el-GR" dirty="0" smtClean="0"/>
              <a:t>✅ </a:t>
            </a:r>
            <a:r>
              <a:rPr lang="el-GR" dirty="0"/>
              <a:t>Βοηθά στην ομαλή λειτουργία απαιτητικών εφαρμογών.</a:t>
            </a:r>
          </a:p>
        </p:txBody>
      </p:sp>
    </p:spTree>
    <p:extLst>
      <p:ext uri="{BB962C8B-B14F-4D97-AF65-F5344CB8AC3E}">
        <p14:creationId xmlns:p14="http://schemas.microsoft.com/office/powerpoint/2010/main" val="20670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latin typeface="Bahnschrift" panose="020B0502040204020203" pitchFamily="34" charset="0"/>
              </a:rPr>
              <a:t>ΚΕΝΤΡΙΚΗ ΜΟΝΑΔΑ ΕΠΕΞΕΡΓΑΣΙΑΣ (</a:t>
            </a:r>
            <a:r>
              <a:rPr lang="en-US" b="1" dirty="0">
                <a:latin typeface="Bahnschrift" panose="020B0502040204020203" pitchFamily="34" charset="0"/>
              </a:rPr>
              <a:t>CPU</a:t>
            </a:r>
            <a:r>
              <a:rPr lang="el-GR" b="1" dirty="0">
                <a:latin typeface="Bahnschrift" panose="020B0502040204020203" pitchFamily="34" charset="0"/>
              </a:rPr>
              <a:t>)</a:t>
            </a:r>
            <a:endParaRPr lang="en-US" dirty="0">
              <a:latin typeface="Bahnschrift" panose="020B0502040204020203" pitchFamily="34" charset="0"/>
            </a:endParaRPr>
          </a:p>
        </p:txBody>
      </p:sp>
      <p:pic>
        <p:nvPicPr>
          <p:cNvPr id="6" name="5 - Εικόνα" descr="1280px-KL_Intel_D8086.jpg"/>
          <p:cNvPicPr>
            <a:picLocks noChangeAspect="1"/>
          </p:cNvPicPr>
          <p:nvPr/>
        </p:nvPicPr>
        <p:blipFill>
          <a:blip r:embed="rId2"/>
          <a:stretch>
            <a:fillRect/>
          </a:stretch>
        </p:blipFill>
        <p:spPr>
          <a:xfrm>
            <a:off x="316522" y="2371815"/>
            <a:ext cx="5275385" cy="2699513"/>
          </a:xfrm>
          <a:prstGeom prst="rect">
            <a:avLst/>
          </a:prstGeom>
        </p:spPr>
      </p:pic>
      <p:sp>
        <p:nvSpPr>
          <p:cNvPr id="8" name="7 - TextBox"/>
          <p:cNvSpPr txBox="1"/>
          <p:nvPr/>
        </p:nvSpPr>
        <p:spPr>
          <a:xfrm>
            <a:off x="257909" y="5685693"/>
            <a:ext cx="4701928" cy="369332"/>
          </a:xfrm>
          <a:prstGeom prst="rect">
            <a:avLst/>
          </a:prstGeom>
          <a:noFill/>
        </p:spPr>
        <p:txBody>
          <a:bodyPr wrap="none" rtlCol="0">
            <a:spAutoFit/>
          </a:bodyPr>
          <a:lstStyle/>
          <a:p>
            <a:r>
              <a:rPr lang="el-GR" dirty="0" smtClean="0">
                <a:latin typeface="Bahnschrift" pitchFamily="34" charset="0"/>
              </a:rPr>
              <a:t>Ο 8086 ήταν ο πρώτος μικροεπεξεργαστής</a:t>
            </a:r>
            <a:r>
              <a:rPr lang="en-US" dirty="0">
                <a:latin typeface="Bahnschrift" pitchFamily="34" charset="0"/>
              </a:rPr>
              <a:t>.</a:t>
            </a:r>
            <a:endParaRPr lang="el-GR" dirty="0" smtClean="0">
              <a:latin typeface="Bahnschrift" pitchFamily="34" charset="0"/>
            </a:endParaRPr>
          </a:p>
        </p:txBody>
      </p:sp>
      <p:sp>
        <p:nvSpPr>
          <p:cNvPr id="12" name="Content Placeholder 2"/>
          <p:cNvSpPr txBox="1">
            <a:spLocks/>
          </p:cNvSpPr>
          <p:nvPr/>
        </p:nvSpPr>
        <p:spPr>
          <a:xfrm>
            <a:off x="2103378" y="1862904"/>
            <a:ext cx="1073575" cy="58721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l-GR" sz="3200" b="1" i="0" u="none" strike="noStrike" kern="1200" cap="none" spc="0" normalizeH="0" baseline="0" noProof="0" dirty="0" smtClean="0">
                <a:ln>
                  <a:noFill/>
                </a:ln>
                <a:solidFill>
                  <a:schemeClr val="tx1"/>
                </a:solidFill>
                <a:effectLst/>
                <a:uLnTx/>
                <a:uFillTx/>
                <a:latin typeface="Bahnschrift" panose="020B0502040204020203" pitchFamily="34" charset="0"/>
                <a:ea typeface="+mn-ea"/>
                <a:cs typeface="+mn-cs"/>
              </a:rPr>
              <a:t>1980</a:t>
            </a:r>
            <a:endParaRPr kumimoji="0" lang="el-GR" sz="3200" b="0" i="0" u="none" strike="noStrike" kern="1200" cap="none" spc="0" normalizeH="0" baseline="0" noProof="0" dirty="0">
              <a:ln>
                <a:noFill/>
              </a:ln>
              <a:solidFill>
                <a:schemeClr val="tx1"/>
              </a:solidFill>
              <a:effectLst/>
              <a:uLnTx/>
              <a:uFillTx/>
              <a:latin typeface="Bahnschrift" panose="020B0502040204020203" pitchFamily="34" charset="0"/>
              <a:ea typeface="+mn-ea"/>
              <a:cs typeface="+mn-cs"/>
            </a:endParaRPr>
          </a:p>
        </p:txBody>
      </p:sp>
      <p:sp>
        <p:nvSpPr>
          <p:cNvPr id="13" name="Content Placeholder 2"/>
          <p:cNvSpPr txBox="1">
            <a:spLocks/>
          </p:cNvSpPr>
          <p:nvPr/>
        </p:nvSpPr>
        <p:spPr>
          <a:xfrm>
            <a:off x="8715193" y="1968412"/>
            <a:ext cx="1835575" cy="575496"/>
          </a:xfrm>
          <a:prstGeom prst="rect">
            <a:avLst/>
          </a:prstGeom>
        </p:spPr>
        <p:txBody>
          <a:bodyPr>
            <a:no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l-GR" sz="3200" b="1" i="0" u="none" strike="noStrike" kern="1200" cap="none" spc="0" normalizeH="0" baseline="0" noProof="0" dirty="0" smtClean="0">
                <a:ln>
                  <a:noFill/>
                </a:ln>
                <a:solidFill>
                  <a:schemeClr val="tx1"/>
                </a:solidFill>
                <a:effectLst/>
                <a:uLnTx/>
                <a:uFillTx/>
                <a:latin typeface="Bahnschrift" panose="020B0502040204020203" pitchFamily="34" charset="0"/>
                <a:ea typeface="+mn-ea"/>
                <a:cs typeface="+mn-cs"/>
              </a:rPr>
              <a:t>Σήμερα</a:t>
            </a:r>
            <a:endParaRPr kumimoji="0" lang="el-GR" sz="3200" b="0" i="0" u="none" strike="noStrike" kern="1200" cap="none" spc="0" normalizeH="0" baseline="0" noProof="0" dirty="0">
              <a:ln>
                <a:noFill/>
              </a:ln>
              <a:solidFill>
                <a:schemeClr val="tx1"/>
              </a:solidFill>
              <a:effectLst/>
              <a:uLnTx/>
              <a:uFillTx/>
              <a:latin typeface="Bahnschrift" panose="020B0502040204020203" pitchFamily="34" charset="0"/>
              <a:ea typeface="+mn-ea"/>
              <a:cs typeface="+mn-cs"/>
            </a:endParaRPr>
          </a:p>
        </p:txBody>
      </p:sp>
      <p:pic>
        <p:nvPicPr>
          <p:cNvPr id="14" name="13 - Εικόνα" descr="20190716161111_amd_ryzen_7_3700x_tray.jpeg"/>
          <p:cNvPicPr>
            <a:picLocks noChangeAspect="1"/>
          </p:cNvPicPr>
          <p:nvPr/>
        </p:nvPicPr>
        <p:blipFill>
          <a:blip r:embed="rId3"/>
          <a:stretch>
            <a:fillRect/>
          </a:stretch>
        </p:blipFill>
        <p:spPr>
          <a:xfrm>
            <a:off x="7784123" y="2743565"/>
            <a:ext cx="3064119" cy="2289335"/>
          </a:xfrm>
          <a:prstGeom prst="rect">
            <a:avLst/>
          </a:prstGeom>
        </p:spPr>
      </p:pic>
      <p:sp>
        <p:nvSpPr>
          <p:cNvPr id="15" name="14 - TextBox"/>
          <p:cNvSpPr txBox="1"/>
          <p:nvPr/>
        </p:nvSpPr>
        <p:spPr>
          <a:xfrm>
            <a:off x="7491048" y="5650523"/>
            <a:ext cx="2821606" cy="369332"/>
          </a:xfrm>
          <a:prstGeom prst="rect">
            <a:avLst/>
          </a:prstGeom>
          <a:noFill/>
        </p:spPr>
        <p:txBody>
          <a:bodyPr wrap="none" rtlCol="0">
            <a:spAutoFit/>
          </a:bodyPr>
          <a:lstStyle/>
          <a:p>
            <a:r>
              <a:rPr lang="el-GR" dirty="0" smtClean="0">
                <a:latin typeface="Bahnschrift" pitchFamily="34" charset="0"/>
              </a:rPr>
              <a:t>Επεξεργαστής 8</a:t>
            </a:r>
            <a:r>
              <a:rPr lang="el-GR" baseline="30000" dirty="0" smtClean="0">
                <a:latin typeface="Bahnschrift" pitchFamily="34" charset="0"/>
              </a:rPr>
              <a:t>ης</a:t>
            </a:r>
            <a:r>
              <a:rPr lang="el-GR" dirty="0" smtClean="0">
                <a:latin typeface="Bahnschrift" pitchFamily="34" charset="0"/>
              </a:rPr>
              <a:t> Γενιάς</a:t>
            </a:r>
            <a:r>
              <a:rPr lang="en-US" dirty="0">
                <a:latin typeface="Bahnschrift" pitchFamily="34" charset="0"/>
              </a:rPr>
              <a:t>.</a:t>
            </a:r>
            <a:endParaRPr lang="el-GR" dirty="0" smtClean="0">
              <a:latin typeface="Bahnschrift" pitchFamily="34" charset="0"/>
            </a:endParaRPr>
          </a:p>
        </p:txBody>
      </p:sp>
    </p:spTree>
    <p:extLst>
      <p:ext uri="{BB962C8B-B14F-4D97-AF65-F5344CB8AC3E}">
        <p14:creationId xmlns:p14="http://schemas.microsoft.com/office/powerpoint/2010/main" val="332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latin typeface="Bahnschrift" panose="020B0502040204020203" pitchFamily="34" charset="0"/>
              </a:rPr>
              <a:t>ΚΕΝΤΡΙΚΗ ΜΟΝΑΔΑ ΕΠΕΞΕΡΓΑΣΙΑΣ (</a:t>
            </a:r>
            <a:r>
              <a:rPr lang="en-US" b="1" dirty="0">
                <a:latin typeface="Bahnschrift" panose="020B0502040204020203" pitchFamily="34" charset="0"/>
              </a:rPr>
              <a:t>CPU</a:t>
            </a:r>
            <a:r>
              <a:rPr lang="el-GR" b="1" dirty="0">
                <a:latin typeface="Bahnschrift" panose="020B0502040204020203" pitchFamily="34" charset="0"/>
              </a:rPr>
              <a:t>)</a:t>
            </a:r>
            <a:endParaRPr lang="en-US" dirty="0">
              <a:latin typeface="Bahnschrift" panose="020B0502040204020203" pitchFamily="34" charset="0"/>
            </a:endParaRPr>
          </a:p>
        </p:txBody>
      </p:sp>
      <p:sp>
        <p:nvSpPr>
          <p:cNvPr id="7" name="Θέση περιεχομένου 2">
            <a:extLst>
              <a:ext uri="{FF2B5EF4-FFF2-40B4-BE49-F238E27FC236}">
                <a16:creationId xmlns="" xmlns:a16="http://schemas.microsoft.com/office/drawing/2014/main" id="{A0D22D99-31EA-490E-B6D3-FBAE4F1A7351}"/>
              </a:ext>
            </a:extLst>
          </p:cNvPr>
          <p:cNvSpPr>
            <a:spLocks noGrp="1"/>
          </p:cNvSpPr>
          <p:nvPr>
            <p:ph sz="half" idx="1"/>
          </p:nvPr>
        </p:nvSpPr>
        <p:spPr>
          <a:xfrm>
            <a:off x="480928" y="1831747"/>
            <a:ext cx="6210818" cy="4551239"/>
          </a:xfrm>
        </p:spPr>
        <p:txBody>
          <a:bodyPr vert="horz" lIns="91440" tIns="45720" rIns="91440" bIns="45720" rtlCol="0" anchor="ctr">
            <a:noAutofit/>
          </a:bodyPr>
          <a:lstStyle/>
          <a:p>
            <a:pPr marL="0" indent="0">
              <a:buNone/>
            </a:pPr>
            <a:r>
              <a:rPr lang="el-GR" sz="2400" b="1" dirty="0">
                <a:latin typeface="Bahnschrift" panose="020B0502040204020203" pitchFamily="34" charset="0"/>
              </a:rPr>
              <a:t>Επεξεργαστής ή Κεντρική Μονάδα Επεξεργασίας ή Κ.Μ.Ε.</a:t>
            </a:r>
            <a:r>
              <a:rPr lang="el-GR" sz="2400" dirty="0">
                <a:latin typeface="Bahnschrift" panose="020B0502040204020203" pitchFamily="34" charset="0"/>
              </a:rPr>
              <a:t> (</a:t>
            </a:r>
            <a:r>
              <a:rPr lang="el-GR" sz="2400" dirty="0" err="1">
                <a:latin typeface="Bahnschrift" panose="020B0502040204020203" pitchFamily="34" charset="0"/>
              </a:rPr>
              <a:t>Central</a:t>
            </a:r>
            <a:r>
              <a:rPr lang="el-GR" sz="2400" dirty="0">
                <a:latin typeface="Bahnschrift" panose="020B0502040204020203" pitchFamily="34" charset="0"/>
              </a:rPr>
              <a:t> </a:t>
            </a:r>
            <a:r>
              <a:rPr lang="el-GR" sz="2400" dirty="0" err="1">
                <a:latin typeface="Bahnschrift" panose="020B0502040204020203" pitchFamily="34" charset="0"/>
              </a:rPr>
              <a:t>Processing</a:t>
            </a:r>
            <a:r>
              <a:rPr lang="el-GR" sz="2400" dirty="0">
                <a:latin typeface="Bahnschrift" panose="020B0502040204020203" pitchFamily="34" charset="0"/>
              </a:rPr>
              <a:t> </a:t>
            </a:r>
            <a:r>
              <a:rPr lang="el-GR" sz="2400" dirty="0" err="1">
                <a:latin typeface="Bahnschrift" panose="020B0502040204020203" pitchFamily="34" charset="0"/>
              </a:rPr>
              <a:t>Unit</a:t>
            </a:r>
            <a:r>
              <a:rPr lang="el-GR" sz="2400" dirty="0">
                <a:latin typeface="Bahnschrift" panose="020B0502040204020203" pitchFamily="34" charset="0"/>
              </a:rPr>
              <a:t> ή CPU)</a:t>
            </a:r>
          </a:p>
          <a:p>
            <a:pPr marL="0" indent="0">
              <a:buNone/>
            </a:pPr>
            <a:r>
              <a:rPr lang="el-GR" sz="2400" dirty="0">
                <a:latin typeface="Bahnschrift" panose="020B0502040204020203" pitchFamily="34" charset="0"/>
              </a:rPr>
              <a:t>Χαρακτηρίζεται ως ο</a:t>
            </a:r>
            <a:r>
              <a:rPr lang="el-GR" sz="2400" b="1" dirty="0">
                <a:latin typeface="Bahnschrift" panose="020B0502040204020203" pitchFamily="34" charset="0"/>
              </a:rPr>
              <a:t> 'εγκέφαλος'</a:t>
            </a:r>
            <a:r>
              <a:rPr lang="el-GR" sz="2400" dirty="0">
                <a:latin typeface="Bahnschrift" panose="020B0502040204020203" pitchFamily="34" charset="0"/>
              </a:rPr>
              <a:t> του υπολογιστή καθώς εκτελεί και ελέγχει όλες τις εργασίες του συστήματος.</a:t>
            </a:r>
          </a:p>
          <a:p>
            <a:pPr marL="0" indent="0">
              <a:buNone/>
            </a:pPr>
            <a:r>
              <a:rPr lang="el-GR" sz="2400" b="1" dirty="0">
                <a:latin typeface="Bahnschrift" panose="020B0502040204020203" pitchFamily="34" charset="0"/>
              </a:rPr>
              <a:t>Παίρνει τα δεδομένα που εισάγει ο χρήστης και τα επεξεργάζεται.</a:t>
            </a:r>
          </a:p>
          <a:p>
            <a:pPr marL="0" indent="0">
              <a:buNone/>
            </a:pPr>
            <a:r>
              <a:rPr lang="el-GR" sz="2400" dirty="0">
                <a:latin typeface="Bahnschrift" panose="020B0502040204020203" pitchFamily="34" charset="0"/>
              </a:rPr>
              <a:t>Εκτελεί δισεκατομμύρια πράξεις ανά δευτερόλεπτο.</a:t>
            </a:r>
          </a:p>
        </p:txBody>
      </p:sp>
      <p:pic>
        <p:nvPicPr>
          <p:cNvPr id="9" name="Picture 8">
            <a:extLst>
              <a:ext uri="{FF2B5EF4-FFF2-40B4-BE49-F238E27FC236}">
                <a16:creationId xmlns="" xmlns:a16="http://schemas.microsoft.com/office/drawing/2014/main" id="{E893D38C-5DE9-4743-A387-C64EDAF138C4}"/>
              </a:ext>
            </a:extLst>
          </p:cNvPr>
          <p:cNvPicPr>
            <a:picLocks noChangeAspect="1"/>
          </p:cNvPicPr>
          <p:nvPr/>
        </p:nvPicPr>
        <p:blipFill>
          <a:blip r:embed="rId2"/>
          <a:stretch>
            <a:fillRect/>
          </a:stretch>
        </p:blipFill>
        <p:spPr>
          <a:xfrm>
            <a:off x="8652627" y="3835543"/>
            <a:ext cx="3127738" cy="2648383"/>
          </a:xfrm>
          <a:prstGeom prst="rect">
            <a:avLst/>
          </a:prstGeom>
        </p:spPr>
      </p:pic>
      <p:pic>
        <p:nvPicPr>
          <p:cNvPr id="11" name="Picture 10">
            <a:extLst>
              <a:ext uri="{FF2B5EF4-FFF2-40B4-BE49-F238E27FC236}">
                <a16:creationId xmlns="" xmlns:a16="http://schemas.microsoft.com/office/drawing/2014/main" id="{D66EB08A-BE74-4F01-BBF2-F2ED6FC5F7D1}"/>
              </a:ext>
            </a:extLst>
          </p:cNvPr>
          <p:cNvPicPr>
            <a:picLocks noChangeAspect="1"/>
          </p:cNvPicPr>
          <p:nvPr/>
        </p:nvPicPr>
        <p:blipFill>
          <a:blip r:embed="rId3"/>
          <a:stretch>
            <a:fillRect/>
          </a:stretch>
        </p:blipFill>
        <p:spPr>
          <a:xfrm rot="21079944">
            <a:off x="6080106" y="1653719"/>
            <a:ext cx="5014413" cy="2820607"/>
          </a:xfrm>
          <a:prstGeom prst="rect">
            <a:avLst/>
          </a:prstGeom>
        </p:spPr>
      </p:pic>
    </p:spTree>
    <p:extLst>
      <p:ext uri="{BB962C8B-B14F-4D97-AF65-F5344CB8AC3E}">
        <p14:creationId xmlns:p14="http://schemas.microsoft.com/office/powerpoint/2010/main" val="33284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76B05AE8-5629-4160-9743-FE99FDB7AB18}"/>
              </a:ext>
            </a:extLst>
          </p:cNvPr>
          <p:cNvSpPr>
            <a:spLocks noGrp="1"/>
          </p:cNvSpPr>
          <p:nvPr>
            <p:ph type="title"/>
          </p:nvPr>
        </p:nvSpPr>
        <p:spPr>
          <a:xfrm>
            <a:off x="1295400" y="255134"/>
            <a:ext cx="9601200" cy="1036850"/>
          </a:xfrm>
        </p:spPr>
        <p:txBody>
          <a:bodyPr/>
          <a:lstStyle/>
          <a:p>
            <a:r>
              <a:rPr lang="el-GR" b="1" dirty="0">
                <a:latin typeface="Bahnschrift" panose="020B0502040204020203" pitchFamily="34" charset="0"/>
              </a:rPr>
              <a:t>ΚΥΡΙΑ ΜΝΗΜΗ </a:t>
            </a:r>
            <a:r>
              <a:rPr lang="en-US" b="1" dirty="0">
                <a:latin typeface="Bahnschrift" panose="020B0502040204020203" pitchFamily="34" charset="0"/>
              </a:rPr>
              <a:t>RAM </a:t>
            </a:r>
            <a:r>
              <a:rPr lang="el-GR" b="1" dirty="0">
                <a:latin typeface="Bahnschrift" panose="020B0502040204020203" pitchFamily="34" charset="0"/>
              </a:rPr>
              <a:t>ΚΑΙ ΜΝΗΜΗ </a:t>
            </a:r>
            <a:r>
              <a:rPr lang="en-US" b="1" dirty="0">
                <a:latin typeface="Bahnschrift" panose="020B0502040204020203" pitchFamily="34" charset="0"/>
              </a:rPr>
              <a:t>ROM</a:t>
            </a:r>
            <a:endParaRPr lang="en-US" dirty="0">
              <a:latin typeface="Bahnschrift" panose="020B0502040204020203" pitchFamily="34" charset="0"/>
            </a:endParaRPr>
          </a:p>
        </p:txBody>
      </p:sp>
      <p:pic>
        <p:nvPicPr>
          <p:cNvPr id="9" name="Picture 8">
            <a:extLst>
              <a:ext uri="{FF2B5EF4-FFF2-40B4-BE49-F238E27FC236}">
                <a16:creationId xmlns="" xmlns:a16="http://schemas.microsoft.com/office/drawing/2014/main" id="{50946963-CE2E-4DF5-8312-DD7F631EADC2}"/>
              </a:ext>
            </a:extLst>
          </p:cNvPr>
          <p:cNvPicPr>
            <a:picLocks noChangeAspect="1"/>
          </p:cNvPicPr>
          <p:nvPr/>
        </p:nvPicPr>
        <p:blipFill>
          <a:blip r:embed="rId2"/>
          <a:stretch>
            <a:fillRect/>
          </a:stretch>
        </p:blipFill>
        <p:spPr>
          <a:xfrm>
            <a:off x="8474110" y="1662809"/>
            <a:ext cx="2944741" cy="2944741"/>
          </a:xfrm>
          <a:prstGeom prst="rect">
            <a:avLst/>
          </a:prstGeom>
        </p:spPr>
      </p:pic>
      <p:pic>
        <p:nvPicPr>
          <p:cNvPr id="11" name="Picture 10">
            <a:extLst>
              <a:ext uri="{FF2B5EF4-FFF2-40B4-BE49-F238E27FC236}">
                <a16:creationId xmlns="" xmlns:a16="http://schemas.microsoft.com/office/drawing/2014/main" id="{E3D1361E-3ABF-439F-B589-40CA271AD3C3}"/>
              </a:ext>
            </a:extLst>
          </p:cNvPr>
          <p:cNvPicPr>
            <a:picLocks noChangeAspect="1"/>
          </p:cNvPicPr>
          <p:nvPr/>
        </p:nvPicPr>
        <p:blipFill>
          <a:blip r:embed="rId3"/>
          <a:stretch>
            <a:fillRect/>
          </a:stretch>
        </p:blipFill>
        <p:spPr>
          <a:xfrm>
            <a:off x="8826025" y="4720443"/>
            <a:ext cx="2385593" cy="1805050"/>
          </a:xfrm>
          <a:prstGeom prst="rect">
            <a:avLst/>
          </a:prstGeom>
        </p:spPr>
      </p:pic>
      <p:sp>
        <p:nvSpPr>
          <p:cNvPr id="12" name="TextBox 11">
            <a:extLst>
              <a:ext uri="{FF2B5EF4-FFF2-40B4-BE49-F238E27FC236}">
                <a16:creationId xmlns="" xmlns:a16="http://schemas.microsoft.com/office/drawing/2014/main" id="{1D979EE2-3E32-423C-9329-C203FA15E1D1}"/>
              </a:ext>
            </a:extLst>
          </p:cNvPr>
          <p:cNvSpPr txBox="1"/>
          <p:nvPr/>
        </p:nvSpPr>
        <p:spPr>
          <a:xfrm>
            <a:off x="333070" y="1855650"/>
            <a:ext cx="7676836"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dirty="0">
                <a:latin typeface="Bahnschrift" panose="020B0502040204020203" pitchFamily="34" charset="0"/>
              </a:rPr>
              <a:t>Κύρια</a:t>
            </a:r>
            <a:r>
              <a:rPr lang="el-GR" sz="2400" b="1" dirty="0">
                <a:latin typeface="Bahnschrift" panose="020B0502040204020203" pitchFamily="34" charset="0"/>
                <a:ea typeface="+mn-lt"/>
                <a:cs typeface="+mn-lt"/>
              </a:rPr>
              <a:t> Μνήμη ή Μνήμη Τυχαίας Προσπέλασης ή RAM (</a:t>
            </a:r>
            <a:r>
              <a:rPr lang="el-GR" sz="2400" b="1" dirty="0" err="1">
                <a:latin typeface="Bahnschrift" panose="020B0502040204020203" pitchFamily="34" charset="0"/>
                <a:ea typeface="+mn-lt"/>
                <a:cs typeface="+mn-lt"/>
              </a:rPr>
              <a:t>Random</a:t>
            </a:r>
            <a:r>
              <a:rPr lang="el-GR" sz="2400" b="1" dirty="0">
                <a:latin typeface="Bahnschrift" panose="020B0502040204020203" pitchFamily="34" charset="0"/>
                <a:ea typeface="+mn-lt"/>
                <a:cs typeface="+mn-lt"/>
              </a:rPr>
              <a:t> Access Memory):</a:t>
            </a:r>
            <a:r>
              <a:rPr lang="el-GR" sz="2400" dirty="0">
                <a:latin typeface="Bahnschrift" panose="020B0502040204020203" pitchFamily="34" charset="0"/>
                <a:ea typeface="+mn-lt"/>
                <a:cs typeface="+mn-lt"/>
              </a:rPr>
              <a:t> </a:t>
            </a:r>
            <a:r>
              <a:rPr lang="el-GR" sz="2000" dirty="0">
                <a:latin typeface="Bahnschrift" panose="020B0502040204020203" pitchFamily="34" charset="0"/>
                <a:ea typeface="+mn-lt"/>
                <a:cs typeface="+mn-lt"/>
              </a:rPr>
              <a:t>Είναι η μνήμη στην οποία τοποθετούνται δεδομένα και εντολές, πριν σταλούν στον επεξεργαστή καθώς και αμέσως μετά την επεξεργασία. Οποιοδήποτε πρόγραμμα χρησιμοποιήσουμε ή οποιαδήποτε εργασία κάνουμε αποθηκεύεται προσωρινά στη μνήμη αυτή. </a:t>
            </a:r>
            <a:endParaRPr lang="el-GR" sz="2000" dirty="0">
              <a:latin typeface="Bahnschrift" panose="020B0502040204020203" pitchFamily="34" charset="0"/>
            </a:endParaRPr>
          </a:p>
        </p:txBody>
      </p:sp>
      <p:sp>
        <p:nvSpPr>
          <p:cNvPr id="13" name="TextBox 12">
            <a:extLst>
              <a:ext uri="{FF2B5EF4-FFF2-40B4-BE49-F238E27FC236}">
                <a16:creationId xmlns="" xmlns:a16="http://schemas.microsoft.com/office/drawing/2014/main" id="{00F32ECB-B005-4053-93C3-4B01BA41B321}"/>
              </a:ext>
            </a:extLst>
          </p:cNvPr>
          <p:cNvSpPr txBox="1"/>
          <p:nvPr/>
        </p:nvSpPr>
        <p:spPr>
          <a:xfrm>
            <a:off x="333070" y="4789196"/>
            <a:ext cx="787871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400" b="1" dirty="0">
                <a:latin typeface="Bahnschrift" panose="020B0502040204020203" pitchFamily="34" charset="0"/>
                <a:ea typeface="+mn-lt"/>
                <a:cs typeface="+mn-lt"/>
              </a:rPr>
              <a:t>Μνήμη μόνο για Ανάγνωση ή ROM (Read Only Memory):</a:t>
            </a:r>
            <a:r>
              <a:rPr lang="el-GR" b="1" dirty="0">
                <a:latin typeface="Bahnschrift" panose="020B0502040204020203" pitchFamily="34" charset="0"/>
                <a:ea typeface="+mn-lt"/>
                <a:cs typeface="+mn-lt"/>
              </a:rPr>
              <a:t> </a:t>
            </a:r>
            <a:endParaRPr lang="en-US" b="1" dirty="0">
              <a:latin typeface="Bahnschrift" panose="020B0502040204020203" pitchFamily="34" charset="0"/>
              <a:ea typeface="+mn-lt"/>
              <a:cs typeface="+mn-lt"/>
            </a:endParaRPr>
          </a:p>
          <a:p>
            <a:r>
              <a:rPr lang="el-GR" sz="2000" dirty="0">
                <a:latin typeface="Bahnschrift" panose="020B0502040204020203" pitchFamily="34" charset="0"/>
                <a:ea typeface="+mn-lt"/>
                <a:cs typeface="+mn-lt"/>
              </a:rPr>
              <a:t>Είναι μνήμη, μικρής σχετικά χωρητικότητας, στην οποία έχουν αποθηκευτεί μόνιμα πληροφορίες που μπορούν να χρησιμοποιηθούν σε συγκεκριμένες περιπτώσεις.</a:t>
            </a:r>
            <a:endParaRPr lang="el-GR" sz="2000" dirty="0">
              <a:latin typeface="Bahnschrift" panose="020B0502040204020203" pitchFamily="34" charset="0"/>
            </a:endParaRPr>
          </a:p>
        </p:txBody>
      </p:sp>
    </p:spTree>
    <p:extLst>
      <p:ext uri="{BB962C8B-B14F-4D97-AF65-F5344CB8AC3E}">
        <p14:creationId xmlns:p14="http://schemas.microsoft.com/office/powerpoint/2010/main" val="41299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ΕΣΩΤΕΡΙΚΕΣ ΚΑΡΤΕΣ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108" y="2015559"/>
            <a:ext cx="412115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757" y="1375956"/>
            <a:ext cx="4053148" cy="3257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542795" y="5273458"/>
            <a:ext cx="5156548" cy="1477328"/>
          </a:xfrm>
          <a:prstGeom prst="rect">
            <a:avLst/>
          </a:prstGeom>
        </p:spPr>
        <p:txBody>
          <a:bodyPr wrap="square">
            <a:spAutoFit/>
          </a:bodyPr>
          <a:lstStyle/>
          <a:p>
            <a:r>
              <a:rPr lang="el-GR" dirty="0"/>
              <a:t>Η </a:t>
            </a:r>
            <a:r>
              <a:rPr lang="el-GR" b="1" dirty="0"/>
              <a:t>κάρτα δικτύου </a:t>
            </a:r>
            <a:r>
              <a:rPr lang="el-GR" dirty="0"/>
              <a:t>είναι η "γέφυρα" που συνδέει τον υπολογιστή με τον κόσμο του διαδικτύου, επιτρέποντας την επικοινωνία και την ανταλλαγή δεδομένων, είτε με καλώδιο είτε ασύρματα!</a:t>
            </a:r>
          </a:p>
        </p:txBody>
      </p:sp>
      <p:sp>
        <p:nvSpPr>
          <p:cNvPr id="6" name="Ορθογώνιο 5"/>
          <p:cNvSpPr/>
          <p:nvPr/>
        </p:nvSpPr>
        <p:spPr>
          <a:xfrm>
            <a:off x="6096000" y="5133625"/>
            <a:ext cx="6096000" cy="1200329"/>
          </a:xfrm>
          <a:prstGeom prst="rect">
            <a:avLst/>
          </a:prstGeom>
        </p:spPr>
        <p:txBody>
          <a:bodyPr>
            <a:spAutoFit/>
          </a:bodyPr>
          <a:lstStyle/>
          <a:p>
            <a:r>
              <a:rPr lang="el-GR" dirty="0"/>
              <a:t>Η </a:t>
            </a:r>
            <a:r>
              <a:rPr lang="el-GR" b="1" dirty="0"/>
              <a:t>κάρτα ήχου </a:t>
            </a:r>
            <a:r>
              <a:rPr lang="el-GR" dirty="0"/>
              <a:t>δίνει "φωνή" στον υπολογιστή, επιτρέποντάς του να αναπαράγει και να καταγράφει ήχο, κάνοντας την εμπειρία μας πιο ζωντανή με μουσική, παιχνίδια και επικοινωνία!</a:t>
            </a:r>
          </a:p>
        </p:txBody>
      </p:sp>
    </p:spTree>
    <p:extLst>
      <p:ext uri="{BB962C8B-B14F-4D97-AF65-F5344CB8AC3E}">
        <p14:creationId xmlns:p14="http://schemas.microsoft.com/office/powerpoint/2010/main" val="371077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 xmlns:a16="http://schemas.microsoft.com/office/drawing/2014/main" id="{8179B626-05A0-4DF6-8F0F-5406F83B7662}"/>
              </a:ext>
            </a:extLst>
          </p:cNvPr>
          <p:cNvSpPr>
            <a:spLocks noGrp="1"/>
          </p:cNvSpPr>
          <p:nvPr>
            <p:ph type="title"/>
          </p:nvPr>
        </p:nvSpPr>
        <p:spPr/>
        <p:txBody>
          <a:bodyPr/>
          <a:lstStyle/>
          <a:p>
            <a:r>
              <a:rPr lang="el-GR" b="1" dirty="0">
                <a:latin typeface="Bahnschrift" panose="020B0502040204020203" pitchFamily="34" charset="0"/>
              </a:rPr>
              <a:t>ΘΥΡΕΣ ΣΥΝΔΕΣΗΣ</a:t>
            </a:r>
          </a:p>
        </p:txBody>
      </p:sp>
      <p:pic>
        <p:nvPicPr>
          <p:cNvPr id="3" name="Picture 2">
            <a:extLst>
              <a:ext uri="{FF2B5EF4-FFF2-40B4-BE49-F238E27FC236}">
                <a16:creationId xmlns="" xmlns:a16="http://schemas.microsoft.com/office/drawing/2014/main" id="{218C8976-7811-4E23-AB6F-D5454BB4DF0E}"/>
              </a:ext>
            </a:extLst>
          </p:cNvPr>
          <p:cNvPicPr>
            <a:picLocks noChangeAspect="1"/>
          </p:cNvPicPr>
          <p:nvPr/>
        </p:nvPicPr>
        <p:blipFill>
          <a:blip r:embed="rId2"/>
          <a:stretch>
            <a:fillRect/>
          </a:stretch>
        </p:blipFill>
        <p:spPr>
          <a:xfrm>
            <a:off x="0" y="1532837"/>
            <a:ext cx="12184147" cy="4499827"/>
          </a:xfrm>
          <a:prstGeom prst="rect">
            <a:avLst/>
          </a:prstGeom>
        </p:spPr>
      </p:pic>
      <p:sp>
        <p:nvSpPr>
          <p:cNvPr id="4" name="TextBox 3">
            <a:extLst>
              <a:ext uri="{FF2B5EF4-FFF2-40B4-BE49-F238E27FC236}">
                <a16:creationId xmlns="" xmlns:a16="http://schemas.microsoft.com/office/drawing/2014/main" id="{AC1648B4-4EC4-4070-9B97-3867B281666C}"/>
              </a:ext>
            </a:extLst>
          </p:cNvPr>
          <p:cNvSpPr txBox="1"/>
          <p:nvPr/>
        </p:nvSpPr>
        <p:spPr>
          <a:xfrm>
            <a:off x="207819" y="1981981"/>
            <a:ext cx="169817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Σύνδεση ποντικιού ή πληκτρολογίου</a:t>
            </a:r>
          </a:p>
        </p:txBody>
      </p:sp>
      <p:sp>
        <p:nvSpPr>
          <p:cNvPr id="9" name="TextBox 8">
            <a:extLst>
              <a:ext uri="{FF2B5EF4-FFF2-40B4-BE49-F238E27FC236}">
                <a16:creationId xmlns="" xmlns:a16="http://schemas.microsoft.com/office/drawing/2014/main" id="{9526FB8F-3E0A-4C38-BC59-6D50B831667C}"/>
              </a:ext>
            </a:extLst>
          </p:cNvPr>
          <p:cNvSpPr txBox="1"/>
          <p:nvPr/>
        </p:nvSpPr>
        <p:spPr>
          <a:xfrm>
            <a:off x="259279" y="5325163"/>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Θύρες </a:t>
            </a:r>
            <a:r>
              <a:rPr lang="en-US" sz="1200" dirty="0">
                <a:latin typeface="Bahnschrift" panose="020B0502040204020203" pitchFamily="34" charset="0"/>
              </a:rPr>
              <a:t>USB 2.0 </a:t>
            </a:r>
            <a:r>
              <a:rPr lang="el-GR" sz="1200" dirty="0">
                <a:latin typeface="Bahnschrift" panose="020B0502040204020203" pitchFamily="34" charset="0"/>
              </a:rPr>
              <a:t>για περιφερειακά</a:t>
            </a:r>
          </a:p>
        </p:txBody>
      </p:sp>
      <p:sp>
        <p:nvSpPr>
          <p:cNvPr id="10" name="TextBox 9">
            <a:extLst>
              <a:ext uri="{FF2B5EF4-FFF2-40B4-BE49-F238E27FC236}">
                <a16:creationId xmlns="" xmlns:a16="http://schemas.microsoft.com/office/drawing/2014/main" id="{2B8849C0-789C-44A8-B6D8-14551304436E}"/>
              </a:ext>
            </a:extLst>
          </p:cNvPr>
          <p:cNvSpPr txBox="1"/>
          <p:nvPr/>
        </p:nvSpPr>
        <p:spPr>
          <a:xfrm>
            <a:off x="2264230" y="5325162"/>
            <a:ext cx="1375557" cy="461665"/>
          </a:xfrm>
          <a:prstGeom prst="rect">
            <a:avLst/>
          </a:prstGeom>
          <a:solidFill>
            <a:schemeClr val="bg1"/>
          </a:solidFill>
        </p:spPr>
        <p:txBody>
          <a:bodyPr wrap="square" rtlCol="0">
            <a:spAutoFit/>
          </a:bodyPr>
          <a:lstStyle/>
          <a:p>
            <a:r>
              <a:rPr lang="el-GR" sz="1200" dirty="0">
                <a:latin typeface="Bahnschrift" panose="020B0502040204020203" pitchFamily="34" charset="0"/>
              </a:rPr>
              <a:t>Θύρα </a:t>
            </a:r>
            <a:r>
              <a:rPr lang="en-US" sz="1200" dirty="0">
                <a:latin typeface="Bahnschrift" panose="020B0502040204020203" pitchFamily="34" charset="0"/>
              </a:rPr>
              <a:t>DVI </a:t>
            </a:r>
            <a:r>
              <a:rPr lang="el-GR" sz="1200" dirty="0">
                <a:latin typeface="Bahnschrift" panose="020B0502040204020203" pitchFamily="34" charset="0"/>
              </a:rPr>
              <a:t>για σύνδεση οθόνης</a:t>
            </a:r>
          </a:p>
        </p:txBody>
      </p:sp>
      <p:sp>
        <p:nvSpPr>
          <p:cNvPr id="11" name="TextBox 10">
            <a:extLst>
              <a:ext uri="{FF2B5EF4-FFF2-40B4-BE49-F238E27FC236}">
                <a16:creationId xmlns="" xmlns:a16="http://schemas.microsoft.com/office/drawing/2014/main" id="{1671F844-F192-4E81-90DA-B4D2BD35564C}"/>
              </a:ext>
            </a:extLst>
          </p:cNvPr>
          <p:cNvSpPr txBox="1"/>
          <p:nvPr/>
        </p:nvSpPr>
        <p:spPr>
          <a:xfrm>
            <a:off x="4552211" y="5325161"/>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Θύρα </a:t>
            </a:r>
            <a:r>
              <a:rPr lang="en-US" sz="1200" dirty="0">
                <a:latin typeface="Bahnschrift" panose="020B0502040204020203" pitchFamily="34" charset="0"/>
              </a:rPr>
              <a:t>HDMI </a:t>
            </a:r>
            <a:r>
              <a:rPr lang="el-GR" sz="1200" dirty="0">
                <a:latin typeface="Bahnschrift" panose="020B0502040204020203" pitchFamily="34" charset="0"/>
              </a:rPr>
              <a:t>για σύνδεση οθόνης</a:t>
            </a:r>
          </a:p>
        </p:txBody>
      </p:sp>
      <p:sp>
        <p:nvSpPr>
          <p:cNvPr id="12" name="TextBox 11">
            <a:extLst>
              <a:ext uri="{FF2B5EF4-FFF2-40B4-BE49-F238E27FC236}">
                <a16:creationId xmlns="" xmlns:a16="http://schemas.microsoft.com/office/drawing/2014/main" id="{A7530163-E68E-4A56-AF00-18E5DB937488}"/>
              </a:ext>
            </a:extLst>
          </p:cNvPr>
          <p:cNvSpPr txBox="1"/>
          <p:nvPr/>
        </p:nvSpPr>
        <p:spPr>
          <a:xfrm>
            <a:off x="2402776" y="1981981"/>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Θύρα </a:t>
            </a:r>
            <a:r>
              <a:rPr lang="en-US" sz="1200" dirty="0">
                <a:latin typeface="Bahnschrift" panose="020B0502040204020203" pitchFamily="34" charset="0"/>
              </a:rPr>
              <a:t>VGA </a:t>
            </a:r>
            <a:r>
              <a:rPr lang="el-GR" sz="1200" dirty="0">
                <a:latin typeface="Bahnschrift" panose="020B0502040204020203" pitchFamily="34" charset="0"/>
              </a:rPr>
              <a:t>για σύνδεση οθόνης</a:t>
            </a:r>
          </a:p>
        </p:txBody>
      </p:sp>
      <p:sp>
        <p:nvSpPr>
          <p:cNvPr id="13" name="TextBox 12">
            <a:extLst>
              <a:ext uri="{FF2B5EF4-FFF2-40B4-BE49-F238E27FC236}">
                <a16:creationId xmlns="" xmlns:a16="http://schemas.microsoft.com/office/drawing/2014/main" id="{19070517-236D-4975-9D7F-87E100CF9C2D}"/>
              </a:ext>
            </a:extLst>
          </p:cNvPr>
          <p:cNvSpPr txBox="1"/>
          <p:nvPr/>
        </p:nvSpPr>
        <p:spPr>
          <a:xfrm>
            <a:off x="7832769" y="5325160"/>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Θύρες </a:t>
            </a:r>
            <a:r>
              <a:rPr lang="en-US" sz="1200" dirty="0">
                <a:latin typeface="Bahnschrift" panose="020B0502040204020203" pitchFamily="34" charset="0"/>
              </a:rPr>
              <a:t>USB </a:t>
            </a:r>
            <a:r>
              <a:rPr lang="el-GR" sz="1200" dirty="0">
                <a:latin typeface="Bahnschrift" panose="020B0502040204020203" pitchFamily="34" charset="0"/>
              </a:rPr>
              <a:t>3</a:t>
            </a:r>
            <a:r>
              <a:rPr lang="en-US" sz="1200" dirty="0">
                <a:latin typeface="Bahnschrift" panose="020B0502040204020203" pitchFamily="34" charset="0"/>
              </a:rPr>
              <a:t>.0 </a:t>
            </a:r>
            <a:r>
              <a:rPr lang="el-GR" sz="1200" dirty="0">
                <a:latin typeface="Bahnschrift" panose="020B0502040204020203" pitchFamily="34" charset="0"/>
              </a:rPr>
              <a:t>για περιφερειακά</a:t>
            </a:r>
          </a:p>
        </p:txBody>
      </p:sp>
      <p:sp>
        <p:nvSpPr>
          <p:cNvPr id="14" name="TextBox 13">
            <a:extLst>
              <a:ext uri="{FF2B5EF4-FFF2-40B4-BE49-F238E27FC236}">
                <a16:creationId xmlns="" xmlns:a16="http://schemas.microsoft.com/office/drawing/2014/main" id="{3FFC1B72-DA05-49E3-B69F-2DDEC99EB58E}"/>
              </a:ext>
            </a:extLst>
          </p:cNvPr>
          <p:cNvSpPr txBox="1"/>
          <p:nvPr/>
        </p:nvSpPr>
        <p:spPr>
          <a:xfrm>
            <a:off x="6555182" y="3179434"/>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Οπτική θύρα για ήχο</a:t>
            </a:r>
          </a:p>
        </p:txBody>
      </p:sp>
      <p:sp>
        <p:nvSpPr>
          <p:cNvPr id="15" name="TextBox 14">
            <a:extLst>
              <a:ext uri="{FF2B5EF4-FFF2-40B4-BE49-F238E27FC236}">
                <a16:creationId xmlns="" xmlns:a16="http://schemas.microsoft.com/office/drawing/2014/main" id="{72A2F8D2-9FF7-4AD2-81BD-577420464B9D}"/>
              </a:ext>
            </a:extLst>
          </p:cNvPr>
          <p:cNvSpPr txBox="1"/>
          <p:nvPr/>
        </p:nvSpPr>
        <p:spPr>
          <a:xfrm>
            <a:off x="7832769" y="1889647"/>
            <a:ext cx="1438892" cy="646331"/>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Θύρα δικτύου </a:t>
            </a:r>
            <a:r>
              <a:rPr lang="en-US" sz="1200" dirty="0">
                <a:latin typeface="Bahnschrift" panose="020B0502040204020203" pitchFamily="34" charset="0"/>
              </a:rPr>
              <a:t>LAN </a:t>
            </a:r>
            <a:r>
              <a:rPr lang="el-GR" sz="1200" dirty="0">
                <a:latin typeface="Bahnschrift" panose="020B0502040204020203" pitchFamily="34" charset="0"/>
              </a:rPr>
              <a:t>για σύνδεση </a:t>
            </a:r>
            <a:r>
              <a:rPr lang="en-US" sz="1200" dirty="0">
                <a:latin typeface="Bahnschrift" panose="020B0502040204020203" pitchFamily="34" charset="0"/>
              </a:rPr>
              <a:t>ETHERNET</a:t>
            </a:r>
            <a:endParaRPr lang="el-GR" sz="1200" dirty="0">
              <a:latin typeface="Bahnschrift" panose="020B0502040204020203" pitchFamily="34" charset="0"/>
            </a:endParaRPr>
          </a:p>
        </p:txBody>
      </p:sp>
      <p:sp>
        <p:nvSpPr>
          <p:cNvPr id="16" name="TextBox 15">
            <a:extLst>
              <a:ext uri="{FF2B5EF4-FFF2-40B4-BE49-F238E27FC236}">
                <a16:creationId xmlns="" xmlns:a16="http://schemas.microsoft.com/office/drawing/2014/main" id="{54F1B903-5007-47D3-9FAA-5C641F70BA3C}"/>
              </a:ext>
            </a:extLst>
          </p:cNvPr>
          <p:cNvSpPr txBox="1"/>
          <p:nvPr/>
        </p:nvSpPr>
        <p:spPr>
          <a:xfrm>
            <a:off x="10636335" y="2578605"/>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Θύρα εισόδου ήχου</a:t>
            </a:r>
          </a:p>
        </p:txBody>
      </p:sp>
      <p:sp>
        <p:nvSpPr>
          <p:cNvPr id="17" name="TextBox 16">
            <a:extLst>
              <a:ext uri="{FF2B5EF4-FFF2-40B4-BE49-F238E27FC236}">
                <a16:creationId xmlns="" xmlns:a16="http://schemas.microsoft.com/office/drawing/2014/main" id="{9FA1535A-7E7D-4D39-85E4-96419288660B}"/>
              </a:ext>
            </a:extLst>
          </p:cNvPr>
          <p:cNvSpPr txBox="1"/>
          <p:nvPr/>
        </p:nvSpPr>
        <p:spPr>
          <a:xfrm>
            <a:off x="10636335" y="3429000"/>
            <a:ext cx="1438892" cy="276999"/>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Θύρα εξόδου ήχου</a:t>
            </a:r>
          </a:p>
        </p:txBody>
      </p:sp>
      <p:sp>
        <p:nvSpPr>
          <p:cNvPr id="18" name="TextBox 17">
            <a:extLst>
              <a:ext uri="{FF2B5EF4-FFF2-40B4-BE49-F238E27FC236}">
                <a16:creationId xmlns="" xmlns:a16="http://schemas.microsoft.com/office/drawing/2014/main" id="{859271C2-84B0-44BC-89CB-FA029D36C97E}"/>
              </a:ext>
            </a:extLst>
          </p:cNvPr>
          <p:cNvSpPr txBox="1"/>
          <p:nvPr/>
        </p:nvSpPr>
        <p:spPr>
          <a:xfrm>
            <a:off x="10636335" y="4232700"/>
            <a:ext cx="1438892" cy="461665"/>
          </a:xfrm>
          <a:prstGeom prst="rect">
            <a:avLst/>
          </a:prstGeom>
          <a:solidFill>
            <a:schemeClr val="bg1"/>
          </a:solidFill>
        </p:spPr>
        <p:txBody>
          <a:bodyPr wrap="square" rtlCol="0">
            <a:spAutoFit/>
          </a:bodyPr>
          <a:lstStyle/>
          <a:p>
            <a:pPr algn="ctr"/>
            <a:r>
              <a:rPr lang="el-GR" sz="1200" dirty="0">
                <a:latin typeface="Bahnschrift" panose="020B0502040204020203" pitchFamily="34" charset="0"/>
              </a:rPr>
              <a:t>Θύρα εισόδου μικροφώνου</a:t>
            </a:r>
          </a:p>
        </p:txBody>
      </p:sp>
      <p:sp>
        <p:nvSpPr>
          <p:cNvPr id="5" name="Rectangle 4">
            <a:extLst>
              <a:ext uri="{FF2B5EF4-FFF2-40B4-BE49-F238E27FC236}">
                <a16:creationId xmlns="" xmlns:a16="http://schemas.microsoft.com/office/drawing/2014/main" id="{65FA2870-962C-4D98-A097-4BDF6014F0F7}"/>
              </a:ext>
            </a:extLst>
          </p:cNvPr>
          <p:cNvSpPr/>
          <p:nvPr/>
        </p:nvSpPr>
        <p:spPr>
          <a:xfrm>
            <a:off x="0" y="5961413"/>
            <a:ext cx="12192000" cy="89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715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D2B244F-CD56-4B88-B26B-FDF5AE99A6FD}"/>
              </a:ext>
            </a:extLst>
          </p:cNvPr>
          <p:cNvSpPr>
            <a:spLocks noGrp="1"/>
          </p:cNvSpPr>
          <p:nvPr>
            <p:ph type="ctrTitle"/>
          </p:nvPr>
        </p:nvSpPr>
        <p:spPr>
          <a:xfrm>
            <a:off x="702919" y="2056041"/>
            <a:ext cx="5871358" cy="857741"/>
          </a:xfrm>
        </p:spPr>
        <p:txBody>
          <a:bodyPr/>
          <a:lstStyle/>
          <a:p>
            <a:r>
              <a:rPr lang="el-GR" b="1" dirty="0">
                <a:latin typeface="Bahnschrift" panose="020B0502040204020203" pitchFamily="34" charset="0"/>
              </a:rPr>
              <a:t>ΕΠΟΜΕΝΗ ΕΝΟΤΗΤΑ</a:t>
            </a:r>
          </a:p>
        </p:txBody>
      </p:sp>
      <p:sp>
        <p:nvSpPr>
          <p:cNvPr id="4" name="Subtitle 3">
            <a:extLst>
              <a:ext uri="{FF2B5EF4-FFF2-40B4-BE49-F238E27FC236}">
                <a16:creationId xmlns="" xmlns:a16="http://schemas.microsoft.com/office/drawing/2014/main" id="{9BDDE5FD-3C2B-4F28-9D1A-8B7F26C3F590}"/>
              </a:ext>
            </a:extLst>
          </p:cNvPr>
          <p:cNvSpPr>
            <a:spLocks noGrp="1"/>
          </p:cNvSpPr>
          <p:nvPr>
            <p:ph type="subTitle" idx="1"/>
          </p:nvPr>
        </p:nvSpPr>
        <p:spPr>
          <a:xfrm>
            <a:off x="1041367" y="3847606"/>
            <a:ext cx="4302530" cy="1600200"/>
          </a:xfrm>
        </p:spPr>
        <p:txBody>
          <a:bodyPr/>
          <a:lstStyle/>
          <a:p>
            <a:r>
              <a:rPr lang="el-GR" b="1" dirty="0">
                <a:latin typeface="Bahnschrift" panose="020B0502040204020203" pitchFamily="34" charset="0"/>
              </a:rPr>
              <a:t>ΛΟΓΙΣΜΙΚΟ Η/Υ (</a:t>
            </a:r>
            <a:r>
              <a:rPr lang="en-US" b="1" dirty="0">
                <a:latin typeface="Bahnschrift" panose="020B0502040204020203" pitchFamily="34" charset="0"/>
              </a:rPr>
              <a:t>SOFTWARE</a:t>
            </a:r>
            <a:r>
              <a:rPr lang="el-GR" b="1" dirty="0">
                <a:latin typeface="Bahnschrift" panose="020B0502040204020203" pitchFamily="34" charset="0"/>
              </a:rPr>
              <a:t>)</a:t>
            </a:r>
          </a:p>
        </p:txBody>
      </p:sp>
      <p:pic>
        <p:nvPicPr>
          <p:cNvPr id="8" name="Picture Placeholder 7">
            <a:extLst>
              <a:ext uri="{FF2B5EF4-FFF2-40B4-BE49-F238E27FC236}">
                <a16:creationId xmlns="" xmlns:a16="http://schemas.microsoft.com/office/drawing/2014/main" id="{B8028093-F70F-43A9-8BF5-4DF8B589D98A}"/>
              </a:ext>
            </a:extLst>
          </p:cNvPr>
          <p:cNvPicPr>
            <a:picLocks noGrp="1" noChangeAspect="1"/>
          </p:cNvPicPr>
          <p:nvPr>
            <p:ph type="pic" sz="quarter" idx="10"/>
          </p:nvPr>
        </p:nvPicPr>
        <p:blipFill rotWithShape="1">
          <a:blip r:embed="rId2"/>
          <a:srcRect l="17576" r="17576"/>
          <a:stretch>
            <a:fillRect/>
          </a:stretch>
        </p:blipFill>
        <p:spPr/>
      </p:pic>
    </p:spTree>
    <p:extLst>
      <p:ext uri="{BB962C8B-B14F-4D97-AF65-F5344CB8AC3E}">
        <p14:creationId xmlns:p14="http://schemas.microsoft.com/office/powerpoint/2010/main" val="184737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44063059-22F8-45C3-AFD3-B265A0502715}"/>
              </a:ext>
            </a:extLst>
          </p:cNvPr>
          <p:cNvSpPr>
            <a:spLocks noGrp="1"/>
          </p:cNvSpPr>
          <p:nvPr>
            <p:ph type="ctrTitle"/>
          </p:nvPr>
        </p:nvSpPr>
        <p:spPr>
          <a:xfrm>
            <a:off x="250371" y="1772643"/>
            <a:ext cx="6197930" cy="2560320"/>
          </a:xfrm>
        </p:spPr>
        <p:txBody>
          <a:bodyPr>
            <a:normAutofit/>
          </a:bodyPr>
          <a:lstStyle/>
          <a:p>
            <a:pPr algn="ctr"/>
            <a:r>
              <a:rPr lang="el-GR" sz="4000" b="1" dirty="0">
                <a:latin typeface="Bahnschrift" panose="020B0502040204020203" pitchFamily="34" charset="0"/>
              </a:rPr>
              <a:t>ΕΥΧΑΡΙΣΤΩ ΓΙΑ ΤΗΝ ΠΡΟΣΟΧΗ ΣΑΣ</a:t>
            </a:r>
          </a:p>
        </p:txBody>
      </p:sp>
      <p:pic>
        <p:nvPicPr>
          <p:cNvPr id="12" name="Picture Placeholder 11">
            <a:extLst>
              <a:ext uri="{FF2B5EF4-FFF2-40B4-BE49-F238E27FC236}">
                <a16:creationId xmlns="" xmlns:a16="http://schemas.microsoft.com/office/drawing/2014/main" id="{D2DE7987-F10F-4CC7-A455-CB2B593774CB}"/>
              </a:ext>
            </a:extLst>
          </p:cNvPr>
          <p:cNvPicPr>
            <a:picLocks noGrp="1" noChangeAspect="1"/>
          </p:cNvPicPr>
          <p:nvPr>
            <p:ph type="pic" sz="quarter" idx="10"/>
          </p:nvPr>
        </p:nvPicPr>
        <p:blipFill rotWithShape="1">
          <a:blip r:embed="rId2"/>
          <a:srcRect l="25722" r="25722"/>
          <a:stretch>
            <a:fillRect/>
          </a:stretch>
        </p:blipFill>
        <p:spPr/>
      </p:pic>
    </p:spTree>
    <p:extLst>
      <p:ext uri="{BB962C8B-B14F-4D97-AF65-F5344CB8AC3E}">
        <p14:creationId xmlns:p14="http://schemas.microsoft.com/office/powerpoint/2010/main" val="116619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FE72A5-EAED-4F55-9BCD-C9B20EE96CB4}"/>
              </a:ext>
            </a:extLst>
          </p:cNvPr>
          <p:cNvSpPr>
            <a:spLocks noGrp="1"/>
          </p:cNvSpPr>
          <p:nvPr>
            <p:ph type="title"/>
          </p:nvPr>
        </p:nvSpPr>
        <p:spPr>
          <a:xfrm>
            <a:off x="992578" y="159575"/>
            <a:ext cx="8046720" cy="897329"/>
          </a:xfrm>
        </p:spPr>
        <p:txBody>
          <a:bodyPr/>
          <a:lstStyle/>
          <a:p>
            <a:r>
              <a:rPr lang="el-GR" b="1" dirty="0">
                <a:latin typeface="Bahnschrift" panose="020B0502040204020203" pitchFamily="34" charset="0"/>
              </a:rPr>
              <a:t>ΕΚΠΑΙΔΕΥΤΙΚΟΙ ΣΤΟΧΟΙ</a:t>
            </a:r>
          </a:p>
        </p:txBody>
      </p:sp>
      <p:sp>
        <p:nvSpPr>
          <p:cNvPr id="7" name="TextBox 6">
            <a:extLst>
              <a:ext uri="{FF2B5EF4-FFF2-40B4-BE49-F238E27FC236}">
                <a16:creationId xmlns="" xmlns:a16="http://schemas.microsoft.com/office/drawing/2014/main" id="{F67D43FB-F670-454B-9734-3257765A8DBD}"/>
              </a:ext>
            </a:extLst>
          </p:cNvPr>
          <p:cNvSpPr txBox="1"/>
          <p:nvPr/>
        </p:nvSpPr>
        <p:spPr>
          <a:xfrm>
            <a:off x="607124" y="1699993"/>
            <a:ext cx="9124704" cy="3554819"/>
          </a:xfrm>
          <a:prstGeom prst="rect">
            <a:avLst/>
          </a:prstGeom>
          <a:noFill/>
        </p:spPr>
        <p:txBody>
          <a:bodyPr wrap="square">
            <a:spAutoFit/>
          </a:bodyPr>
          <a:lstStyle/>
          <a:p>
            <a:r>
              <a:rPr lang="el-GR" b="1" dirty="0"/>
              <a:t>Γνώσεις</a:t>
            </a:r>
          </a:p>
          <a:p>
            <a:pPr marL="285750" indent="-285750">
              <a:buFont typeface="Arial" panose="020B0604020202020204" pitchFamily="34" charset="0"/>
              <a:buChar char="•"/>
            </a:pPr>
            <a:r>
              <a:rPr lang="el-GR" dirty="0"/>
              <a:t>Τα βασικά εξαρτήματα του υπολογιστή (π.χ., μητρική πλακέτα, επεξεργαστής, μνήμη RAM, αποθηκευτικά μέσα).</a:t>
            </a:r>
          </a:p>
          <a:p>
            <a:pPr marL="285750" indent="-285750">
              <a:buFont typeface="Arial" panose="020B0604020202020204" pitchFamily="34" charset="0"/>
              <a:buChar char="•"/>
            </a:pPr>
            <a:r>
              <a:rPr lang="el-GR" dirty="0"/>
              <a:t>Ο ρόλος και η λειτουργία κάθε εξαρτήματος.</a:t>
            </a:r>
          </a:p>
          <a:p>
            <a:r>
              <a:rPr lang="el-GR" b="1" dirty="0" smtClean="0"/>
              <a:t>Δεξιότητες</a:t>
            </a:r>
            <a:endParaRPr lang="el-GR" b="1" dirty="0"/>
          </a:p>
          <a:p>
            <a:pPr marL="285750" indent="-285750">
              <a:buFont typeface="Arial" panose="020B0604020202020204" pitchFamily="34" charset="0"/>
              <a:buChar char="•"/>
            </a:pPr>
            <a:r>
              <a:rPr lang="el-GR" dirty="0"/>
              <a:t>Αναγνώριση εξαρτημάτων σε έναν υπολογιστή ή σχέδιο.</a:t>
            </a:r>
          </a:p>
          <a:p>
            <a:pPr marL="285750" indent="-285750">
              <a:buFont typeface="Arial" panose="020B0604020202020204" pitchFamily="34" charset="0"/>
              <a:buChar char="•"/>
            </a:pPr>
            <a:r>
              <a:rPr lang="el-GR" dirty="0" smtClean="0"/>
              <a:t>Κατανόηση </a:t>
            </a:r>
            <a:r>
              <a:rPr lang="el-GR" dirty="0"/>
              <a:t>της σύνδεσης και συνεργασίας των εξαρτημάτων.</a:t>
            </a:r>
          </a:p>
          <a:p>
            <a:r>
              <a:rPr lang="el-GR" b="1" dirty="0"/>
              <a:t>Στάσεις</a:t>
            </a:r>
          </a:p>
          <a:p>
            <a:pPr marL="285750" indent="-285750">
              <a:buFont typeface="Arial" panose="020B0604020202020204" pitchFamily="34" charset="0"/>
              <a:buChar char="•"/>
            </a:pPr>
            <a:r>
              <a:rPr lang="el-GR" dirty="0"/>
              <a:t>Ανάπτυξη ενδιαφέροντος για την τεχνολογία.</a:t>
            </a:r>
          </a:p>
          <a:p>
            <a:pPr marL="285750" indent="-285750">
              <a:buFont typeface="Arial" panose="020B0604020202020204" pitchFamily="34" charset="0"/>
              <a:buChar char="•"/>
            </a:pPr>
            <a:r>
              <a:rPr lang="el-GR" dirty="0"/>
              <a:t>Υπευθυνότητα στη χρήση και φροντίδα του υπολογιστή.</a:t>
            </a:r>
          </a:p>
          <a:p>
            <a:pPr marL="285750" indent="-285750">
              <a:buFont typeface="Arial" panose="020B0604020202020204" pitchFamily="34" charset="0"/>
              <a:buChar char="•"/>
            </a:pPr>
            <a:r>
              <a:rPr lang="el-GR" dirty="0"/>
              <a:t>Κριτική σκέψη για επιλογές εξαρτημάτων.</a:t>
            </a:r>
          </a:p>
          <a:p>
            <a:pPr lvl="0">
              <a:lnSpc>
                <a:spcPct val="150000"/>
              </a:lnSpc>
              <a:spcAft>
                <a:spcPts val="800"/>
              </a:spcAft>
            </a:pPr>
            <a:endParaRPr lang="el-GR" sz="1600" dirty="0">
              <a:effectLst/>
              <a:latin typeface="Bahnschrift"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6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3F5B4C-0346-4FF2-909A-D0C629B02CD0}"/>
              </a:ext>
            </a:extLst>
          </p:cNvPr>
          <p:cNvSpPr>
            <a:spLocks noGrp="1"/>
          </p:cNvSpPr>
          <p:nvPr>
            <p:ph type="title"/>
          </p:nvPr>
        </p:nvSpPr>
        <p:spPr/>
        <p:txBody>
          <a:bodyPr/>
          <a:lstStyle/>
          <a:p>
            <a:r>
              <a:rPr lang="el-GR" b="1" dirty="0">
                <a:latin typeface="Bahnschrift" panose="020B0502040204020203" pitchFamily="34" charset="0"/>
              </a:rPr>
              <a:t>ΒΑΣΙΚΑ ΜΕΡΗ Η/Υ</a:t>
            </a:r>
          </a:p>
        </p:txBody>
      </p:sp>
      <p:pic>
        <p:nvPicPr>
          <p:cNvPr id="8" name="Picture Placeholder 7">
            <a:extLst>
              <a:ext uri="{FF2B5EF4-FFF2-40B4-BE49-F238E27FC236}">
                <a16:creationId xmlns="" xmlns:a16="http://schemas.microsoft.com/office/drawing/2014/main" id="{C9CFF327-9C0A-42FF-B83F-EE6875996339}"/>
              </a:ext>
            </a:extLst>
          </p:cNvPr>
          <p:cNvPicPr>
            <a:picLocks noGrp="1" noChangeAspect="1"/>
          </p:cNvPicPr>
          <p:nvPr>
            <p:ph type="pic" idx="1"/>
          </p:nvPr>
        </p:nvPicPr>
        <p:blipFill rotWithShape="1">
          <a:blip r:embed="rId2"/>
          <a:srcRect l="15212" r="15212"/>
          <a:stretch>
            <a:fillRect/>
          </a:stretch>
        </p:blipFill>
        <p:spPr/>
      </p:pic>
      <p:sp>
        <p:nvSpPr>
          <p:cNvPr id="4" name="Text Placeholder 3">
            <a:extLst>
              <a:ext uri="{FF2B5EF4-FFF2-40B4-BE49-F238E27FC236}">
                <a16:creationId xmlns="" xmlns:a16="http://schemas.microsoft.com/office/drawing/2014/main" id="{2F23C783-6182-4501-AEF3-B044EFB8B691}"/>
              </a:ext>
            </a:extLst>
          </p:cNvPr>
          <p:cNvSpPr>
            <a:spLocks noGrp="1"/>
          </p:cNvSpPr>
          <p:nvPr>
            <p:ph type="body" sz="half" idx="2"/>
          </p:nvPr>
        </p:nvSpPr>
        <p:spPr>
          <a:xfrm>
            <a:off x="1374322" y="5493415"/>
            <a:ext cx="4420252" cy="839102"/>
          </a:xfrm>
        </p:spPr>
        <p:txBody>
          <a:bodyPr>
            <a:normAutofit/>
          </a:bodyPr>
          <a:lstStyle/>
          <a:p>
            <a:pPr algn="ctr"/>
            <a:r>
              <a:rPr lang="el-GR" sz="2800" b="1" dirty="0">
                <a:latin typeface="Bahnschrift" panose="020B0502040204020203" pitchFamily="34" charset="0"/>
              </a:rPr>
              <a:t>Υλικό μέρος του </a:t>
            </a:r>
            <a:r>
              <a:rPr lang="en-US" sz="2800" b="1" dirty="0">
                <a:latin typeface="Bahnschrift" panose="020B0502040204020203" pitchFamily="34" charset="0"/>
              </a:rPr>
              <a:t>H/Y</a:t>
            </a:r>
            <a:endParaRPr lang="el-GR" sz="2800" b="1" dirty="0">
              <a:latin typeface="Bahnschrift" panose="020B0502040204020203" pitchFamily="34" charset="0"/>
            </a:endParaRPr>
          </a:p>
        </p:txBody>
      </p:sp>
      <p:pic>
        <p:nvPicPr>
          <p:cNvPr id="10" name="Picture Placeholder 9">
            <a:extLst>
              <a:ext uri="{FF2B5EF4-FFF2-40B4-BE49-F238E27FC236}">
                <a16:creationId xmlns="" xmlns:a16="http://schemas.microsoft.com/office/drawing/2014/main" id="{BF3A90F5-5F8F-496D-911F-2D24424AA8A9}"/>
              </a:ext>
            </a:extLst>
          </p:cNvPr>
          <p:cNvPicPr>
            <a:picLocks noGrp="1" noChangeAspect="1"/>
          </p:cNvPicPr>
          <p:nvPr>
            <p:ph type="pic" idx="13"/>
          </p:nvPr>
        </p:nvPicPr>
        <p:blipFill rotWithShape="1">
          <a:blip r:embed="rId3"/>
          <a:srcRect t="4060" b="4060"/>
          <a:stretch>
            <a:fillRect/>
          </a:stretch>
        </p:blipFill>
        <p:spPr/>
      </p:pic>
      <p:sp>
        <p:nvSpPr>
          <p:cNvPr id="6" name="Text Placeholder 5">
            <a:extLst>
              <a:ext uri="{FF2B5EF4-FFF2-40B4-BE49-F238E27FC236}">
                <a16:creationId xmlns="" xmlns:a16="http://schemas.microsoft.com/office/drawing/2014/main" id="{CD35A80F-B9A3-43F1-BEB2-0873A858AD17}"/>
              </a:ext>
            </a:extLst>
          </p:cNvPr>
          <p:cNvSpPr>
            <a:spLocks noGrp="1"/>
          </p:cNvSpPr>
          <p:nvPr>
            <p:ph type="body" sz="half" idx="14"/>
          </p:nvPr>
        </p:nvSpPr>
        <p:spPr>
          <a:xfrm>
            <a:off x="6400474" y="5493415"/>
            <a:ext cx="4420252" cy="839102"/>
          </a:xfrm>
        </p:spPr>
        <p:txBody>
          <a:bodyPr>
            <a:normAutofit/>
          </a:bodyPr>
          <a:lstStyle/>
          <a:p>
            <a:pPr algn="ctr"/>
            <a:r>
              <a:rPr lang="el-GR" sz="2800" b="1" dirty="0">
                <a:latin typeface="Bahnschrift" panose="020B0502040204020203" pitchFamily="34" charset="0"/>
              </a:rPr>
              <a:t>Λογισμικό του </a:t>
            </a:r>
            <a:r>
              <a:rPr lang="en-US" sz="2800" b="1" dirty="0">
                <a:latin typeface="Bahnschrift" panose="020B0502040204020203" pitchFamily="34" charset="0"/>
              </a:rPr>
              <a:t>H/Y</a:t>
            </a:r>
            <a:endParaRPr lang="el-GR" sz="2800" b="1" dirty="0">
              <a:latin typeface="Bahnschrift" panose="020B0502040204020203" pitchFamily="34" charset="0"/>
            </a:endParaRPr>
          </a:p>
        </p:txBody>
      </p:sp>
    </p:spTree>
    <p:extLst>
      <p:ext uri="{BB962C8B-B14F-4D97-AF65-F5344CB8AC3E}">
        <p14:creationId xmlns:p14="http://schemas.microsoft.com/office/powerpoint/2010/main" val="45784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782" y="213572"/>
            <a:ext cx="9601200" cy="1036850"/>
          </a:xfrm>
        </p:spPr>
        <p:txBody>
          <a:bodyPr/>
          <a:lstStyle/>
          <a:p>
            <a:r>
              <a:rPr lang="el-GR" sz="3200" b="1" dirty="0">
                <a:latin typeface="Bahnschrift" panose="020B0502040204020203" pitchFamily="34" charset="0"/>
              </a:rPr>
              <a:t>ΤΟ ΥΛΙΚΟ ΜΕΡΟΣ ΤΟΥ ΥΠΟΛΟΓΙΣΤΗ (HARDWARE)</a:t>
            </a:r>
            <a:endParaRPr lang="en-US" dirty="0">
              <a:latin typeface="Bahnschrift" panose="020B0502040204020203" pitchFamily="34" charset="0"/>
            </a:endParaRPr>
          </a:p>
        </p:txBody>
      </p:sp>
      <p:pic>
        <p:nvPicPr>
          <p:cNvPr id="7" name="Picture 6">
            <a:extLst>
              <a:ext uri="{FF2B5EF4-FFF2-40B4-BE49-F238E27FC236}">
                <a16:creationId xmlns="" xmlns:a16="http://schemas.microsoft.com/office/drawing/2014/main" id="{F419716B-8E3A-47B1-90F8-2F5BD936704E}"/>
              </a:ext>
            </a:extLst>
          </p:cNvPr>
          <p:cNvPicPr>
            <a:picLocks noChangeAspect="1"/>
          </p:cNvPicPr>
          <p:nvPr/>
        </p:nvPicPr>
        <p:blipFill>
          <a:blip r:embed="rId2"/>
          <a:stretch>
            <a:fillRect/>
          </a:stretch>
        </p:blipFill>
        <p:spPr>
          <a:xfrm>
            <a:off x="1313214" y="1524309"/>
            <a:ext cx="9475519" cy="5329979"/>
          </a:xfrm>
          <a:prstGeom prst="rect">
            <a:avLst/>
          </a:prstGeom>
        </p:spPr>
      </p:pic>
    </p:spTree>
    <p:extLst>
      <p:ext uri="{BB962C8B-B14F-4D97-AF65-F5344CB8AC3E}">
        <p14:creationId xmlns:p14="http://schemas.microsoft.com/office/powerpoint/2010/main" val="357423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latin typeface="Bahnschrift" panose="020B0502040204020203" pitchFamily="34" charset="0"/>
              </a:rPr>
              <a:t>ΚΕΝΤΡΙΚΗ ΜΟΝΑΔΑ</a:t>
            </a:r>
            <a:endParaRPr lang="en-US" b="1" dirty="0">
              <a:latin typeface="Bahnschrift" panose="020B0502040204020203" pitchFamily="34" charset="0"/>
            </a:endParaRPr>
          </a:p>
        </p:txBody>
      </p:sp>
      <p:sp>
        <p:nvSpPr>
          <p:cNvPr id="3" name="Content Placeholder 2"/>
          <p:cNvSpPr>
            <a:spLocks noGrp="1"/>
          </p:cNvSpPr>
          <p:nvPr>
            <p:ph sz="half" idx="1"/>
          </p:nvPr>
        </p:nvSpPr>
        <p:spPr>
          <a:xfrm>
            <a:off x="1224148" y="2202873"/>
            <a:ext cx="4800600" cy="4343400"/>
          </a:xfrm>
        </p:spPr>
        <p:txBody>
          <a:bodyPr/>
          <a:lstStyle/>
          <a:p>
            <a:pPr marL="0" indent="0">
              <a:buNone/>
            </a:pPr>
            <a:r>
              <a:rPr lang="el-GR" sz="2400" b="1" dirty="0">
                <a:latin typeface="Bahnschrift" panose="020B0502040204020203" pitchFamily="34" charset="0"/>
              </a:rPr>
              <a:t>Το κουτί ή Πύργος (Tower) του υπολογιστή ονομάζεται και Κεντρική Μονάδα.</a:t>
            </a:r>
          </a:p>
          <a:p>
            <a:pPr marL="0" indent="0">
              <a:buNone/>
            </a:pPr>
            <a:r>
              <a:rPr lang="el-GR" sz="2400" dirty="0">
                <a:latin typeface="Bahnschrift" panose="020B0502040204020203" pitchFamily="34" charset="0"/>
              </a:rPr>
              <a:t>Μέσα στην Κεντρική Μονάδα βρίσκονται τα κυριότερα εξαρτήματα ενός Προσωπικού Υπολογιστή (PC – Personal Computer)</a:t>
            </a:r>
          </a:p>
        </p:txBody>
      </p:sp>
      <p:pic>
        <p:nvPicPr>
          <p:cNvPr id="8" name="Content Placeholder 7">
            <a:extLst>
              <a:ext uri="{FF2B5EF4-FFF2-40B4-BE49-F238E27FC236}">
                <a16:creationId xmlns="" xmlns:a16="http://schemas.microsoft.com/office/drawing/2014/main" id="{D0A7DCDE-E53B-4FB3-BF71-CD31976E75E2}"/>
              </a:ext>
            </a:extLst>
          </p:cNvPr>
          <p:cNvPicPr>
            <a:picLocks noGrp="1" noChangeAspect="1"/>
          </p:cNvPicPr>
          <p:nvPr>
            <p:ph sz="half" idx="2"/>
          </p:nvPr>
        </p:nvPicPr>
        <p:blipFill>
          <a:blip r:embed="rId2"/>
          <a:stretch>
            <a:fillRect/>
          </a:stretch>
        </p:blipFill>
        <p:spPr>
          <a:xfrm>
            <a:off x="6444316" y="1828800"/>
            <a:ext cx="4332568" cy="4343400"/>
          </a:xfrm>
        </p:spPr>
      </p:pic>
    </p:spTree>
    <p:extLst>
      <p:ext uri="{BB962C8B-B14F-4D97-AF65-F5344CB8AC3E}">
        <p14:creationId xmlns:p14="http://schemas.microsoft.com/office/powerpoint/2010/main" val="421385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latin typeface="Bahnschrift" panose="020B0502040204020203" pitchFamily="34" charset="0"/>
              </a:rPr>
              <a:t>ΚΕΝΤΡΙΚΗ ΜΟΝΑΔΑ</a:t>
            </a:r>
            <a:endParaRPr lang="en-US" b="1" dirty="0">
              <a:latin typeface="Bahnschrift" panose="020B0502040204020203" pitchFamily="34" charset="0"/>
            </a:endParaRPr>
          </a:p>
        </p:txBody>
      </p:sp>
      <p:sp>
        <p:nvSpPr>
          <p:cNvPr id="3" name="Content Placeholder 2"/>
          <p:cNvSpPr>
            <a:spLocks noGrp="1"/>
          </p:cNvSpPr>
          <p:nvPr>
            <p:ph sz="half" idx="1"/>
          </p:nvPr>
        </p:nvSpPr>
        <p:spPr>
          <a:xfrm>
            <a:off x="7988682" y="1730417"/>
            <a:ext cx="1835575" cy="575496"/>
          </a:xfrm>
        </p:spPr>
        <p:txBody>
          <a:bodyPr>
            <a:noAutofit/>
          </a:bodyPr>
          <a:lstStyle/>
          <a:p>
            <a:pPr marL="0" indent="0">
              <a:buNone/>
            </a:pPr>
            <a:r>
              <a:rPr lang="el-GR" sz="3200" b="1" dirty="0" smtClean="0">
                <a:latin typeface="Bahnschrift" panose="020B0502040204020203" pitchFamily="34" charset="0"/>
              </a:rPr>
              <a:t>Σήμερα</a:t>
            </a:r>
            <a:endParaRPr lang="el-GR" sz="3200" dirty="0">
              <a:latin typeface="Bahnschrift" panose="020B0502040204020203" pitchFamily="34" charset="0"/>
            </a:endParaRPr>
          </a:p>
        </p:txBody>
      </p:sp>
      <p:sp>
        <p:nvSpPr>
          <p:cNvPr id="5" name="Content Placeholder 2"/>
          <p:cNvSpPr txBox="1">
            <a:spLocks/>
          </p:cNvSpPr>
          <p:nvPr/>
        </p:nvSpPr>
        <p:spPr>
          <a:xfrm>
            <a:off x="2090852" y="1662488"/>
            <a:ext cx="1073575" cy="58721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l-GR" sz="3200" b="1" i="0" u="none" strike="noStrike" kern="1200" cap="none" spc="0" normalizeH="0" baseline="0" noProof="0" dirty="0" smtClean="0">
                <a:ln>
                  <a:noFill/>
                </a:ln>
                <a:solidFill>
                  <a:schemeClr val="tx1"/>
                </a:solidFill>
                <a:effectLst/>
                <a:uLnTx/>
                <a:uFillTx/>
                <a:latin typeface="Bahnschrift" panose="020B0502040204020203" pitchFamily="34" charset="0"/>
                <a:ea typeface="+mn-ea"/>
                <a:cs typeface="+mn-cs"/>
              </a:rPr>
              <a:t>1980</a:t>
            </a:r>
            <a:endParaRPr kumimoji="0" lang="el-GR" sz="3200" b="0" i="0" u="none" strike="noStrike" kern="1200" cap="none" spc="0" normalizeH="0" baseline="0" noProof="0" dirty="0">
              <a:ln>
                <a:noFill/>
              </a:ln>
              <a:solidFill>
                <a:schemeClr val="tx1"/>
              </a:solidFill>
              <a:effectLst/>
              <a:uLnTx/>
              <a:uFillTx/>
              <a:latin typeface="Bahnschrift" panose="020B0502040204020203" pitchFamily="34" charset="0"/>
              <a:ea typeface="+mn-ea"/>
              <a:cs typeface="+mn-cs"/>
            </a:endParaRPr>
          </a:p>
        </p:txBody>
      </p:sp>
      <p:pic>
        <p:nvPicPr>
          <p:cNvPr id="11" name="10 - Εικόνα" descr="Ibm_pc_5150.jpg"/>
          <p:cNvPicPr>
            <a:picLocks noChangeAspect="1"/>
          </p:cNvPicPr>
          <p:nvPr/>
        </p:nvPicPr>
        <p:blipFill>
          <a:blip r:embed="rId2"/>
          <a:stretch>
            <a:fillRect/>
          </a:stretch>
        </p:blipFill>
        <p:spPr>
          <a:xfrm>
            <a:off x="989556" y="2215937"/>
            <a:ext cx="3397214" cy="3155162"/>
          </a:xfrm>
          <a:prstGeom prst="rect">
            <a:avLst/>
          </a:prstGeom>
        </p:spPr>
      </p:pic>
      <p:pic>
        <p:nvPicPr>
          <p:cNvPr id="12" name="11 - Εικόνα" descr="set-lenovo__1__n2xt-i7_hsie-ib.png"/>
          <p:cNvPicPr>
            <a:picLocks noChangeAspect="1"/>
          </p:cNvPicPr>
          <p:nvPr/>
        </p:nvPicPr>
        <p:blipFill>
          <a:blip r:embed="rId3"/>
          <a:stretch>
            <a:fillRect/>
          </a:stretch>
        </p:blipFill>
        <p:spPr>
          <a:xfrm>
            <a:off x="7162799" y="2782450"/>
            <a:ext cx="4300927" cy="3008749"/>
          </a:xfrm>
          <a:prstGeom prst="rect">
            <a:avLst/>
          </a:prstGeom>
        </p:spPr>
      </p:pic>
      <p:sp>
        <p:nvSpPr>
          <p:cNvPr id="7" name="6 - TextBox"/>
          <p:cNvSpPr txBox="1"/>
          <p:nvPr/>
        </p:nvSpPr>
        <p:spPr>
          <a:xfrm>
            <a:off x="350728" y="5348613"/>
            <a:ext cx="6212910" cy="1200329"/>
          </a:xfrm>
          <a:prstGeom prst="rect">
            <a:avLst/>
          </a:prstGeom>
          <a:noFill/>
        </p:spPr>
        <p:txBody>
          <a:bodyPr wrap="square" rtlCol="0">
            <a:spAutoFit/>
          </a:bodyPr>
          <a:lstStyle/>
          <a:p>
            <a:r>
              <a:rPr lang="el-GR" dirty="0" smtClean="0">
                <a:latin typeface="Bahnschrift" pitchFamily="34" charset="0"/>
              </a:rPr>
              <a:t>Ο </a:t>
            </a:r>
            <a:r>
              <a:rPr lang="el-GR" b="1" dirty="0" smtClean="0">
                <a:latin typeface="Bahnschrift" pitchFamily="34" charset="0"/>
              </a:rPr>
              <a:t>IBM PC</a:t>
            </a:r>
            <a:r>
              <a:rPr lang="el-GR" dirty="0" smtClean="0">
                <a:latin typeface="Bahnschrift" pitchFamily="34" charset="0"/>
              </a:rPr>
              <a:t> (</a:t>
            </a:r>
            <a:r>
              <a:rPr lang="el-GR" b="1" dirty="0" err="1" smtClean="0">
                <a:latin typeface="Bahnschrift" pitchFamily="34" charset="0"/>
              </a:rPr>
              <a:t>P</a:t>
            </a:r>
            <a:r>
              <a:rPr lang="el-GR" dirty="0" err="1" smtClean="0">
                <a:latin typeface="Bahnschrift" pitchFamily="34" charset="0"/>
              </a:rPr>
              <a:t>ersonal</a:t>
            </a:r>
            <a:r>
              <a:rPr lang="el-GR" dirty="0" smtClean="0">
                <a:latin typeface="Bahnschrift" pitchFamily="34" charset="0"/>
              </a:rPr>
              <a:t> </a:t>
            </a:r>
            <a:r>
              <a:rPr lang="el-GR" b="1" dirty="0" err="1" smtClean="0">
                <a:latin typeface="Bahnschrift" pitchFamily="34" charset="0"/>
              </a:rPr>
              <a:t>C</a:t>
            </a:r>
            <a:r>
              <a:rPr lang="el-GR" dirty="0" err="1" smtClean="0">
                <a:latin typeface="Bahnschrift" pitchFamily="34" charset="0"/>
              </a:rPr>
              <a:t>omputer</a:t>
            </a:r>
            <a:r>
              <a:rPr lang="el-GR" dirty="0" smtClean="0">
                <a:latin typeface="Bahnschrift" pitchFamily="34" charset="0"/>
              </a:rPr>
              <a:t>) ήταν ο πρώτος προσωπικός υπολογιστής 8/16 -</a:t>
            </a:r>
            <a:r>
              <a:rPr lang="en-US" dirty="0" smtClean="0">
                <a:latin typeface="Bahnschrift" pitchFamily="34" charset="0"/>
              </a:rPr>
              <a:t> </a:t>
            </a:r>
            <a:r>
              <a:rPr lang="el-GR" dirty="0" smtClean="0">
                <a:latin typeface="Bahnschrift" pitchFamily="34" charset="0"/>
              </a:rPr>
              <a:t>b</a:t>
            </a:r>
            <a:r>
              <a:rPr lang="en-US" dirty="0" smtClean="0">
                <a:latin typeface="Bahnschrift" pitchFamily="34" charset="0"/>
              </a:rPr>
              <a:t>it</a:t>
            </a:r>
            <a:r>
              <a:rPr lang="el-GR" dirty="0" smtClean="0">
                <a:latin typeface="Bahnschrift" pitchFamily="34" charset="0"/>
              </a:rPr>
              <a:t>, που παρουσιάστηκε από την IBM στις 12 Αυγούστου 1981 με έμφαση στις εφαρμογές γραφείου.</a:t>
            </a:r>
            <a:endParaRPr lang="el-GR" dirty="0">
              <a:latin typeface="Bahnschrift" pitchFamily="34" charset="0"/>
            </a:endParaRPr>
          </a:p>
        </p:txBody>
      </p:sp>
    </p:spTree>
    <p:extLst>
      <p:ext uri="{BB962C8B-B14F-4D97-AF65-F5344CB8AC3E}">
        <p14:creationId xmlns:p14="http://schemas.microsoft.com/office/powerpoint/2010/main" val="421385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67009"/>
            <a:ext cx="9601200" cy="1036850"/>
          </a:xfrm>
        </p:spPr>
        <p:txBody>
          <a:bodyPr/>
          <a:lstStyle/>
          <a:p>
            <a:r>
              <a:rPr lang="el-GR" sz="3200" b="1" dirty="0">
                <a:latin typeface="Bahnschrift" panose="020B0502040204020203" pitchFamily="34" charset="0"/>
              </a:rPr>
              <a:t>ΤΟ ΕΣΩΤΕΡΙΚΟ ΤΟΥ Η/Υ (1)</a:t>
            </a:r>
            <a:endParaRPr lang="en-US" dirty="0">
              <a:latin typeface="Bahnschrift" panose="020B0502040204020203" pitchFamily="34" charset="0"/>
            </a:endParaRPr>
          </a:p>
        </p:txBody>
      </p:sp>
      <p:pic>
        <p:nvPicPr>
          <p:cNvPr id="7" name="Content Placeholder 6">
            <a:extLst>
              <a:ext uri="{FF2B5EF4-FFF2-40B4-BE49-F238E27FC236}">
                <a16:creationId xmlns="" xmlns:a16="http://schemas.microsoft.com/office/drawing/2014/main" id="{3654092D-B0F4-4872-862C-92B8F085626C}"/>
              </a:ext>
            </a:extLst>
          </p:cNvPr>
          <p:cNvPicPr>
            <a:picLocks noGrp="1" noChangeAspect="1"/>
          </p:cNvPicPr>
          <p:nvPr>
            <p:ph idx="1"/>
          </p:nvPr>
        </p:nvPicPr>
        <p:blipFill>
          <a:blip r:embed="rId2"/>
          <a:stretch>
            <a:fillRect/>
          </a:stretch>
        </p:blipFill>
        <p:spPr>
          <a:xfrm>
            <a:off x="6435933" y="1917865"/>
            <a:ext cx="4343400" cy="4343400"/>
          </a:xfrm>
        </p:spPr>
      </p:pic>
      <p:sp>
        <p:nvSpPr>
          <p:cNvPr id="9" name="TextBox 8">
            <a:extLst>
              <a:ext uri="{FF2B5EF4-FFF2-40B4-BE49-F238E27FC236}">
                <a16:creationId xmlns="" xmlns:a16="http://schemas.microsoft.com/office/drawing/2014/main" id="{3949301B-6025-469A-B00C-E955FB2B8376}"/>
              </a:ext>
            </a:extLst>
          </p:cNvPr>
          <p:cNvSpPr txBox="1"/>
          <p:nvPr/>
        </p:nvSpPr>
        <p:spPr>
          <a:xfrm>
            <a:off x="1563090" y="2907360"/>
            <a:ext cx="4677393" cy="1815882"/>
          </a:xfrm>
          <a:prstGeom prst="rect">
            <a:avLst/>
          </a:prstGeom>
          <a:noFill/>
        </p:spPr>
        <p:txBody>
          <a:bodyPr wrap="square">
            <a:spAutoFit/>
          </a:bodyPr>
          <a:lstStyle/>
          <a:p>
            <a:pPr marL="0" indent="0">
              <a:buNone/>
            </a:pPr>
            <a:r>
              <a:rPr lang="el-GR" sz="2800" b="1" dirty="0">
                <a:latin typeface="Bahnschrift" panose="020B0502040204020203" pitchFamily="34" charset="0"/>
              </a:rPr>
              <a:t>Έχετε αναρωτηθεί ποτέ τι περιέχει ένα κουτί Ηλεκτρονικού Υπολογιστή (Η/Υ) στο εσωτερικό του?</a:t>
            </a:r>
          </a:p>
        </p:txBody>
      </p:sp>
    </p:spTree>
    <p:extLst>
      <p:ext uri="{BB962C8B-B14F-4D97-AF65-F5344CB8AC3E}">
        <p14:creationId xmlns:p14="http://schemas.microsoft.com/office/powerpoint/2010/main" val="31121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b="1" dirty="0">
                <a:latin typeface="Bahnschrift" panose="020B0502040204020203" pitchFamily="34" charset="0"/>
              </a:rPr>
              <a:t>ΤΡΟΦΟΔΟΤΙΚΟ</a:t>
            </a:r>
            <a:endParaRPr lang="en-US" dirty="0">
              <a:latin typeface="Bahnschrift" panose="020B0502040204020203" pitchFamily="34" charset="0"/>
            </a:endParaRPr>
          </a:p>
        </p:txBody>
      </p:sp>
      <p:pic>
        <p:nvPicPr>
          <p:cNvPr id="8" name="Picture 7">
            <a:extLst>
              <a:ext uri="{FF2B5EF4-FFF2-40B4-BE49-F238E27FC236}">
                <a16:creationId xmlns="" xmlns:a16="http://schemas.microsoft.com/office/drawing/2014/main" id="{9B304854-1F6E-4EB4-ADBE-2709075BBF04}"/>
              </a:ext>
            </a:extLst>
          </p:cNvPr>
          <p:cNvPicPr>
            <a:picLocks noChangeAspect="1"/>
          </p:cNvPicPr>
          <p:nvPr/>
        </p:nvPicPr>
        <p:blipFill>
          <a:blip r:embed="rId2"/>
          <a:stretch>
            <a:fillRect/>
          </a:stretch>
        </p:blipFill>
        <p:spPr>
          <a:xfrm>
            <a:off x="506928" y="2202872"/>
            <a:ext cx="4600399" cy="3170793"/>
          </a:xfrm>
          <a:prstGeom prst="rect">
            <a:avLst/>
          </a:prstGeom>
        </p:spPr>
      </p:pic>
      <p:sp>
        <p:nvSpPr>
          <p:cNvPr id="15" name="TextBox 14">
            <a:extLst>
              <a:ext uri="{FF2B5EF4-FFF2-40B4-BE49-F238E27FC236}">
                <a16:creationId xmlns="" xmlns:a16="http://schemas.microsoft.com/office/drawing/2014/main" id="{8AAD74CE-3FD4-455B-BBD8-AC97AD6250DB}"/>
              </a:ext>
            </a:extLst>
          </p:cNvPr>
          <p:cNvSpPr txBox="1"/>
          <p:nvPr/>
        </p:nvSpPr>
        <p:spPr>
          <a:xfrm>
            <a:off x="6431973" y="2354809"/>
            <a:ext cx="5134593" cy="3139321"/>
          </a:xfrm>
          <a:prstGeom prst="rect">
            <a:avLst/>
          </a:prstGeom>
          <a:noFill/>
        </p:spPr>
        <p:txBody>
          <a:bodyPr wrap="square">
            <a:spAutoFit/>
          </a:bodyPr>
          <a:lstStyle/>
          <a:p>
            <a:pPr marL="0" indent="0">
              <a:buNone/>
            </a:pPr>
            <a:r>
              <a:rPr lang="el-GR" sz="1800" dirty="0">
                <a:latin typeface="Bahnschrift" panose="020B0502040204020203" pitchFamily="34" charset="0"/>
                <a:ea typeface="+mn-lt"/>
                <a:cs typeface="+mn-lt"/>
              </a:rPr>
              <a:t>Ο υπολογιστής είναι μια ηλεκτρονική μηχανή και </a:t>
            </a:r>
            <a:r>
              <a:rPr lang="el-GR" sz="1800" b="1" dirty="0">
                <a:latin typeface="Bahnschrift" panose="020B0502040204020203" pitchFamily="34" charset="0"/>
                <a:ea typeface="+mn-lt"/>
                <a:cs typeface="+mn-lt"/>
              </a:rPr>
              <a:t>χρειάζεται απαραίτητα ηλεκτρικό ρεύμα </a:t>
            </a:r>
            <a:r>
              <a:rPr lang="el-GR" sz="1800" dirty="0">
                <a:latin typeface="Bahnschrift" panose="020B0502040204020203" pitchFamily="34" charset="0"/>
                <a:ea typeface="+mn-lt"/>
                <a:cs typeface="+mn-lt"/>
              </a:rPr>
              <a:t>για τη λειτουργία του.</a:t>
            </a:r>
            <a:endParaRPr lang="en-US" sz="1800" dirty="0">
              <a:latin typeface="Bahnschrift" panose="020B0502040204020203" pitchFamily="34" charset="0"/>
              <a:ea typeface="+mn-lt"/>
              <a:cs typeface="+mn-lt"/>
            </a:endParaRPr>
          </a:p>
          <a:p>
            <a:pPr marL="0" indent="0">
              <a:buNone/>
            </a:pPr>
            <a:endParaRPr lang="el-GR" sz="1800" dirty="0">
              <a:latin typeface="Bahnschrift" panose="020B0502040204020203" pitchFamily="34" charset="0"/>
              <a:ea typeface="+mn-lt"/>
              <a:cs typeface="+mn-lt"/>
            </a:endParaRPr>
          </a:p>
          <a:p>
            <a:pPr marL="0" indent="0">
              <a:buNone/>
            </a:pPr>
            <a:r>
              <a:rPr lang="el-GR" sz="1800" b="1" dirty="0">
                <a:latin typeface="Bahnschrift" panose="020B0502040204020203" pitchFamily="34" charset="0"/>
                <a:ea typeface="+mn-lt"/>
                <a:cs typeface="+mn-lt"/>
              </a:rPr>
              <a:t>Το τροφοδοτικό:</a:t>
            </a:r>
            <a:endParaRPr lang="en-US" sz="1800" b="1" dirty="0">
              <a:latin typeface="Bahnschrift" panose="020B0502040204020203" pitchFamily="34" charset="0"/>
              <a:ea typeface="+mn-lt"/>
              <a:cs typeface="+mn-lt"/>
            </a:endParaRPr>
          </a:p>
          <a:p>
            <a:pPr marL="0" indent="0">
              <a:buNone/>
            </a:pPr>
            <a:endParaRPr lang="el-GR" sz="1800" dirty="0">
              <a:latin typeface="Bahnschrift" panose="020B0502040204020203" pitchFamily="34" charset="0"/>
              <a:ea typeface="+mn-lt"/>
              <a:cs typeface="+mn-lt"/>
            </a:endParaRPr>
          </a:p>
          <a:p>
            <a:pPr marL="285750" indent="-285750">
              <a:buFont typeface="Arial" panose="020B0604020202020204" pitchFamily="34" charset="0"/>
              <a:buChar char="•"/>
            </a:pPr>
            <a:r>
              <a:rPr lang="el-GR" dirty="0"/>
              <a:t>Το τροφοδοτικό μετατρέπει την εναλλασσόμενη τάση (AC) από την πρίζα σε συνεχόμενη τάση (DC) και παρέχει την απαραίτητη ενέργεια στα εξαρτήματα του υπολογιστή.</a:t>
            </a:r>
            <a:endParaRPr lang="en-US" sz="1800" dirty="0">
              <a:latin typeface="Bahnschrift" panose="020B0502040204020203" pitchFamily="34" charset="0"/>
              <a:ea typeface="+mn-lt"/>
              <a:cs typeface="+mn-lt"/>
            </a:endParaRPr>
          </a:p>
        </p:txBody>
      </p:sp>
    </p:spTree>
    <p:extLst>
      <p:ext uri="{BB962C8B-B14F-4D97-AF65-F5344CB8AC3E}">
        <p14:creationId xmlns:p14="http://schemas.microsoft.com/office/powerpoint/2010/main" val="7371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latin typeface="Bahnschrift" panose="020B0502040204020203" pitchFamily="34" charset="0"/>
              </a:rPr>
              <a:t>Η ΜΗΤΡΙΚΗ ΠΛΑΚΕΤΑ (</a:t>
            </a:r>
            <a:r>
              <a:rPr lang="en-US" b="1" dirty="0">
                <a:latin typeface="Bahnschrift" panose="020B0502040204020203" pitchFamily="34" charset="0"/>
              </a:rPr>
              <a:t>MOTHERBOARD</a:t>
            </a:r>
            <a:r>
              <a:rPr lang="el-GR" b="1" dirty="0">
                <a:latin typeface="Bahnschrift" panose="020B0502040204020203" pitchFamily="34" charset="0"/>
              </a:rPr>
              <a:t>)</a:t>
            </a:r>
            <a:endParaRPr lang="en-US" b="1" dirty="0">
              <a:latin typeface="Bahnschrift" panose="020B0502040204020203" pitchFamily="34" charset="0"/>
            </a:endParaRPr>
          </a:p>
        </p:txBody>
      </p:sp>
      <p:sp>
        <p:nvSpPr>
          <p:cNvPr id="17" name="Content Placeholder 2"/>
          <p:cNvSpPr txBox="1">
            <a:spLocks/>
          </p:cNvSpPr>
          <p:nvPr/>
        </p:nvSpPr>
        <p:spPr>
          <a:xfrm>
            <a:off x="8715193" y="1968412"/>
            <a:ext cx="1835575" cy="575496"/>
          </a:xfrm>
          <a:prstGeom prst="rect">
            <a:avLst/>
          </a:prstGeom>
        </p:spPr>
        <p:txBody>
          <a:bodyPr>
            <a:no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l-GR" sz="3200" b="1" i="0" u="none" strike="noStrike" kern="1200" cap="none" spc="0" normalizeH="0" baseline="0" noProof="0" dirty="0" smtClean="0">
                <a:ln>
                  <a:noFill/>
                </a:ln>
                <a:solidFill>
                  <a:schemeClr val="tx1"/>
                </a:solidFill>
                <a:effectLst/>
                <a:uLnTx/>
                <a:uFillTx/>
                <a:latin typeface="Bahnschrift" panose="020B0502040204020203" pitchFamily="34" charset="0"/>
                <a:ea typeface="+mn-ea"/>
                <a:cs typeface="+mn-cs"/>
              </a:rPr>
              <a:t>Σήμερα</a:t>
            </a:r>
            <a:endParaRPr kumimoji="0" lang="el-GR" sz="3200" b="0" i="0" u="none" strike="noStrike" kern="1200" cap="none" spc="0" normalizeH="0" baseline="0" noProof="0" dirty="0">
              <a:ln>
                <a:noFill/>
              </a:ln>
              <a:solidFill>
                <a:schemeClr val="tx1"/>
              </a:solidFill>
              <a:effectLst/>
              <a:uLnTx/>
              <a:uFillTx/>
              <a:latin typeface="Bahnschrift" panose="020B0502040204020203" pitchFamily="34" charset="0"/>
              <a:ea typeface="+mn-ea"/>
              <a:cs typeface="+mn-cs"/>
            </a:endParaRPr>
          </a:p>
        </p:txBody>
      </p:sp>
      <p:sp>
        <p:nvSpPr>
          <p:cNvPr id="18" name="Content Placeholder 2"/>
          <p:cNvSpPr txBox="1">
            <a:spLocks/>
          </p:cNvSpPr>
          <p:nvPr/>
        </p:nvSpPr>
        <p:spPr>
          <a:xfrm>
            <a:off x="2103378" y="1862904"/>
            <a:ext cx="1073575" cy="587219"/>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l-GR" sz="3200" b="1" i="0" u="none" strike="noStrike" kern="1200" cap="none" spc="0" normalizeH="0" baseline="0" noProof="0" dirty="0" smtClean="0">
                <a:ln>
                  <a:noFill/>
                </a:ln>
                <a:solidFill>
                  <a:schemeClr val="tx1"/>
                </a:solidFill>
                <a:effectLst/>
                <a:uLnTx/>
                <a:uFillTx/>
                <a:latin typeface="Bahnschrift" panose="020B0502040204020203" pitchFamily="34" charset="0"/>
                <a:ea typeface="+mn-ea"/>
                <a:cs typeface="+mn-cs"/>
              </a:rPr>
              <a:t>1980</a:t>
            </a:r>
            <a:endParaRPr kumimoji="0" lang="el-GR" sz="3200" b="0" i="0" u="none" strike="noStrike" kern="1200" cap="none" spc="0" normalizeH="0" baseline="0" noProof="0" dirty="0">
              <a:ln>
                <a:noFill/>
              </a:ln>
              <a:solidFill>
                <a:schemeClr val="tx1"/>
              </a:solidFill>
              <a:effectLst/>
              <a:uLnTx/>
              <a:uFillTx/>
              <a:latin typeface="Bahnschrift" panose="020B0502040204020203" pitchFamily="34" charset="0"/>
              <a:ea typeface="+mn-ea"/>
              <a:cs typeface="+mn-cs"/>
            </a:endParaRPr>
          </a:p>
        </p:txBody>
      </p:sp>
      <p:pic>
        <p:nvPicPr>
          <p:cNvPr id="19" name="18 - Εικόνα" descr="IBM_PC_Motherboard_(1981).jpg"/>
          <p:cNvPicPr>
            <a:picLocks noChangeAspect="1"/>
          </p:cNvPicPr>
          <p:nvPr/>
        </p:nvPicPr>
        <p:blipFill>
          <a:blip r:embed="rId2"/>
          <a:stretch>
            <a:fillRect/>
          </a:stretch>
        </p:blipFill>
        <p:spPr>
          <a:xfrm>
            <a:off x="691662" y="2560203"/>
            <a:ext cx="4256541" cy="3043427"/>
          </a:xfrm>
          <a:prstGeom prst="rect">
            <a:avLst/>
          </a:prstGeom>
        </p:spPr>
      </p:pic>
      <p:pic>
        <p:nvPicPr>
          <p:cNvPr id="20" name="19 - Εικόνα" descr="xlarge_20230606151209_c3f08884.jpeg"/>
          <p:cNvPicPr>
            <a:picLocks noChangeAspect="1"/>
          </p:cNvPicPr>
          <p:nvPr/>
        </p:nvPicPr>
        <p:blipFill>
          <a:blip r:embed="rId3"/>
          <a:stretch>
            <a:fillRect/>
          </a:stretch>
        </p:blipFill>
        <p:spPr>
          <a:xfrm>
            <a:off x="7684302" y="2549854"/>
            <a:ext cx="2802162" cy="3237171"/>
          </a:xfrm>
          <a:prstGeom prst="rect">
            <a:avLst/>
          </a:prstGeom>
        </p:spPr>
      </p:pic>
      <p:sp>
        <p:nvSpPr>
          <p:cNvPr id="21" name="20 - TextBox"/>
          <p:cNvSpPr txBox="1"/>
          <p:nvPr/>
        </p:nvSpPr>
        <p:spPr>
          <a:xfrm>
            <a:off x="375140" y="5849816"/>
            <a:ext cx="5216768" cy="369332"/>
          </a:xfrm>
          <a:prstGeom prst="rect">
            <a:avLst/>
          </a:prstGeom>
          <a:noFill/>
        </p:spPr>
        <p:txBody>
          <a:bodyPr wrap="square" rtlCol="0">
            <a:spAutoFit/>
          </a:bodyPr>
          <a:lstStyle/>
          <a:p>
            <a:r>
              <a:rPr lang="el-GR" dirty="0" smtClean="0">
                <a:latin typeface="Bahnschrift" pitchFamily="34" charset="0"/>
              </a:rPr>
              <a:t>Η μητρική του </a:t>
            </a:r>
            <a:r>
              <a:rPr lang="en-US" dirty="0" smtClean="0">
                <a:latin typeface="Bahnschrift" pitchFamily="34" charset="0"/>
              </a:rPr>
              <a:t>IBM</a:t>
            </a:r>
            <a:r>
              <a:rPr lang="el-GR" dirty="0" smtClean="0">
                <a:latin typeface="Bahnschrift" pitchFamily="34" charset="0"/>
              </a:rPr>
              <a:t>.</a:t>
            </a:r>
            <a:endParaRPr lang="el-GR" dirty="0">
              <a:latin typeface="Bahnschrift" pitchFamily="34" charset="0"/>
            </a:endParaRPr>
          </a:p>
        </p:txBody>
      </p:sp>
      <p:sp>
        <p:nvSpPr>
          <p:cNvPr id="8" name="7 - TextBox"/>
          <p:cNvSpPr txBox="1"/>
          <p:nvPr/>
        </p:nvSpPr>
        <p:spPr>
          <a:xfrm>
            <a:off x="6402248" y="5947196"/>
            <a:ext cx="5216768" cy="646331"/>
          </a:xfrm>
          <a:prstGeom prst="rect">
            <a:avLst/>
          </a:prstGeom>
          <a:noFill/>
        </p:spPr>
        <p:txBody>
          <a:bodyPr wrap="square" rtlCol="0">
            <a:spAutoFit/>
          </a:bodyPr>
          <a:lstStyle/>
          <a:p>
            <a:r>
              <a:rPr lang="el-GR" dirty="0" smtClean="0">
                <a:latin typeface="Bahnschrift" pitchFamily="34" charset="0"/>
              </a:rPr>
              <a:t>Σήμερα, οι μητρικές ενσωματώνουν πολύ περισσότερα στοιχεία και θύρες σύνδεσης.</a:t>
            </a:r>
            <a:endParaRPr lang="el-GR" dirty="0">
              <a:latin typeface="Bahnschrift" pitchFamily="34" charset="0"/>
            </a:endParaRPr>
          </a:p>
        </p:txBody>
      </p:sp>
    </p:spTree>
    <p:extLst>
      <p:ext uri="{BB962C8B-B14F-4D97-AF65-F5344CB8AC3E}">
        <p14:creationId xmlns:p14="http://schemas.microsoft.com/office/powerpoint/2010/main" val="306172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usiness direction presentation (widescreen).potx" id="{D17AB31B-F25B-45F4-B34E-C6982D129A29}" vid="{B63A7B92-8C2A-4E6A-9062-768A2448E61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direction presentation (widescreen)</Template>
  <TotalTime>10224</TotalTime>
  <Words>575</Words>
  <Application>Microsoft Office PowerPoint</Application>
  <PresentationFormat>Προσαρμογή</PresentationFormat>
  <Paragraphs>80</Paragraphs>
  <Slides>18</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18</vt:i4>
      </vt:variant>
    </vt:vector>
  </HeadingPairs>
  <TitlesOfParts>
    <vt:vector size="19" baseType="lpstr">
      <vt:lpstr>Sales Direction 16X9</vt:lpstr>
      <vt:lpstr>ΤΟ ΕΣΩΤΕΡΙΚΟ ΤΟΥ ΥΠΟΛΟΓΙΣΤΗ</vt:lpstr>
      <vt:lpstr>ΕΚΠΑΙΔΕΥΤΙΚΟΙ ΣΤΟΧΟΙ</vt:lpstr>
      <vt:lpstr>ΒΑΣΙΚΑ ΜΕΡΗ Η/Υ</vt:lpstr>
      <vt:lpstr>ΤΟ ΥΛΙΚΟ ΜΕΡΟΣ ΤΟΥ ΥΠΟΛΟΓΙΣΤΗ (HARDWARE)</vt:lpstr>
      <vt:lpstr>ΚΕΝΤΡΙΚΗ ΜΟΝΑΔΑ</vt:lpstr>
      <vt:lpstr>ΚΕΝΤΡΙΚΗ ΜΟΝΑΔΑ</vt:lpstr>
      <vt:lpstr>ΤΟ ΕΣΩΤΕΡΙΚΟ ΤΟΥ Η/Υ (1)</vt:lpstr>
      <vt:lpstr>ΤΡΟΦΟΔΟΤΙΚΟ</vt:lpstr>
      <vt:lpstr>Η ΜΗΤΡΙΚΗ ΠΛΑΚΕΤΑ (MOTHERBOARD)</vt:lpstr>
      <vt:lpstr>SSD (Solid State Drive) και HDD (Hard Disk Drive)</vt:lpstr>
      <vt:lpstr>ΚΑΡΤΑ ΓΡΑΦΙΚΩΝ</vt:lpstr>
      <vt:lpstr>ΚΕΝΤΡΙΚΗ ΜΟΝΑΔΑ ΕΠΕΞΕΡΓΑΣΙΑΣ (CPU)</vt:lpstr>
      <vt:lpstr>ΚΕΝΤΡΙΚΗ ΜΟΝΑΔΑ ΕΠΕΞΕΡΓΑΣΙΑΣ (CPU)</vt:lpstr>
      <vt:lpstr>ΚΥΡΙΑ ΜΝΗΜΗ RAM ΚΑΙ ΜΝΗΜΗ ROM</vt:lpstr>
      <vt:lpstr>ΕΣΩΤΕΡΙΚΕΣ ΚΑΡΤΕΣ</vt:lpstr>
      <vt:lpstr>ΘΥΡΕΣ ΣΥΝΔΕΣΗΣ</vt:lpstr>
      <vt:lpstr>ΕΠΟΜΕΝΗ ΕΝΟΤΗΤΑ</vt:lpstr>
      <vt:lpstr>ΕΥΧΑΡΙΣΤΩ ΓΙΑ ΤΗΝ ΠΡΟΣΟΧΗ ΣΑΣ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ΕΣΩΤΕΡΙΚΟ ΤΟΥ ΥΠΟΛΟΓΙΣΤΗ</dc:title>
  <dc:creator>gogos salalas</dc:creator>
  <cp:lastModifiedBy>Σπυριδούλα</cp:lastModifiedBy>
  <cp:revision>57</cp:revision>
  <dcterms:created xsi:type="dcterms:W3CDTF">2021-08-22T10:45:56Z</dcterms:created>
  <dcterms:modified xsi:type="dcterms:W3CDTF">2025-02-05T08:02:46Z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