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ato" panose="020F0502020204030203" pitchFamily="34" charset="0"/>
      <p:regular r:id="rId14"/>
      <p:bold r:id="rId15"/>
      <p:italic r:id="rId16"/>
      <p:boldItalic r:id="rId17"/>
    </p:embeddedFont>
    <p:embeddedFont>
      <p:font typeface="Playfair Display" panose="000005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7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b70c4f50a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b70c4f50a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b70c4f50ab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b70c4f50a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b7133d2a3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b7133d2a3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b7133d2a3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b7133d2a3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b7133d2a39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b7133d2a3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b7133d2a3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b7133d2a3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7133d2a3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b7133d2a3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b7133d2a3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b7133d2a3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b7133d2a3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b7133d2a3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70c4f50a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b70c4f50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836325" y="748800"/>
            <a:ext cx="5357400" cy="3932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30050"/>
            <a:ext cx="3282600" cy="32208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tchkin.com/5bfeddfa4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www.youtube.com/watch?v=2ynlaWUwMs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d/e/1FAIpQLSeMhfmQg2Wq4AdEIL7J-nm5oV3_dMYHng5EzsmhcIQkx3D_gg/viewform?vc=0&amp;c=0&amp;w=1&amp;flr=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hANvBB9hz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AhANvBB9hz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M1Nm37HvnW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youtube.com/watch?v=M1Nm37HvnWM"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vbszOOW9RW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youtube.com/watch?v=vbszOOW9RWA"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G3efru39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youtube.com/watch?v=-VG3efru39Y"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457200" lvl="0" indent="0" algn="l" rtl="0">
              <a:spcBef>
                <a:spcPts val="0"/>
              </a:spcBef>
              <a:spcAft>
                <a:spcPts val="0"/>
              </a:spcAft>
              <a:buNone/>
            </a:pPr>
            <a:r>
              <a:rPr lang="el"/>
              <a:t>Α΄ βοήθειες</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fontScale="77500"/>
          </a:bodyPr>
          <a:lstStyle/>
          <a:p>
            <a:pPr marL="0" lvl="0" indent="0" algn="ctr" rtl="0">
              <a:spcBef>
                <a:spcPts val="0"/>
              </a:spcBef>
              <a:spcAft>
                <a:spcPts val="0"/>
              </a:spcAft>
              <a:buNone/>
            </a:pPr>
            <a:r>
              <a:rPr lang="el"/>
              <a:t>ή πώς μπορούμε να βοηθήσουμε άμεσα σε μια έκτακτη κατάσταση </a:t>
            </a:r>
            <a:endParaRPr/>
          </a:p>
        </p:txBody>
      </p:sp>
      <p:sp>
        <p:nvSpPr>
          <p:cNvPr id="61" name="Google Shape;61;p13"/>
          <p:cNvSpPr txBox="1"/>
          <p:nvPr/>
        </p:nvSpPr>
        <p:spPr>
          <a:xfrm>
            <a:off x="2071425" y="4767300"/>
            <a:ext cx="6243000" cy="3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800">
                <a:solidFill>
                  <a:schemeClr val="dk2"/>
                </a:solidFill>
                <a:latin typeface="Lato"/>
                <a:ea typeface="Lato"/>
                <a:cs typeface="Lato"/>
                <a:sym typeface="Lato"/>
              </a:rPr>
              <a:t>Μουρατίδου Μαρίνα, Φυσική αγωγή, Γ΄ Γυμνασίου</a:t>
            </a:r>
            <a:endParaRPr sz="1800">
              <a:solidFill>
                <a:schemeClr val="dk2"/>
              </a:solidFill>
              <a:latin typeface="Lato"/>
              <a:ea typeface="Lato"/>
              <a:cs typeface="Lato"/>
              <a:sym typeface="Lato"/>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424589" y="79113"/>
            <a:ext cx="8520600" cy="793962"/>
          </a:xfrm>
          <a:prstGeom prst="rect">
            <a:avLst/>
          </a:prstGeom>
        </p:spPr>
        <p:txBody>
          <a:bodyPr spcFirstLastPara="1" wrap="square" lIns="91425" tIns="91425" rIns="91425" bIns="91425" anchor="t" anchorCtr="0">
            <a:normAutofit fontScale="90000"/>
          </a:bodyPr>
          <a:lstStyle/>
          <a:p>
            <a:r>
              <a:rPr lang="el" dirty="0"/>
              <a:t>Μέρος B΄- Συνήθη λάθη στις Α βοήθειες</a:t>
            </a:r>
            <a:r>
              <a:rPr lang="en-US" dirty="0"/>
              <a:t> </a:t>
            </a: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https://watchkin.com/5bfeddfa49</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dirty="0"/>
          </a:p>
        </p:txBody>
      </p:sp>
      <p:sp>
        <p:nvSpPr>
          <p:cNvPr id="118" name="Google Shape;11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119" name="Google Shape;119;p22" descr="Do you know how to administer first aid? Almost all of us remember some basic things about the rules of providing first aid. But is our knowledge correct, or is what we know too fragmented to be useful? Knowing basic first aid methods is very important, but it’s crucial to perform them correctly so as not to compromise the life you’re trying to save.&#10;&#10;TIMESTAMPS: &#10;Tilting your head back during a nosebleed 0:40&#10;Forcing a fainted person to sit up 1:29&#10;Putting heat on a sprain or fracture 1:59&#10;Trying to remove debri from your body 2:31&#10;Treating a burn too quickly 3:05&#10;Going straight into the Heimlich maneuver for choking victims 3:37&#10;Putting something in a seizing person’s mouth 4:10&#10;Prioritizing mouth-to-mouth resuscitation for heart attack victims 4:52&#10;Not knowing what you’re doing 5:43&#10;Using a tourniquet for a bleeding wound 6:17&#10;&#10;Music by Epidemic Sound  https://www.epidemicsound.com/ &#10;&#10;SUMMARY: &#10;- Tilting your head back can make the blood travel from your nose to your throat, which means you could find yourself choking on or swallowing blood.&#10;- When someone faints, our immediate course of action is to try to sit them up, especially when shaking them doesn’t seem to be helping. Instead of all that, always start by checking their breathing and pulse.&#10;- Ice should be used for acute situations, like suddenly spraining your ankle. Heat is for chronic conditions, like back pain.&#10;- If the tool you use isn’t sterile or if you underestimate how deep the wound is, you risk getting an infection and doing further damage.&#10;- If the water is to actually help the skin, you need to hold the burn under it for at least 20 minutes.&#10;- The Red Cross has updated their guidelines on how to give first aid to choking victims, so instead of going straight for the Heimlich maneuver, here’s what you’re supposed to do instead. Stand behind the victim, lean them forward, and give their back 5 quick blows with the heel of your hand.&#10;- In a panic-induced state at seeing someone having a seizure, a lot of people immediately try to block the person’s mouth for fear of the victim biting their own tongue. This is actually dangerous for the victim and for the person trying to help.&#10;- A common mistake is to think that mouth-to-mouth resuscitation is more important than chest compressions.&#10;- The first line of action in all serious first aid situations is to call for help, and let a professional guide you through what you need to do.&#10;- If someone has a deep wound in their arm or leg, applying a tourniquet can stop the blood flow to the entire limb, which can actually starve the tissues of oxygen and possibly lead to amputation. Using a tourniquet should never be the first choice.&#10;&#10;Subscribe to Bright Side : https://goo.gl/rQTJZz&#10;&#10;----------------------------------------------------------------------------------------&#10;Our Social Media:&#10;&#10;Facebook: https://www.facebook.com/brightside/&#10;Instagram: https://www.instagram.com/brightgram/&#10;&#10;5-Minute Crafts Youtube: https://www.goo.gl/8JVmuC&#10;&#10;----------------------------------------------------------------------------------------&#10;For more videos and articles visit:&#10;http://www.brightside.me/" title="10 First Aid Mistakes Explained by a Professional">
            <a:hlinkClick r:id="rId4"/>
          </p:cNvPr>
          <p:cNvPicPr preferRelativeResize="0"/>
          <p:nvPr/>
        </p:nvPicPr>
        <p:blipFill>
          <a:blip r:embed="rId5">
            <a:alphaModFix/>
          </a:blip>
          <a:stretch>
            <a:fillRect/>
          </a:stretch>
        </p:blipFill>
        <p:spPr>
          <a:xfrm>
            <a:off x="199475" y="1063000"/>
            <a:ext cx="8027000" cy="378527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p:nvPr/>
        </p:nvSpPr>
        <p:spPr>
          <a:xfrm>
            <a:off x="0" y="0"/>
            <a:ext cx="8591100" cy="1187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l" sz="2300" b="1">
                <a:solidFill>
                  <a:srgbClr val="434343"/>
                </a:solidFill>
                <a:latin typeface="Lato"/>
                <a:ea typeface="Lato"/>
                <a:cs typeface="Lato"/>
                <a:sym typeface="Lato"/>
              </a:rPr>
              <a:t>Kουίζ  Α βοηθειών </a:t>
            </a:r>
            <a:r>
              <a:rPr lang="el" sz="1800" u="sng">
                <a:solidFill>
                  <a:schemeClr val="hlink"/>
                </a:solidFill>
                <a:hlinkClick r:id="rId3"/>
              </a:rPr>
              <a:t>https://docs.google.com/forms/d/e/1FAIpQLSeMhfmQg2Wq4AdEIL7J-nm5oV3_dMYHng5EzsmhcIQkx3D_gg/viewform?vc=0&amp;c=0&amp;w=1&amp;flr=0</a:t>
            </a:r>
            <a:r>
              <a:rPr lang="el" sz="1800"/>
              <a:t>      </a:t>
            </a:r>
            <a:endParaRPr sz="1800"/>
          </a:p>
        </p:txBody>
      </p:sp>
      <p:pic>
        <p:nvPicPr>
          <p:cNvPr id="125" name="Google Shape;125;p23"/>
          <p:cNvPicPr preferRelativeResize="0"/>
          <p:nvPr/>
        </p:nvPicPr>
        <p:blipFill>
          <a:blip r:embed="rId4">
            <a:alphaModFix/>
          </a:blip>
          <a:stretch>
            <a:fillRect/>
          </a:stretch>
        </p:blipFill>
        <p:spPr>
          <a:xfrm>
            <a:off x="2007500" y="1483800"/>
            <a:ext cx="4685251" cy="3487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0" y="840250"/>
            <a:ext cx="4045200" cy="168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l"/>
              <a:t>Πώς θα ορίζατε τις Α΄ βοήθειες;</a:t>
            </a:r>
            <a:endParaRPr/>
          </a:p>
        </p:txBody>
      </p:sp>
      <p:sp>
        <p:nvSpPr>
          <p:cNvPr id="67" name="Google Shape;67;p14"/>
          <p:cNvSpPr txBox="1">
            <a:spLocks noGrp="1"/>
          </p:cNvSpPr>
          <p:nvPr>
            <p:ph type="subTitle" idx="1"/>
          </p:nvPr>
        </p:nvSpPr>
        <p:spPr>
          <a:xfrm>
            <a:off x="150775" y="2615750"/>
            <a:ext cx="4045200" cy="1941300"/>
          </a:xfrm>
          <a:prstGeom prst="rect">
            <a:avLst/>
          </a:prstGeom>
        </p:spPr>
        <p:txBody>
          <a:bodyPr spcFirstLastPara="1" wrap="square" lIns="91425" tIns="91425" rIns="91425" bIns="91425" anchor="t" anchorCtr="0">
            <a:normAutofit fontScale="92500"/>
          </a:bodyPr>
          <a:lstStyle/>
          <a:p>
            <a:pPr marL="630000" lvl="0" indent="-323850" algn="ctr" rtl="0">
              <a:spcBef>
                <a:spcPts val="0"/>
              </a:spcBef>
              <a:spcAft>
                <a:spcPts val="0"/>
              </a:spcAft>
              <a:buSzPts val="2100"/>
              <a:buChar char="●"/>
            </a:pPr>
            <a:r>
              <a:rPr lang="el" dirty="0"/>
              <a:t>Ποιος μπορεί να τις παρέχει; </a:t>
            </a:r>
            <a:endParaRPr dirty="0"/>
          </a:p>
          <a:p>
            <a:pPr marL="630000" lvl="0" indent="-323850" algn="ctr" rtl="0">
              <a:spcBef>
                <a:spcPts val="0"/>
              </a:spcBef>
              <a:spcAft>
                <a:spcPts val="0"/>
              </a:spcAft>
              <a:buSzPts val="2100"/>
              <a:buChar char="●"/>
            </a:pPr>
            <a:r>
              <a:rPr lang="el" dirty="0"/>
              <a:t>Ποιες είναι οι προυποθέσεις για να δώσει κάποιος</a:t>
            </a:r>
            <a:endParaRPr lang="en-US" dirty="0"/>
          </a:p>
          <a:p>
            <a:pPr marL="306150" lvl="0" indent="0" algn="ctr" rtl="0">
              <a:spcBef>
                <a:spcPts val="0"/>
              </a:spcBef>
              <a:spcAft>
                <a:spcPts val="0"/>
              </a:spcAft>
              <a:buSzPts val="2100"/>
            </a:pPr>
            <a:r>
              <a:rPr lang="el" dirty="0"/>
              <a:t> Α βοήθειες; </a:t>
            </a:r>
            <a:endParaRPr dirty="0"/>
          </a:p>
          <a:p>
            <a:pPr marL="630000" lvl="0" indent="-323850" algn="l" rtl="0">
              <a:spcBef>
                <a:spcPts val="0"/>
              </a:spcBef>
              <a:spcAft>
                <a:spcPts val="0"/>
              </a:spcAft>
              <a:buSzPts val="2100"/>
              <a:buChar char="●"/>
            </a:pPr>
            <a:r>
              <a:rPr lang="el" dirty="0"/>
              <a:t>Ποια είναι τα απαραίτητα μέτρα ασφάλειας;</a:t>
            </a:r>
            <a:endParaRPr dirty="0"/>
          </a:p>
        </p:txBody>
      </p:sp>
      <p:pic>
        <p:nvPicPr>
          <p:cNvPr id="68" name="Google Shape;68;p14"/>
          <p:cNvPicPr preferRelativeResize="0"/>
          <p:nvPr/>
        </p:nvPicPr>
        <p:blipFill>
          <a:blip r:embed="rId3">
            <a:alphaModFix/>
          </a:blip>
          <a:stretch>
            <a:fillRect/>
          </a:stretch>
        </p:blipFill>
        <p:spPr>
          <a:xfrm>
            <a:off x="4972200" y="597525"/>
            <a:ext cx="3695100" cy="369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Μέρος Α΄- Καταστάσεις για παροχή Α΄βοηθειών</a:t>
            </a:r>
            <a:endParaRPr/>
          </a:p>
        </p:txBody>
      </p:sp>
      <p:sp>
        <p:nvSpPr>
          <p:cNvPr id="74" name="Google Shape;7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l" sz="2000" b="1" dirty="0"/>
              <a:t>Εκδορά - κόψιμο</a:t>
            </a:r>
            <a:r>
              <a:rPr lang="el" dirty="0"/>
              <a:t>  / Πίεση, πλύσιμο, αντισηψία, κάλυψη</a:t>
            </a:r>
            <a:r>
              <a:rPr lang="en-US" dirty="0"/>
              <a:t> </a:t>
            </a:r>
            <a:r>
              <a:rPr lang="el-GR"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https://www.youtube.com/watch?v=AhANvBB9hz0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200"/>
              </a:spcBef>
              <a:spcAft>
                <a:spcPts val="1200"/>
              </a:spcAft>
              <a:buNone/>
            </a:pPr>
            <a:endParaRPr dirty="0"/>
          </a:p>
        </p:txBody>
      </p:sp>
      <p:pic>
        <p:nvPicPr>
          <p:cNvPr id="75" name="Google Shape;75;p15" descr="What should you do to treat cuts or bruises? Watch this video to learn the proper steps.&#10;&#10;Watch previous video:&#10;12 Items You Must Have In Your First Aid Kit - https://youtu.be/7ldJ5Ke8tU8&#10;&#10;Connect with Raffles Medical Group online:&#10;Visit the Raffles Medical Group WEBSITE: https://www.rafflesmedicalgroup.com/ &#10;Like Raffles Medical Group on FACEBOOK: http://www.facebook.com/RafflesMedGrp &#10;Follow Raffles Medical Group on TWITTER: http://twitter.com/RafflesMedGrp&#10;Follow Raffles Medical Group on INSTAGRAM: http://instagram.com/RafflesMedGrp" title="First Aid: Cuts &amp; Bruises">
            <a:hlinkClick r:id="rId4"/>
          </p:cNvPr>
          <p:cNvPicPr preferRelativeResize="0"/>
          <p:nvPr/>
        </p:nvPicPr>
        <p:blipFill>
          <a:blip r:embed="rId5">
            <a:alphaModFix/>
          </a:blip>
          <a:stretch>
            <a:fillRect/>
          </a:stretch>
        </p:blipFill>
        <p:spPr>
          <a:xfrm>
            <a:off x="675600" y="2003425"/>
            <a:ext cx="6816575" cy="301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886000" y="549900"/>
            <a:ext cx="7887300" cy="3931500"/>
          </a:xfrm>
          <a:prstGeom prst="rect">
            <a:avLst/>
          </a:prstGeom>
          <a:solidFill>
            <a:schemeClr val="lt1"/>
          </a:solidFill>
        </p:spPr>
        <p:txBody>
          <a:bodyPr spcFirstLastPara="1" wrap="square" lIns="91425" tIns="91425" rIns="91425" bIns="91425" anchor="t" anchorCtr="0">
            <a:noAutofit/>
          </a:bodyPr>
          <a:lstStyle/>
          <a:p>
            <a:pPr marL="457200" lvl="0" indent="-266700" algn="l" rtl="0">
              <a:spcBef>
                <a:spcPts val="1200"/>
              </a:spcBef>
              <a:spcAft>
                <a:spcPts val="0"/>
              </a:spcAft>
              <a:buNone/>
            </a:pPr>
            <a:r>
              <a:rPr lang="el" sz="2000" b="1"/>
              <a:t>2.</a:t>
            </a:r>
            <a:r>
              <a:rPr lang="el" sz="2000"/>
              <a:t>   </a:t>
            </a:r>
            <a:r>
              <a:rPr lang="el" sz="2100"/>
              <a:t>  </a:t>
            </a:r>
            <a:r>
              <a:rPr lang="el" sz="2100" b="1"/>
              <a:t>Eγκαύματα</a:t>
            </a:r>
            <a:endParaRPr sz="2100" b="1"/>
          </a:p>
          <a:p>
            <a:pPr marL="190500" lvl="0" indent="0" algn="l" rtl="0">
              <a:spcBef>
                <a:spcPts val="1200"/>
              </a:spcBef>
              <a:spcAft>
                <a:spcPts val="0"/>
              </a:spcAft>
              <a:buNone/>
            </a:pPr>
            <a:r>
              <a:rPr lang="el" sz="2000" i="1">
                <a:latin typeface="Arial"/>
                <a:ea typeface="Arial"/>
                <a:cs typeface="Arial"/>
                <a:sym typeface="Arial"/>
              </a:rPr>
              <a:t>1</a:t>
            </a:r>
            <a:r>
              <a:rPr lang="el" sz="2000" i="1" baseline="30000">
                <a:latin typeface="Arial"/>
                <a:ea typeface="Arial"/>
                <a:cs typeface="Arial"/>
                <a:sym typeface="Arial"/>
              </a:rPr>
              <a:t>ου</a:t>
            </a:r>
            <a:r>
              <a:rPr lang="el" sz="2000" i="1">
                <a:latin typeface="Arial"/>
                <a:ea typeface="Arial"/>
                <a:cs typeface="Arial"/>
                <a:sym typeface="Arial"/>
              </a:rPr>
              <a:t> βαθμού</a:t>
            </a:r>
            <a:r>
              <a:rPr lang="el" sz="2000">
                <a:latin typeface="Arial"/>
                <a:ea typeface="Arial"/>
                <a:cs typeface="Arial"/>
                <a:sym typeface="Arial"/>
              </a:rPr>
              <a:t>: Επίθεμα γάζας με νερό</a:t>
            </a:r>
            <a:endParaRPr sz="2000">
              <a:latin typeface="Arial"/>
              <a:ea typeface="Arial"/>
              <a:cs typeface="Arial"/>
              <a:sym typeface="Arial"/>
            </a:endParaRPr>
          </a:p>
          <a:p>
            <a:pPr marL="190500" lvl="0" indent="0" algn="l" rtl="0">
              <a:spcBef>
                <a:spcPts val="1200"/>
              </a:spcBef>
              <a:spcAft>
                <a:spcPts val="0"/>
              </a:spcAft>
              <a:buNone/>
            </a:pPr>
            <a:r>
              <a:rPr lang="el" sz="2000">
                <a:latin typeface="Arial"/>
                <a:ea typeface="Arial"/>
                <a:cs typeface="Arial"/>
                <a:sym typeface="Arial"/>
              </a:rPr>
              <a:t>Σε </a:t>
            </a:r>
            <a:r>
              <a:rPr lang="el" sz="2000" i="1">
                <a:latin typeface="Arial"/>
                <a:ea typeface="Arial"/>
                <a:cs typeface="Arial"/>
                <a:sym typeface="Arial"/>
              </a:rPr>
              <a:t>2</a:t>
            </a:r>
            <a:r>
              <a:rPr lang="el" sz="2000" i="1" baseline="30000">
                <a:latin typeface="Arial"/>
                <a:ea typeface="Arial"/>
                <a:cs typeface="Arial"/>
                <a:sym typeface="Arial"/>
              </a:rPr>
              <a:t>ου</a:t>
            </a:r>
            <a:r>
              <a:rPr lang="el" sz="2000" i="1">
                <a:latin typeface="Arial"/>
                <a:ea typeface="Arial"/>
                <a:cs typeface="Arial"/>
                <a:sym typeface="Arial"/>
              </a:rPr>
              <a:t> – 3ου βαθμού</a:t>
            </a:r>
            <a:r>
              <a:rPr lang="el" sz="2000">
                <a:latin typeface="Arial"/>
                <a:ea typeface="Arial"/>
                <a:cs typeface="Arial"/>
                <a:sym typeface="Arial"/>
              </a:rPr>
              <a:t> δεν αφαιρούμε ρούχο. Κλήση ασθενοφόρου.</a:t>
            </a:r>
            <a:endParaRPr sz="2000">
              <a:latin typeface="Arial"/>
              <a:ea typeface="Arial"/>
              <a:cs typeface="Arial"/>
              <a:sym typeface="Arial"/>
            </a:endParaRPr>
          </a:p>
          <a:p>
            <a:pPr marL="190500" lvl="0" indent="0" algn="l" rtl="0">
              <a:spcBef>
                <a:spcPts val="1200"/>
              </a:spcBef>
              <a:spcAft>
                <a:spcPts val="0"/>
              </a:spcAft>
              <a:buNone/>
            </a:pPr>
            <a:r>
              <a:rPr lang="el" sz="2000" i="1">
                <a:latin typeface="Arial"/>
                <a:ea typeface="Arial"/>
                <a:cs typeface="Arial"/>
                <a:sym typeface="Arial"/>
              </a:rPr>
              <a:t>Χημικό έγκαυμα</a:t>
            </a:r>
            <a:r>
              <a:rPr lang="el" sz="2000">
                <a:latin typeface="Arial"/>
                <a:ea typeface="Arial"/>
                <a:cs typeface="Arial"/>
                <a:sym typeface="Arial"/>
              </a:rPr>
              <a:t>: Με γάζα σκουπίζουμε το σημείο που πάσχει. Βλέπουμε τις οδηγίες στη συσκευασία. Τηλ στο κέντρο δηλητηριάσεων.</a:t>
            </a:r>
            <a:endParaRPr sz="2000">
              <a:latin typeface="Arial"/>
              <a:ea typeface="Arial"/>
              <a:cs typeface="Arial"/>
              <a:sym typeface="Arial"/>
            </a:endParaRPr>
          </a:p>
          <a:p>
            <a:pPr marL="190500" lvl="0" indent="0" algn="l" rtl="0">
              <a:spcBef>
                <a:spcPts val="1200"/>
              </a:spcBef>
              <a:spcAft>
                <a:spcPts val="0"/>
              </a:spcAft>
              <a:buNone/>
            </a:pPr>
            <a:r>
              <a:rPr lang="el" sz="2000" i="1">
                <a:latin typeface="Arial"/>
                <a:ea typeface="Arial"/>
                <a:cs typeface="Arial"/>
                <a:sym typeface="Arial"/>
              </a:rPr>
              <a:t>Εσωτερικό έγκαυμα από εισπνοή</a:t>
            </a:r>
            <a:r>
              <a:rPr lang="el" sz="2000">
                <a:latin typeface="Arial"/>
                <a:ea typeface="Arial"/>
                <a:cs typeface="Arial"/>
                <a:sym typeface="Arial"/>
              </a:rPr>
              <a:t> : αίσθημα εσωτερικού καψίματος- Κλήση ασθενοφόρου.</a:t>
            </a:r>
            <a:endParaRPr sz="2000">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subTitle" idx="1"/>
          </p:nvPr>
        </p:nvSpPr>
        <p:spPr>
          <a:xfrm>
            <a:off x="653599" y="65450"/>
            <a:ext cx="7485689" cy="3735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770"/>
              <a:buNone/>
            </a:pPr>
            <a:r>
              <a:rPr lang="el" sz="2070" b="1" dirty="0"/>
              <a:t>3. Λιποθυμία</a:t>
            </a:r>
            <a:r>
              <a:rPr lang="en-US" sz="2070" b="1" dirty="0"/>
              <a:t> </a:t>
            </a:r>
            <a:endParaRPr sz="2070" b="1" dirty="0"/>
          </a:p>
        </p:txBody>
      </p:sp>
      <p:pic>
        <p:nvPicPr>
          <p:cNvPr id="86" name="Google Shape;86;p17" descr="Η εκπαιδεύτρια Πρώτων Βοηθειών της Ελληνικής Ομάδας Διάσωσης, Μαρία Οικονόμου δίνει χρήσιμες οδηγίες για την αντιμετώπισης της λιποθυμίας." title="Πρώτες βοήθειες/Λιποθυμία">
            <a:hlinkClick r:id="rId3"/>
          </p:cNvPr>
          <p:cNvPicPr preferRelativeResize="0"/>
          <p:nvPr/>
        </p:nvPicPr>
        <p:blipFill>
          <a:blip r:embed="rId4">
            <a:alphaModFix/>
          </a:blip>
          <a:stretch>
            <a:fillRect/>
          </a:stretch>
        </p:blipFill>
        <p:spPr>
          <a:xfrm>
            <a:off x="324200" y="565475"/>
            <a:ext cx="7971225" cy="4372300"/>
          </a:xfrm>
          <a:prstGeom prst="rect">
            <a:avLst/>
          </a:prstGeom>
          <a:noFill/>
          <a:ln>
            <a:noFill/>
          </a:ln>
        </p:spPr>
      </p:pic>
      <p:sp>
        <p:nvSpPr>
          <p:cNvPr id="3" name="TextBox 2">
            <a:extLst>
              <a:ext uri="{FF2B5EF4-FFF2-40B4-BE49-F238E27FC236}">
                <a16:creationId xmlns:a16="http://schemas.microsoft.com/office/drawing/2014/main" id="{3D1084DC-9EE2-9CC0-393D-B711FA2D49F3}"/>
              </a:ext>
            </a:extLst>
          </p:cNvPr>
          <p:cNvSpPr txBox="1"/>
          <p:nvPr/>
        </p:nvSpPr>
        <p:spPr>
          <a:xfrm>
            <a:off x="2568222" y="189563"/>
            <a:ext cx="4572000" cy="312650"/>
          </a:xfrm>
          <a:prstGeom prst="rect">
            <a:avLst/>
          </a:prstGeom>
          <a:noFill/>
        </p:spPr>
        <p:txBody>
          <a:bodyPr wrap="square">
            <a:spAutoFit/>
          </a:bodyPr>
          <a:lstStyle/>
          <a:p>
            <a:pPr indent="-180340">
              <a:lnSpc>
                <a:spcPct val="107000"/>
              </a:lnSpc>
              <a:spcAft>
                <a:spcPts val="800"/>
              </a:spcAft>
            </a:pPr>
            <a:r>
              <a:rPr lang="el-GR" sz="14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https://www.youtube.com/watch?v=M1Nm37HvnWM</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699" y="391350"/>
            <a:ext cx="8154967" cy="1077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Άλλες καταστάσεις στις οποίες οι Α΄ βοήθειες </a:t>
            </a:r>
            <a:endParaRPr dirty="0"/>
          </a:p>
          <a:p>
            <a:pPr marL="0" lvl="0" indent="0" algn="l" rtl="0">
              <a:spcBef>
                <a:spcPts val="0"/>
              </a:spcBef>
              <a:spcAft>
                <a:spcPts val="0"/>
              </a:spcAft>
              <a:buNone/>
            </a:pPr>
            <a:r>
              <a:rPr lang="el" dirty="0"/>
              <a:t>μπορεί να σώσουν τη ζωή του θύματος</a:t>
            </a:r>
            <a:endParaRPr dirty="0"/>
          </a:p>
        </p:txBody>
      </p:sp>
      <p:sp>
        <p:nvSpPr>
          <p:cNvPr id="92" name="Google Shape;92;p18"/>
          <p:cNvSpPr txBox="1">
            <a:spLocks noGrp="1"/>
          </p:cNvSpPr>
          <p:nvPr>
            <p:ph type="body" idx="1"/>
          </p:nvPr>
        </p:nvSpPr>
        <p:spPr>
          <a:xfrm>
            <a:off x="311700" y="1736800"/>
            <a:ext cx="8520600" cy="2832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l" sz="1908" b="1" dirty="0"/>
              <a:t>4. </a:t>
            </a:r>
            <a:r>
              <a:rPr lang="el" sz="2016" b="1" dirty="0"/>
              <a:t>Χτύπημα στο κεφάλι</a:t>
            </a:r>
            <a:r>
              <a:rPr lang="el" sz="1908" dirty="0"/>
              <a:t> </a:t>
            </a:r>
            <a:r>
              <a:rPr lang="el" dirty="0"/>
              <a:t>: </a:t>
            </a:r>
            <a:r>
              <a:rPr lang="el" dirty="0">
                <a:solidFill>
                  <a:srgbClr val="666666"/>
                </a:solidFill>
              </a:rPr>
              <a:t>Ακινητοποίηση, ερωτήσεις στο θύμα για 5 λεπτά «ποιος είσαι; , τι κάνεις, τι μέρα είναι,  πού μένεις;»,  Κλήση ασθενοφόρου ή επίσκεψη στο γιατρό για έλεγχο</a:t>
            </a:r>
            <a:endParaRPr dirty="0">
              <a:solidFill>
                <a:srgbClr val="666666"/>
              </a:solidFill>
            </a:endParaRPr>
          </a:p>
          <a:p>
            <a:pPr marL="0" lvl="0" indent="0" algn="l" rtl="0">
              <a:spcBef>
                <a:spcPts val="1200"/>
              </a:spcBef>
              <a:spcAft>
                <a:spcPts val="0"/>
              </a:spcAft>
              <a:buNone/>
            </a:pPr>
            <a:r>
              <a:rPr lang="el" sz="1908" b="1" dirty="0"/>
              <a:t>5</a:t>
            </a:r>
            <a:r>
              <a:rPr lang="el" sz="2124" b="1" dirty="0"/>
              <a:t>. </a:t>
            </a:r>
            <a:r>
              <a:rPr lang="el" sz="2016" b="1" dirty="0"/>
              <a:t>Ηλεκτροπληξία</a:t>
            </a:r>
            <a:r>
              <a:rPr lang="el" dirty="0"/>
              <a:t>: κλείσιμο γενικού διακόπτη ρεύματος ή  κλείσιμο της πηγής τροφοδοσίας (διακόπτης). Απομάκρυνση του θύματος με κακό αγωγό ηλεκτρισμού,  έλεγχος ζωτικών λειτουργιών, κλήση ασθενοφόρου, θέση ανάνηψης, σκέπασμα του θύματος</a:t>
            </a:r>
            <a:endParaRPr dirty="0"/>
          </a:p>
          <a:p>
            <a:pPr marL="0" lvl="0" indent="0" algn="l" rtl="0">
              <a:spcBef>
                <a:spcPts val="1200"/>
              </a:spcBef>
              <a:spcAft>
                <a:spcPts val="1200"/>
              </a:spcAft>
              <a:buNone/>
            </a:pPr>
            <a:r>
              <a:rPr lang="el" sz="1908" b="1" dirty="0"/>
              <a:t>6. Επιληπτική κρίση</a:t>
            </a:r>
            <a:r>
              <a:rPr lang="el" dirty="0"/>
              <a:t>: απομάκρυνση όλων των αντικειμένων γύρω από το θύμα, Προστασία του κεφαλιού, Αφού οι συσπάσεις τελειώσουν, έλεγχος ζωτικών λειτουργιών, κλήση ασθενοφόρου, θέση ανάνηψης, σκέπασμα του θύματος</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311699" y="254950"/>
            <a:ext cx="8008211" cy="66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100" b="1" dirty="0"/>
              <a:t> 7. Αιμοραγγία - ρινορραγία </a:t>
            </a:r>
            <a:endParaRPr sz="2100" b="1" dirty="0"/>
          </a:p>
          <a:p>
            <a:pPr marL="457200" lvl="0" indent="0" algn="l" rtl="0">
              <a:spcBef>
                <a:spcPts val="1200"/>
              </a:spcBef>
              <a:spcAft>
                <a:spcPts val="1200"/>
              </a:spcAft>
              <a:buNone/>
            </a:pPr>
            <a:endParaRPr sz="1900" dirty="0"/>
          </a:p>
        </p:txBody>
      </p:sp>
      <p:pic>
        <p:nvPicPr>
          <p:cNvPr id="98" name="Google Shape;98;p19" descr="Ο Φίλιππος Ρεντάκης, εκπαιδευτής Πρώτων Βοηθειών της Ελληνικής Ομάδας Διάσωσης δίνει χρήσιμες συμβουλές για την αντιμετώπιση της αιμορραγίας." title="Πρώτες Βοήθειες/Αιμορραγία">
            <a:hlinkClick r:id="rId3"/>
          </p:cNvPr>
          <p:cNvPicPr preferRelativeResize="0"/>
          <p:nvPr/>
        </p:nvPicPr>
        <p:blipFill>
          <a:blip r:embed="rId4">
            <a:alphaModFix/>
          </a:blip>
          <a:stretch>
            <a:fillRect/>
          </a:stretch>
        </p:blipFill>
        <p:spPr>
          <a:xfrm>
            <a:off x="152400" y="1076650"/>
            <a:ext cx="8353175" cy="3862900"/>
          </a:xfrm>
          <a:prstGeom prst="rect">
            <a:avLst/>
          </a:prstGeom>
          <a:noFill/>
          <a:ln>
            <a:noFill/>
          </a:ln>
        </p:spPr>
      </p:pic>
      <p:sp>
        <p:nvSpPr>
          <p:cNvPr id="3" name="TextBox 2">
            <a:extLst>
              <a:ext uri="{FF2B5EF4-FFF2-40B4-BE49-F238E27FC236}">
                <a16:creationId xmlns:a16="http://schemas.microsoft.com/office/drawing/2014/main" id="{FE794674-8928-B8B9-4DC0-1214CF59FAFF}"/>
              </a:ext>
            </a:extLst>
          </p:cNvPr>
          <p:cNvSpPr txBox="1"/>
          <p:nvPr/>
        </p:nvSpPr>
        <p:spPr>
          <a:xfrm>
            <a:off x="3933575" y="276950"/>
            <a:ext cx="4572000" cy="645754"/>
          </a:xfrm>
          <a:prstGeom prst="rect">
            <a:avLst/>
          </a:prstGeom>
          <a:noFill/>
        </p:spPr>
        <p:txBody>
          <a:bodyPr wrap="square">
            <a:spAutoFit/>
          </a:bodyPr>
          <a:lstStyle/>
          <a:p>
            <a:pPr>
              <a:lnSpc>
                <a:spcPct val="107000"/>
              </a:lnSpc>
              <a:spcAft>
                <a:spcPts val="800"/>
              </a:spcAft>
            </a:pPr>
            <a:endParaRPr lang="en-US" sz="14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endParaRPr>
          </a:p>
          <a:p>
            <a:pPr>
              <a:lnSpc>
                <a:spcPct val="107000"/>
              </a:lnSpc>
              <a:spcAft>
                <a:spcPts val="800"/>
              </a:spcAft>
            </a:pPr>
            <a:r>
              <a:rPr lang="el-GR" sz="14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https://www.youtube.com/watch?v=vbszOOW9RWA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733914" y="90775"/>
            <a:ext cx="3036575"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μυοσκελετικοί τραυματισμοί </a:t>
            </a:r>
            <a:endParaRPr dirty="0"/>
          </a:p>
        </p:txBody>
      </p:sp>
      <p:sp>
        <p:nvSpPr>
          <p:cNvPr id="104" name="Google Shape;104;p20"/>
          <p:cNvSpPr txBox="1">
            <a:spLocks noGrp="1"/>
          </p:cNvSpPr>
          <p:nvPr>
            <p:ph type="body" idx="1"/>
          </p:nvPr>
        </p:nvSpPr>
        <p:spPr>
          <a:xfrm>
            <a:off x="237825" y="1010225"/>
            <a:ext cx="34329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l" sz="2000" b="1" dirty="0"/>
              <a:t>8. Διάστρεμμα</a:t>
            </a:r>
            <a:r>
              <a:rPr lang="el" dirty="0"/>
              <a:t> : </a:t>
            </a:r>
            <a:r>
              <a:rPr lang="el" sz="1600" dirty="0"/>
              <a:t>ακινητοποίηση, ανύψωση, πάγος, περίδεση</a:t>
            </a:r>
            <a:endParaRPr sz="1600" dirty="0"/>
          </a:p>
          <a:p>
            <a:pPr marL="0" lvl="0" indent="0" algn="l" rtl="0">
              <a:spcBef>
                <a:spcPts val="1200"/>
              </a:spcBef>
              <a:spcAft>
                <a:spcPts val="0"/>
              </a:spcAft>
              <a:buNone/>
            </a:pPr>
            <a:r>
              <a:rPr lang="el" sz="1800" b="1" dirty="0"/>
              <a:t>9. Θλάση</a:t>
            </a:r>
            <a:r>
              <a:rPr lang="el" sz="1600" dirty="0"/>
              <a:t>: ακινητοποίηση, πάγος, περίδεση</a:t>
            </a:r>
            <a:endParaRPr sz="1600" dirty="0"/>
          </a:p>
          <a:p>
            <a:pPr marL="0" lvl="0" indent="0" algn="l" rtl="0">
              <a:spcBef>
                <a:spcPts val="1200"/>
              </a:spcBef>
              <a:spcAft>
                <a:spcPts val="0"/>
              </a:spcAft>
              <a:buNone/>
            </a:pPr>
            <a:r>
              <a:rPr lang="el" sz="1924" b="1" dirty="0"/>
              <a:t>10. </a:t>
            </a:r>
            <a:r>
              <a:rPr lang="el" sz="1724" b="1" dirty="0"/>
              <a:t>Ανοιχτά και κλειστά κατάγματα </a:t>
            </a:r>
            <a:endParaRPr sz="1724" b="1" dirty="0"/>
          </a:p>
          <a:p>
            <a:pPr marL="457200" lvl="0" indent="-316706" algn="l" rtl="0">
              <a:spcBef>
                <a:spcPts val="1200"/>
              </a:spcBef>
              <a:spcAft>
                <a:spcPts val="0"/>
              </a:spcAft>
              <a:buClr>
                <a:srgbClr val="000000"/>
              </a:buClr>
              <a:buSzPct val="100000"/>
              <a:buChar char="●"/>
            </a:pPr>
            <a:r>
              <a:rPr lang="el" sz="1500" dirty="0">
                <a:solidFill>
                  <a:srgbClr val="000000"/>
                </a:solidFill>
              </a:rPr>
              <a:t>Πώς ορίζεται ένα ανοιχτό και πώς ένα κλειστό κάταγμα;</a:t>
            </a:r>
            <a:endParaRPr sz="1500" dirty="0">
              <a:solidFill>
                <a:srgbClr val="000000"/>
              </a:solidFill>
            </a:endParaRPr>
          </a:p>
          <a:p>
            <a:pPr marL="457200" lvl="0" indent="-316706" algn="l" rtl="0">
              <a:spcBef>
                <a:spcPts val="0"/>
              </a:spcBef>
              <a:spcAft>
                <a:spcPts val="0"/>
              </a:spcAft>
              <a:buClr>
                <a:srgbClr val="000000"/>
              </a:buClr>
              <a:buSzPct val="100000"/>
              <a:buChar char="●"/>
            </a:pPr>
            <a:r>
              <a:rPr lang="el" sz="1500" dirty="0">
                <a:solidFill>
                  <a:srgbClr val="000000"/>
                </a:solidFill>
              </a:rPr>
              <a:t> Ποια η διαφορά τους; </a:t>
            </a:r>
            <a:endParaRPr sz="1500" dirty="0">
              <a:solidFill>
                <a:srgbClr val="000000"/>
              </a:solidFill>
            </a:endParaRPr>
          </a:p>
          <a:p>
            <a:pPr marL="457200" lvl="0" indent="-316706" algn="l" rtl="0">
              <a:spcBef>
                <a:spcPts val="0"/>
              </a:spcBef>
              <a:spcAft>
                <a:spcPts val="0"/>
              </a:spcAft>
              <a:buClr>
                <a:srgbClr val="000000"/>
              </a:buClr>
              <a:buSzPct val="100000"/>
              <a:buChar char="●"/>
            </a:pPr>
            <a:r>
              <a:rPr lang="el" sz="1500" dirty="0">
                <a:solidFill>
                  <a:srgbClr val="000000"/>
                </a:solidFill>
              </a:rPr>
              <a:t>Μετακινούμε έναν τραυματισμένο που υποθέτουμε ότι έχει υποστεί κάταγμα; </a:t>
            </a:r>
            <a:r>
              <a:rPr lang="el" sz="1500" dirty="0">
                <a:solidFill>
                  <a:srgbClr val="000000"/>
                </a:solidFill>
                <a:latin typeface="Arial"/>
                <a:ea typeface="Arial"/>
                <a:cs typeface="Arial"/>
                <a:sym typeface="Arial"/>
              </a:rPr>
              <a:t> </a:t>
            </a:r>
            <a:endParaRPr sz="1500" dirty="0">
              <a:solidFill>
                <a:srgbClr val="000000"/>
              </a:solidFill>
              <a:latin typeface="Arial"/>
              <a:ea typeface="Arial"/>
              <a:cs typeface="Arial"/>
              <a:sym typeface="Arial"/>
            </a:endParaRPr>
          </a:p>
          <a:p>
            <a:pPr marL="0" lvl="0" indent="0" algn="l" rtl="0">
              <a:spcBef>
                <a:spcPts val="1200"/>
              </a:spcBef>
              <a:spcAft>
                <a:spcPts val="1200"/>
              </a:spcAft>
              <a:buNone/>
            </a:pPr>
            <a:r>
              <a:rPr lang="el" sz="1600" dirty="0"/>
              <a:t> </a:t>
            </a:r>
            <a:endParaRPr sz="1600" dirty="0"/>
          </a:p>
        </p:txBody>
      </p:sp>
      <p:sp>
        <p:nvSpPr>
          <p:cNvPr id="105" name="Google Shape;105;p20"/>
          <p:cNvSpPr txBox="1">
            <a:spLocks noGrp="1"/>
          </p:cNvSpPr>
          <p:nvPr>
            <p:ph type="body" idx="2"/>
          </p:nvPr>
        </p:nvSpPr>
        <p:spPr>
          <a:xfrm>
            <a:off x="4136475" y="1152475"/>
            <a:ext cx="46959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1200" u="sng">
              <a:solidFill>
                <a:schemeClr val="hlink"/>
              </a:solidFill>
              <a:latin typeface="Arial"/>
              <a:ea typeface="Arial"/>
              <a:cs typeface="Arial"/>
              <a:sym typeface="Arial"/>
            </a:endParaRPr>
          </a:p>
          <a:p>
            <a:pPr marL="0" lvl="0" indent="0" algn="l" rtl="0">
              <a:spcBef>
                <a:spcPts val="1200"/>
              </a:spcBef>
              <a:spcAft>
                <a:spcPts val="1200"/>
              </a:spcAft>
              <a:buNone/>
            </a:pPr>
            <a:endParaRPr/>
          </a:p>
        </p:txBody>
      </p:sp>
      <p:pic>
        <p:nvPicPr>
          <p:cNvPr id="106" name="Google Shape;106;p20" descr="Το βίντεο δημιουργήθηκε από τους μεταπτυχιακούς φοιτητές Καφούσια Ειρήνη, Νικολόπουλο Νικόλαο, Παπαδόπουλο Ιωάννη, Ρηγοπούλου Κωνσταντίνα και Σπηλιόπουλο Ιωάννη - Χρήστο, στο πλαίσιο εργασίας για το μάθημα &quot;Χρήση Νέων Τεχνολογιών για την Εκπαίδευση στην Αντιμετώπιση Κινδύνων και Καταστροφών&quot;, του δευτέρου εξαμήνου του Προγράμματος Μεταπτυχιακών Σπουδών &quot;Ανάλυση και διαχείριση ανθρωπογενών και φυσικών καταστροφών&quot;, του Διεθνούς Πανεπιστημίου Ελλάδας και της Ακαδημίας του Πυροσβεστικού Σώματος." title="Πρώτες Βοήθειες: Αντιμετώπιση κατάγματος πριν τη μεταφορά στο νοσοκομείο">
            <a:hlinkClick r:id="rId3"/>
          </p:cNvPr>
          <p:cNvPicPr preferRelativeResize="0"/>
          <p:nvPr/>
        </p:nvPicPr>
        <p:blipFill>
          <a:blip r:embed="rId4">
            <a:alphaModFix/>
          </a:blip>
          <a:stretch>
            <a:fillRect/>
          </a:stretch>
        </p:blipFill>
        <p:spPr>
          <a:xfrm>
            <a:off x="3905957" y="1010225"/>
            <a:ext cx="4991594" cy="3871975"/>
          </a:xfrm>
          <a:prstGeom prst="rect">
            <a:avLst/>
          </a:prstGeom>
          <a:noFill/>
          <a:ln>
            <a:noFill/>
          </a:ln>
        </p:spPr>
      </p:pic>
      <p:sp>
        <p:nvSpPr>
          <p:cNvPr id="3" name="TextBox 2">
            <a:extLst>
              <a:ext uri="{FF2B5EF4-FFF2-40B4-BE49-F238E27FC236}">
                <a16:creationId xmlns:a16="http://schemas.microsoft.com/office/drawing/2014/main" id="{48676E0E-72A2-61CB-867F-87C4C4AD0FF7}"/>
              </a:ext>
            </a:extLst>
          </p:cNvPr>
          <p:cNvSpPr txBox="1"/>
          <p:nvPr/>
        </p:nvSpPr>
        <p:spPr>
          <a:xfrm>
            <a:off x="3561644" y="470125"/>
            <a:ext cx="4572000" cy="312650"/>
          </a:xfrm>
          <a:prstGeom prst="rect">
            <a:avLst/>
          </a:prstGeom>
          <a:noFill/>
        </p:spPr>
        <p:txBody>
          <a:bodyPr wrap="square">
            <a:spAutoFit/>
          </a:bodyPr>
          <a:lstStyle/>
          <a:p>
            <a:pPr>
              <a:lnSpc>
                <a:spcPct val="107000"/>
              </a:lnSpc>
              <a:spcAft>
                <a:spcPts val="800"/>
              </a:spcAft>
            </a:pPr>
            <a:r>
              <a:rPr lang="el-GR"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https://www.youtube.com/watch?v=-VG3efru39Y</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21875" y="666050"/>
            <a:ext cx="4445700" cy="3642600"/>
          </a:xfrm>
          <a:prstGeom prst="rect">
            <a:avLst/>
          </a:prstGeom>
        </p:spPr>
        <p:txBody>
          <a:bodyPr spcFirstLastPara="1" wrap="square" lIns="91425" tIns="91425" rIns="91425" bIns="91425" anchor="ctr" anchorCtr="0">
            <a:noAutofit/>
          </a:bodyPr>
          <a:lstStyle/>
          <a:p>
            <a:pPr marL="0" marR="50800" lvl="0" indent="0" algn="l" rtl="0">
              <a:lnSpc>
                <a:spcPct val="115000"/>
              </a:lnSpc>
              <a:spcBef>
                <a:spcPts val="1200"/>
              </a:spcBef>
              <a:spcAft>
                <a:spcPts val="0"/>
              </a:spcAft>
              <a:buNone/>
            </a:pPr>
            <a:r>
              <a:rPr lang="el" sz="2000">
                <a:solidFill>
                  <a:srgbClr val="C00000"/>
                </a:solidFill>
              </a:rPr>
              <a:t>        </a:t>
            </a:r>
            <a:r>
              <a:rPr lang="el" sz="2300">
                <a:solidFill>
                  <a:srgbClr val="C00000"/>
                </a:solidFill>
              </a:rPr>
              <a:t> </a:t>
            </a:r>
            <a:r>
              <a:rPr lang="el" sz="2300">
                <a:solidFill>
                  <a:schemeClr val="lt2"/>
                </a:solidFill>
              </a:rPr>
              <a:t> </a:t>
            </a:r>
            <a:endParaRPr sz="2300">
              <a:solidFill>
                <a:schemeClr val="lt2"/>
              </a:solidFill>
            </a:endParaRPr>
          </a:p>
          <a:p>
            <a:pPr marL="0" marR="50800" lvl="0" indent="0" algn="l" rtl="0">
              <a:lnSpc>
                <a:spcPct val="115000"/>
              </a:lnSpc>
              <a:spcBef>
                <a:spcPts val="1200"/>
              </a:spcBef>
              <a:spcAft>
                <a:spcPts val="0"/>
              </a:spcAft>
              <a:buNone/>
            </a:pPr>
            <a:r>
              <a:rPr lang="el" sz="2300">
                <a:solidFill>
                  <a:schemeClr val="lt2"/>
                </a:solidFill>
              </a:rPr>
              <a:t>             </a:t>
            </a:r>
            <a:r>
              <a:rPr lang="el" sz="2400">
                <a:solidFill>
                  <a:schemeClr val="lt2"/>
                </a:solidFill>
              </a:rPr>
              <a:t>Χρήσιμα τηλέφωνα</a:t>
            </a:r>
            <a:r>
              <a:rPr lang="el" sz="2400">
                <a:solidFill>
                  <a:srgbClr val="C00000"/>
                </a:solidFill>
              </a:rPr>
              <a:t> </a:t>
            </a:r>
            <a:endParaRPr sz="2400">
              <a:solidFill>
                <a:srgbClr val="C00000"/>
              </a:solidFill>
            </a:endParaRPr>
          </a:p>
          <a:p>
            <a:pPr marL="0" marR="50800" lvl="0" indent="0" algn="l" rtl="0">
              <a:lnSpc>
                <a:spcPct val="115000"/>
              </a:lnSpc>
              <a:spcBef>
                <a:spcPts val="1200"/>
              </a:spcBef>
              <a:spcAft>
                <a:spcPts val="0"/>
              </a:spcAft>
              <a:buNone/>
            </a:pPr>
            <a:r>
              <a:rPr lang="el" sz="2000">
                <a:solidFill>
                  <a:srgbClr val="000000"/>
                </a:solidFill>
              </a:rPr>
              <a:t>              </a:t>
            </a:r>
            <a:r>
              <a:rPr lang="el" sz="2000">
                <a:solidFill>
                  <a:schemeClr val="lt2"/>
                </a:solidFill>
              </a:rPr>
              <a:t> ΕΚΑΒ - ασθενοφόρο  166, </a:t>
            </a:r>
            <a:endParaRPr sz="2000">
              <a:solidFill>
                <a:schemeClr val="lt2"/>
              </a:solidFill>
            </a:endParaRPr>
          </a:p>
          <a:p>
            <a:pPr marL="0" marR="50800" lvl="0" indent="0" algn="l" rtl="0">
              <a:lnSpc>
                <a:spcPct val="115000"/>
              </a:lnSpc>
              <a:spcBef>
                <a:spcPts val="1200"/>
              </a:spcBef>
              <a:spcAft>
                <a:spcPts val="0"/>
              </a:spcAft>
              <a:buNone/>
            </a:pPr>
            <a:r>
              <a:rPr lang="el" sz="2000">
                <a:solidFill>
                  <a:schemeClr val="lt2"/>
                </a:solidFill>
              </a:rPr>
              <a:t>                ΄Εκτακτες ανάγκες  112</a:t>
            </a:r>
            <a:endParaRPr sz="2000">
              <a:solidFill>
                <a:schemeClr val="lt2"/>
              </a:solidFill>
            </a:endParaRPr>
          </a:p>
          <a:p>
            <a:pPr marL="0" marR="50800" lvl="0" indent="0" algn="l" rtl="0">
              <a:lnSpc>
                <a:spcPct val="115000"/>
              </a:lnSpc>
              <a:spcBef>
                <a:spcPts val="1200"/>
              </a:spcBef>
              <a:spcAft>
                <a:spcPts val="0"/>
              </a:spcAft>
              <a:buNone/>
            </a:pPr>
            <a:r>
              <a:rPr lang="el" sz="2000">
                <a:solidFill>
                  <a:schemeClr val="lt2"/>
                </a:solidFill>
              </a:rPr>
              <a:t>                Πυροσβεστική 199  </a:t>
            </a:r>
            <a:endParaRPr sz="2000">
              <a:solidFill>
                <a:schemeClr val="lt2"/>
              </a:solidFill>
            </a:endParaRPr>
          </a:p>
          <a:p>
            <a:pPr marL="0" marR="50800" lvl="0" indent="0" algn="l" rtl="0">
              <a:lnSpc>
                <a:spcPct val="115000"/>
              </a:lnSpc>
              <a:spcBef>
                <a:spcPts val="1200"/>
              </a:spcBef>
              <a:spcAft>
                <a:spcPts val="0"/>
              </a:spcAft>
              <a:buNone/>
            </a:pPr>
            <a:r>
              <a:rPr lang="el" sz="2000">
                <a:solidFill>
                  <a:schemeClr val="lt2"/>
                </a:solidFill>
              </a:rPr>
              <a:t>                Λιμενικό για πνιγμούς 108</a:t>
            </a:r>
            <a:endParaRPr sz="2000">
              <a:solidFill>
                <a:schemeClr val="lt2"/>
              </a:solidFill>
            </a:endParaRPr>
          </a:p>
          <a:p>
            <a:pPr marL="0" marR="50800" lvl="0" indent="0" algn="l" rtl="0">
              <a:lnSpc>
                <a:spcPct val="115000"/>
              </a:lnSpc>
              <a:spcBef>
                <a:spcPts val="1200"/>
              </a:spcBef>
              <a:spcAft>
                <a:spcPts val="0"/>
              </a:spcAft>
              <a:buNone/>
            </a:pPr>
            <a:r>
              <a:rPr lang="el" sz="2000">
                <a:solidFill>
                  <a:schemeClr val="lt2"/>
                </a:solidFill>
              </a:rPr>
              <a:t>               ΄Αμεση Δράση 100</a:t>
            </a:r>
            <a:endParaRPr sz="2000">
              <a:solidFill>
                <a:schemeClr val="lt2"/>
              </a:solidFill>
            </a:endParaRPr>
          </a:p>
          <a:p>
            <a:pPr marL="0" lvl="0" indent="0" algn="ctr" rtl="0">
              <a:spcBef>
                <a:spcPts val="1200"/>
              </a:spcBef>
              <a:spcAft>
                <a:spcPts val="0"/>
              </a:spcAft>
              <a:buNone/>
            </a:pPr>
            <a:endParaRPr/>
          </a:p>
        </p:txBody>
      </p:sp>
      <p:pic>
        <p:nvPicPr>
          <p:cNvPr id="112" name="Google Shape;112;p21"/>
          <p:cNvPicPr preferRelativeResize="0"/>
          <p:nvPr/>
        </p:nvPicPr>
        <p:blipFill>
          <a:blip r:embed="rId3">
            <a:alphaModFix/>
          </a:blip>
          <a:stretch>
            <a:fillRect/>
          </a:stretch>
        </p:blipFill>
        <p:spPr>
          <a:xfrm>
            <a:off x="4767575" y="1316150"/>
            <a:ext cx="3527677" cy="2413376"/>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458</Words>
  <Application>Microsoft Office PowerPoint</Application>
  <PresentationFormat>Προβολή στην οθόνη (16:9)</PresentationFormat>
  <Paragraphs>43</Paragraphs>
  <Slides>11</Slides>
  <Notes>11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Calibri</vt:lpstr>
      <vt:lpstr>Arial</vt:lpstr>
      <vt:lpstr>Lato</vt:lpstr>
      <vt:lpstr>Playfair Display</vt:lpstr>
      <vt:lpstr>Coral</vt:lpstr>
      <vt:lpstr>Α΄ βοήθειες</vt:lpstr>
      <vt:lpstr>Πώς θα ορίζατε τις Α΄ βοήθειες;</vt:lpstr>
      <vt:lpstr>Μέρος Α΄- Καταστάσεις για παροχή Α΄βοηθειών</vt:lpstr>
      <vt:lpstr>Παρουσίαση του PowerPoint</vt:lpstr>
      <vt:lpstr>Παρουσίαση του PowerPoint</vt:lpstr>
      <vt:lpstr>Άλλες καταστάσεις στις οποίες οι Α΄ βοήθειες  μπορεί να σώσουν τη ζωή του θύματος</vt:lpstr>
      <vt:lpstr>Παρουσίαση του PowerPoint</vt:lpstr>
      <vt:lpstr>μυοσκελετικοί τραυματισμοί </vt:lpstr>
      <vt:lpstr>                        Χρήσιμα τηλέφωνα                 ΕΚΑΒ - ασθενοφόρο  166,                  ΄Εκτακτες ανάγκες  112                 Πυροσβεστική 199                   Λιμενικό για πνιγμούς 108                ΄Αμεση Δράση 100 </vt:lpstr>
      <vt:lpstr>Μέρος B΄- Συνήθη λάθη στις Α βοήθειες https://watchkin.com/5bfeddfa49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 βοήθειες</dc:title>
  <cp:lastModifiedBy>ΜΑΡΙΝΑ ΜΟΥΡΑΤΙΔΟΥ</cp:lastModifiedBy>
  <cp:revision>2</cp:revision>
  <dcterms:modified xsi:type="dcterms:W3CDTF">2025-04-22T06:49:56Z</dcterms:modified>
</cp:coreProperties>
</file>