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15D06E1-328C-4C0E-BE40-A6D904DB52F5}"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15D06E1-328C-4C0E-BE40-A6D904DB52F5}"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15D06E1-328C-4C0E-BE40-A6D904DB52F5}"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15D06E1-328C-4C0E-BE40-A6D904DB52F5}"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D06E1-328C-4C0E-BE40-A6D904DB52F5}"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15D06E1-328C-4C0E-BE40-A6D904DB52F5}" type="datetimeFigureOut">
              <a:rPr lang="el-GR" smtClean="0"/>
              <a:t>27/2/2022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5D06E1-328C-4C0E-BE40-A6D904DB52F5}" type="datetimeFigureOut">
              <a:rPr lang="el-GR" smtClean="0"/>
              <a:t>27/2/2022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15D06E1-328C-4C0E-BE40-A6D904DB52F5}" type="datetimeFigureOut">
              <a:rPr lang="el-GR" smtClean="0"/>
              <a:t>27/2/2022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D06E1-328C-4C0E-BE40-A6D904DB52F5}" type="datetimeFigureOut">
              <a:rPr lang="el-GR" smtClean="0"/>
              <a:t>27/2/2022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D06E1-328C-4C0E-BE40-A6D904DB52F5}" type="datetimeFigureOut">
              <a:rPr lang="el-GR" smtClean="0"/>
              <a:t>27/2/2022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D06E1-328C-4C0E-BE40-A6D904DB52F5}" type="datetimeFigureOut">
              <a:rPr lang="el-GR" smtClean="0"/>
              <a:t>27/2/2022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F674824-2316-4D93-B892-F988A28B9732}" type="slidenum">
              <a:rPr lang="el-GR" smtClean="0"/>
              <a:t>‹#›</a:t>
            </a:fld>
            <a:endParaRPr lang="el-GR"/>
          </a:p>
        </p:txBody>
      </p:sp>
    </p:spTree>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D06E1-328C-4C0E-BE40-A6D904DB52F5}" type="datetimeFigureOut">
              <a:rPr lang="el-GR" smtClean="0"/>
              <a:t>27/2/2022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74824-2316-4D93-B892-F988A28B9732}"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571503"/>
          </a:xfrm>
        </p:spPr>
        <p:txBody>
          <a:bodyPr>
            <a:normAutofit fontScale="90000"/>
          </a:bodyPr>
          <a:lstStyle/>
          <a:p>
            <a:r>
              <a:rPr lang="el-GR" dirty="0" smtClean="0"/>
              <a:t>Ενότητα 6η – ΕΘΕΛΟΝΤΙΣΜΟΣ</a:t>
            </a:r>
            <a:endParaRPr lang="el-GR" dirty="0"/>
          </a:p>
        </p:txBody>
      </p:sp>
      <p:sp>
        <p:nvSpPr>
          <p:cNvPr id="3" name="Subtitle 2"/>
          <p:cNvSpPr>
            <a:spLocks noGrp="1"/>
          </p:cNvSpPr>
          <p:nvPr>
            <p:ph type="subTitle" idx="1"/>
          </p:nvPr>
        </p:nvSpPr>
        <p:spPr>
          <a:xfrm>
            <a:off x="428596" y="1785926"/>
            <a:ext cx="8215370" cy="4429156"/>
          </a:xfrm>
        </p:spPr>
        <p:txBody>
          <a:bodyPr>
            <a:normAutofit fontScale="92500" lnSpcReduction="10000"/>
          </a:bodyPr>
          <a:lstStyle/>
          <a:p>
            <a:r>
              <a:rPr lang="el-GR" dirty="0" smtClean="0"/>
              <a:t>Ορισμός: Η οργανωμένη, εκούσια και ανιδιοτελής προσφορά υπηρεσιών στο κοινωνικό σύνολο. Αξία: o Καταπολέμηση ατομικισμού και ιδιοτέλειας, ανάπτυξη αλληλεγγύης, συντροφικότητας, ενότητας. o Ενεργός συμμετοχή στην κοινωνική και πολιτική ζωή και ενίσχυση δημοκρατίας. o Έμπρακτη απόδειξη ανιδιοτελούς αγάπης προς τον συνάνθρωπο. o Ηθική ικανοποίηση και πληρότητα. o Διοχέτευση δημιουργικών δυνάμεων ανθρώπου με τρόπο ωφέλιμο.</a:t>
            </a:r>
            <a:endParaRPr lang="el-GR" dirty="0"/>
          </a:p>
        </p:txBody>
      </p:sp>
      <p:graphicFrame>
        <p:nvGraphicFramePr>
          <p:cNvPr id="1026" name="Object 2"/>
          <p:cNvGraphicFramePr>
            <a:graphicFrameLocks noChangeAspect="1"/>
          </p:cNvGraphicFramePr>
          <p:nvPr/>
        </p:nvGraphicFramePr>
        <p:xfrm>
          <a:off x="714348" y="1214422"/>
          <a:ext cx="1741487" cy="523875"/>
        </p:xfrm>
        <a:graphic>
          <a:graphicData uri="http://schemas.openxmlformats.org/presentationml/2006/ole">
            <p:oleObj spid="_x0000_s1026" name="Packager Shell Object" showAsIcon="1" r:id="rId3" imgW="1741680" imgH="523800" progId="Package">
              <p:embed/>
            </p:oleObj>
          </a:graphicData>
        </a:graphic>
      </p:graphicFrame>
    </p:spTree>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Φορείς ευαισθητοποίησης:</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Οικογένεια –&gt;Ανατρέφει τα μέλη της με πνεύμα ανιδιοτελούς προσφοράς, δίνοντας η ίδια το παράδειγμα. Το σχολείο –&gt; Διαμορφώνει προσωπικότητες με ηθικές αξίες και ανθρωπιστικά ιδεώδη / Αναλαμβάνει πρωτοβουλίες ή συμμετέχει σε δραστηριότητες εθελοντικής δράσης. Τα Μ.Μ.Ε. –&gt; Παρουσιάζουν τα αποτελέσματα της εθελοντικής προσφοράς και δράσης / Προβάλλουν ανάλογα πρότυπα. Οι πολιτικοί, πνευματικοί και θρησκευτικοί ηγέτες –&gt; Δίνουν με το έργο τους παραδείγματα κοινωνικής προσφοράς, ώστε να αποτελέσουν παράδειγμα για τον κόσμο. </a:t>
            </a:r>
            <a:endParaRPr lang="el-GR" dirty="0"/>
          </a:p>
        </p:txBody>
      </p:sp>
    </p:spTree>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58204" cy="917596"/>
          </a:xfrm>
        </p:spPr>
        <p:txBody>
          <a:bodyPr>
            <a:noAutofit/>
          </a:bodyPr>
          <a:lstStyle/>
          <a:p>
            <a:r>
              <a:rPr lang="el-GR" sz="2800" dirty="0" smtClean="0"/>
              <a:t>Προβλήματα σύγχρονης εποχής που καθιστούν επιτακτική την ανάγκη ανθρωπιάς και αλληλεγγύης:</a:t>
            </a:r>
            <a:endParaRPr lang="el-GR" sz="2800" dirty="0"/>
          </a:p>
        </p:txBody>
      </p:sp>
      <p:sp>
        <p:nvSpPr>
          <p:cNvPr id="3" name="Content Placeholder 2"/>
          <p:cNvSpPr>
            <a:spLocks noGrp="1"/>
          </p:cNvSpPr>
          <p:nvPr>
            <p:ph idx="1"/>
          </p:nvPr>
        </p:nvSpPr>
        <p:spPr/>
        <p:txBody>
          <a:bodyPr/>
          <a:lstStyle/>
          <a:p>
            <a:r>
              <a:rPr lang="el-GR" dirty="0" smtClean="0"/>
              <a:t>o Παραβίαση ανθρωπίνων δικαιωμάτων σε πολλές χώρες της υφηλίου. o Πόλεμος και συνέπειές του. o Bία και εγκληματικότητα. o Οικολογική καταστροφή. o Κυριαρχία της μηχανής. o Απρόσωπες, εφήμερες και ιδιοτελείς διαπροσωπικές σχέσεις. o Υπονόμευση ανθρώπινων αξιών από τον υλικό ευδαιμονισμό, τη χρησιμοθηρία, τον ανταγωνισμό .</a:t>
            </a:r>
            <a:endParaRPr lang="el-GR" dirty="0"/>
          </a:p>
        </p:txBody>
      </p:sp>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l-GR" b="1" dirty="0"/>
              <a:t>Εθελοντισμός</a:t>
            </a:r>
            <a:r>
              <a:rPr lang="el-GR" dirty="0"/>
              <a:t/>
            </a:r>
            <a:br>
              <a:rPr lang="el-GR" dirty="0"/>
            </a:br>
            <a:endParaRPr lang="el-GR" dirty="0"/>
          </a:p>
        </p:txBody>
      </p:sp>
      <p:sp>
        <p:nvSpPr>
          <p:cNvPr id="3" name="Content Placeholder 2"/>
          <p:cNvSpPr>
            <a:spLocks noGrp="1"/>
          </p:cNvSpPr>
          <p:nvPr>
            <p:ph idx="1"/>
          </p:nvPr>
        </p:nvSpPr>
        <p:spPr>
          <a:xfrm>
            <a:off x="457200" y="1071546"/>
            <a:ext cx="8229600" cy="5054617"/>
          </a:xfrm>
        </p:spPr>
        <p:txBody>
          <a:bodyPr>
            <a:normAutofit fontScale="92500" lnSpcReduction="10000"/>
          </a:bodyPr>
          <a:lstStyle/>
          <a:p>
            <a:pPr fontAlgn="base"/>
            <a:r>
              <a:rPr lang="el-GR" dirty="0"/>
              <a:t>ΘΕΜΑ : « Σ’ ένα κόσμο που συγκλονίζεται από φριχτές πράξεις βία και φυσικές καταστροφές, οι εθελοντές, άτομα και οργανώσεις, αναλαμβάνουν να απαλύνουν τον ανθρώπινο πόνο, να περιθάλψουν, να στείλουν ένα μήνυμα ανθρωπιάς και συμπάθειας.</a:t>
            </a:r>
          </a:p>
          <a:p>
            <a:pPr fontAlgn="base"/>
            <a:r>
              <a:rPr lang="el-GR" dirty="0"/>
              <a:t>α) Τι ωθεί τους ανθρώπους σε πράξεις εθελοντικής προσφοράς σήμερα ;</a:t>
            </a:r>
          </a:p>
          <a:p>
            <a:pPr fontAlgn="base"/>
            <a:r>
              <a:rPr lang="el-GR" dirty="0"/>
              <a:t>β) Κάτω από ποιες προϋποθέσεις μπορεί ο εθελοντισμός να λύσει το πρόβλημα της ανθρώπινης δυστυχίας ;»</a:t>
            </a:r>
          </a:p>
          <a:p>
            <a:endParaRPr lang="el-GR" dirty="0"/>
          </a:p>
        </p:txBody>
      </p: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Υπόδειγμα εκθεσης</a:t>
            </a:r>
            <a:endParaRPr lang="el-GR" dirty="0"/>
          </a:p>
        </p:txBody>
      </p:sp>
      <p:sp>
        <p:nvSpPr>
          <p:cNvPr id="3" name="Content Placeholder 2"/>
          <p:cNvSpPr>
            <a:spLocks noGrp="1"/>
          </p:cNvSpPr>
          <p:nvPr>
            <p:ph idx="1"/>
          </p:nvPr>
        </p:nvSpPr>
        <p:spPr/>
        <p:txBody>
          <a:bodyPr>
            <a:normAutofit fontScale="62500" lnSpcReduction="20000"/>
          </a:bodyPr>
          <a:lstStyle/>
          <a:p>
            <a:pPr fontAlgn="base"/>
            <a:r>
              <a:rPr lang="el-GR" b="1" dirty="0"/>
              <a:t>Πρόλογος</a:t>
            </a:r>
            <a:r>
              <a:rPr lang="el-GR" dirty="0"/>
              <a:t> → Ζούμε σ’ ένα κόσμο που καθημερινά συγκλονίζεται από φαινόμενα βίας και φυσικές καταστροφές. Μοναδική ελπίδα σωτηρίας είναι οι εθελοντές και οι διάφορες εθελοντικές οργανώσεις που με τη δράση τους προσπαθούν ν’ απαλύνουν τον ανθρώπινο πόνο και να δημιουργήσουν έναν καλύτερο κόσμο.</a:t>
            </a:r>
          </a:p>
          <a:p>
            <a:pPr fontAlgn="base"/>
            <a:r>
              <a:rPr lang="el-GR" b="1" dirty="0"/>
              <a:t>Κύριο μέρος</a:t>
            </a:r>
            <a:endParaRPr lang="el-GR" dirty="0"/>
          </a:p>
          <a:p>
            <a:pPr fontAlgn="base"/>
            <a:r>
              <a:rPr lang="el-GR" b="1" dirty="0"/>
              <a:t>1</a:t>
            </a:r>
            <a:r>
              <a:rPr lang="el-GR" b="1" baseline="30000" dirty="0"/>
              <a:t>η</a:t>
            </a:r>
            <a:r>
              <a:rPr lang="el-GR" b="1" dirty="0"/>
              <a:t> παράγραφος → Λόγοι ενασχόλησης με τον εθελοντισμό</a:t>
            </a:r>
            <a:r>
              <a:rPr lang="el-GR" dirty="0"/>
              <a:t>:</a:t>
            </a:r>
          </a:p>
          <a:p>
            <a:pPr lvl="0" fontAlgn="base"/>
            <a:r>
              <a:rPr lang="el-GR" b="1" dirty="0"/>
              <a:t>Αγάπη</a:t>
            </a:r>
            <a:r>
              <a:rPr lang="el-GR" dirty="0"/>
              <a:t> για το συνάνθρωπο, </a:t>
            </a:r>
            <a:r>
              <a:rPr lang="el-GR" b="1" dirty="0"/>
              <a:t>αλληλεγγύη</a:t>
            </a:r>
            <a:r>
              <a:rPr lang="el-GR" dirty="0"/>
              <a:t> και </a:t>
            </a:r>
            <a:r>
              <a:rPr lang="el-GR" b="1" dirty="0"/>
              <a:t>συμπόνια</a:t>
            </a:r>
            <a:r>
              <a:rPr lang="el-GR" dirty="0"/>
              <a:t>. Οι εθελοντές αγαπούν το συνάνθρωπό τους και θέλουν να τον βοηθούν, όταν βρίσκεται σε ανάγκη.</a:t>
            </a:r>
          </a:p>
          <a:p>
            <a:pPr lvl="0" fontAlgn="base"/>
            <a:r>
              <a:rPr lang="el-GR" dirty="0"/>
              <a:t>Αλτρουισμός, </a:t>
            </a:r>
            <a:r>
              <a:rPr lang="el-GR" b="1" dirty="0"/>
              <a:t>ρομαντισμός</a:t>
            </a:r>
            <a:r>
              <a:rPr lang="el-GR" dirty="0"/>
              <a:t>, </a:t>
            </a:r>
            <a:r>
              <a:rPr lang="el-GR" b="1" dirty="0"/>
              <a:t>υψηλά ιδανικά</a:t>
            </a:r>
            <a:r>
              <a:rPr lang="el-GR" dirty="0"/>
              <a:t>. Οι περισσότεροι άνθρωποι ασχολούνται με τον εθελοντισμό παρακινούμενοι από υψηλά ιδανικά και μια ρομαντική διάθεση ότι μπορούν ν’ αλλάξουν τον κόσμο και να καταπολεμήσουν  τη φτώχεια, τον πόνο και τη δυστυχία. Επιπλέον, είναι αλτρουιστές, αφού βάζουν το συνάνθρωπό τους πάνω από τον εαυτό τους.</a:t>
            </a:r>
          </a:p>
          <a:p>
            <a:endParaRPr lang="el-GR" dirty="0"/>
          </a:p>
        </p:txBody>
      </p:sp>
    </p:spTree>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357166"/>
            <a:ext cx="8229600" cy="5768997"/>
          </a:xfrm>
        </p:spPr>
        <p:txBody>
          <a:bodyPr>
            <a:normAutofit fontScale="85000" lnSpcReduction="20000"/>
          </a:bodyPr>
          <a:lstStyle/>
          <a:p>
            <a:pPr lvl="0" fontAlgn="base"/>
            <a:r>
              <a:rPr lang="el-GR" b="1" dirty="0"/>
              <a:t>Αίσθηση του καθήκοντος. </a:t>
            </a:r>
            <a:r>
              <a:rPr lang="el-GR" dirty="0"/>
              <a:t>Οι εθελοντές είναι υπεύθυνοι και κοινωνικά ευαισθητοποιημένοι με υψηλή αίσθηση του χρέους. Γνωρίζουν ότι η προσφορά και η αλληλεγγύη αποτελούν τη βάση για την ομαλή συμβίωση και πρόοδο των ανθρώπων.</a:t>
            </a:r>
          </a:p>
          <a:p>
            <a:pPr lvl="0" fontAlgn="base"/>
            <a:r>
              <a:rPr lang="el-GR" dirty="0"/>
              <a:t>Ο εθελοντισμός δίνει </a:t>
            </a:r>
            <a:r>
              <a:rPr lang="el-GR" b="1" dirty="0"/>
              <a:t>νόημα</a:t>
            </a:r>
            <a:r>
              <a:rPr lang="el-GR" dirty="0"/>
              <a:t> στη ζωή του ανθρώπου. Μέσα από την προσφορά και την επαφή με το συνάνθρωπο αισθάνονται ολοκληρωμένοι και ευτυχισμένοι.</a:t>
            </a:r>
          </a:p>
          <a:p>
            <a:pPr fontAlgn="base"/>
            <a:r>
              <a:rPr lang="el-GR" b="1" dirty="0"/>
              <a:t>2</a:t>
            </a:r>
            <a:r>
              <a:rPr lang="el-GR" b="1" baseline="30000" dirty="0"/>
              <a:t>η</a:t>
            </a:r>
            <a:r>
              <a:rPr lang="el-GR" b="1" dirty="0"/>
              <a:t> παράγραφος</a:t>
            </a:r>
            <a:r>
              <a:rPr lang="el-GR" dirty="0"/>
              <a:t> → </a:t>
            </a:r>
            <a:r>
              <a:rPr lang="el-GR" b="1" dirty="0"/>
              <a:t>Κάτω από ποιες προϋποθέσεις μπορεί ο εθελοντισμός να λύσει το πρόβλημα της ανθρώπινης δυστυχίας ;</a:t>
            </a:r>
            <a:endParaRPr lang="el-GR" dirty="0"/>
          </a:p>
          <a:p>
            <a:pPr fontAlgn="base"/>
            <a:r>
              <a:rPr lang="el-GR" dirty="0"/>
              <a:t>Ο εθελοντισμός μπορεί να λύσει το πρόβλημα της ανθρώπινης δυστυχίας κάτω από τις εξής προϋποθέσεις.</a:t>
            </a:r>
          </a:p>
          <a:p>
            <a:endParaRPr lang="el-GR" dirty="0"/>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357166"/>
            <a:ext cx="8229600" cy="5768997"/>
          </a:xfrm>
        </p:spPr>
        <p:txBody>
          <a:bodyPr>
            <a:normAutofit fontScale="77500" lnSpcReduction="20000"/>
          </a:bodyPr>
          <a:lstStyle/>
          <a:p>
            <a:pPr lvl="0" fontAlgn="base"/>
            <a:r>
              <a:rPr lang="el-GR" dirty="0"/>
              <a:t>Να είναι </a:t>
            </a:r>
            <a:r>
              <a:rPr lang="el-GR" b="1" dirty="0"/>
              <a:t>οργανωμένος</a:t>
            </a:r>
            <a:r>
              <a:rPr lang="el-GR" dirty="0"/>
              <a:t>. Ένα άτομο ή μια μικρή ομάδα ατόμων δε μπορούν να σώσουν τον κόσμο. Οι εθελοντικές ομάδες πρέπει να έχουν τη στήριξη της </a:t>
            </a:r>
            <a:r>
              <a:rPr lang="el-GR" b="1" dirty="0"/>
              <a:t>πολιτείας</a:t>
            </a:r>
            <a:r>
              <a:rPr lang="el-GR" dirty="0"/>
              <a:t> και των </a:t>
            </a:r>
            <a:r>
              <a:rPr lang="el-GR" b="1" dirty="0"/>
              <a:t>χωρών</a:t>
            </a:r>
            <a:r>
              <a:rPr lang="el-GR" dirty="0"/>
              <a:t> όπου λαμβάνουν δράση, να έχουν </a:t>
            </a:r>
            <a:r>
              <a:rPr lang="el-GR" b="1" dirty="0"/>
              <a:t>χρηματοδότηση</a:t>
            </a:r>
            <a:r>
              <a:rPr lang="el-GR" dirty="0"/>
              <a:t> και να αποτελούνται από </a:t>
            </a:r>
            <a:r>
              <a:rPr lang="el-GR" b="1" dirty="0"/>
              <a:t>καταρτισμένους</a:t>
            </a:r>
            <a:r>
              <a:rPr lang="el-GR" dirty="0"/>
              <a:t> εθελοντές που να έχουν τις απαραίτητες γνώσεις,  ώστε να καλύπτουν τις ανάγκες των ανθρώπων που τους χρειάζονται.</a:t>
            </a:r>
          </a:p>
          <a:p>
            <a:pPr lvl="0" fontAlgn="base"/>
            <a:r>
              <a:rPr lang="el-GR" dirty="0"/>
              <a:t>Να είναι </a:t>
            </a:r>
            <a:r>
              <a:rPr lang="el-GR" b="1" dirty="0"/>
              <a:t>ανεξάρτητος</a:t>
            </a:r>
            <a:r>
              <a:rPr lang="el-GR" dirty="0"/>
              <a:t> από πολιτικά και οικονομικά </a:t>
            </a:r>
            <a:r>
              <a:rPr lang="el-GR" b="1" dirty="0"/>
              <a:t>συμφέροντα</a:t>
            </a:r>
            <a:r>
              <a:rPr lang="el-GR" dirty="0"/>
              <a:t>. Μόνο έτσι μπορεί να προσφέρει ουσιαστικό έργο.</a:t>
            </a:r>
          </a:p>
          <a:p>
            <a:pPr lvl="0" fontAlgn="base"/>
            <a:r>
              <a:rPr lang="el-GR" dirty="0"/>
              <a:t>Οι εθελοντές πρέπει να έχουν </a:t>
            </a:r>
            <a:r>
              <a:rPr lang="el-GR" b="1" dirty="0"/>
              <a:t>όρεξη</a:t>
            </a:r>
            <a:r>
              <a:rPr lang="el-GR" dirty="0"/>
              <a:t> και μεράκι γι’ αυτό που κάνουν. Να μη νοιάζονται για την προσωπική τους προβολή και ματαιοδοξία.</a:t>
            </a:r>
          </a:p>
          <a:p>
            <a:pPr lvl="0" fontAlgn="base"/>
            <a:r>
              <a:rPr lang="el-GR" dirty="0"/>
              <a:t>Να υπάρχει </a:t>
            </a:r>
            <a:r>
              <a:rPr lang="el-GR" b="1" dirty="0"/>
              <a:t>συνεργασία</a:t>
            </a:r>
            <a:r>
              <a:rPr lang="el-GR" dirty="0"/>
              <a:t> των εθελοντικών ομάδων σε </a:t>
            </a:r>
            <a:r>
              <a:rPr lang="el-GR" b="1" dirty="0"/>
              <a:t>παγκόσμιο</a:t>
            </a:r>
            <a:r>
              <a:rPr lang="el-GR" dirty="0"/>
              <a:t> </a:t>
            </a:r>
            <a:r>
              <a:rPr lang="el-GR" b="1" dirty="0"/>
              <a:t>επίπεδο</a:t>
            </a:r>
            <a:r>
              <a:rPr lang="el-GR" dirty="0"/>
              <a:t>. Με αυτό τον τρόπο, η βοήθεια θα είναι πιο άμεση και αποτελεσματική.</a:t>
            </a:r>
          </a:p>
          <a:p>
            <a:endParaRPr lang="el-GR" dirty="0"/>
          </a:p>
        </p:txBody>
      </p:sp>
    </p:spTree>
  </p:cSld>
  <p:clrMapOvr>
    <a:masterClrMapping/>
  </p:clrMapOvr>
  <p:transition spd="slow">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285728"/>
            <a:ext cx="8229600" cy="5840435"/>
          </a:xfrm>
        </p:spPr>
        <p:txBody>
          <a:bodyPr>
            <a:normAutofit fontScale="55000" lnSpcReduction="20000"/>
          </a:bodyPr>
          <a:lstStyle/>
          <a:p>
            <a:r>
              <a:rPr lang="el-GR" b="1" dirty="0"/>
              <a:t>Επίλογος</a:t>
            </a:r>
            <a:r>
              <a:rPr lang="el-GR" dirty="0"/>
              <a:t> → Ο εθελοντισμός είναι στάση ζωής και η ύψιστη μορφή προσφοράς. Γι’ αυτό πρέπει όλοι μας να στηρίξουμε και να προωθήσουμε την ιδέα του εθελοντισμού.</a:t>
            </a:r>
          </a:p>
          <a:p>
            <a:r>
              <a:rPr lang="el-GR" b="1" u="sng" dirty="0" smtClean="0"/>
              <a:t>ΕΝΕΡΓΟΣ </a:t>
            </a:r>
            <a:r>
              <a:rPr lang="el-GR" b="1" u="sng" dirty="0"/>
              <a:t>ΠΟΛΙΤΗΣ:</a:t>
            </a:r>
            <a:endParaRPr lang="el-GR" dirty="0"/>
          </a:p>
          <a:p>
            <a:r>
              <a:rPr lang="el-GR" b="1" dirty="0"/>
              <a:t>Ο ενεργός πολίτης είναι ο υπεύθυνος πολίτης που είναι ενημερωμένος και γνωρίζει τα δικαιώματα και τις υποχρεώσεις του, εκφράζει την άποψή του και συμμετέχει ενεργά στην κοινωνία.</a:t>
            </a:r>
            <a:endParaRPr lang="el-GR" dirty="0"/>
          </a:p>
          <a:p>
            <a:r>
              <a:rPr lang="el-GR" b="1" dirty="0"/>
              <a:t> Ο ενεργός πολίτης είναι υπεύθυνος απέναντι στον εαυτό του, φροντίζει για την υγεία και την ευεξία του, την προσωπική του ευημερία και ανάπτυξη.  Ενημερώνεται για </a:t>
            </a:r>
            <a:r>
              <a:rPr lang="el-GR" b="1" u="sng" dirty="0"/>
              <a:t>τα κοινά</a:t>
            </a:r>
            <a:r>
              <a:rPr lang="el-GR" b="1" dirty="0"/>
              <a:t>, αναζητά πληροφορίες, συμμετέχει στο χώρο της </a:t>
            </a:r>
            <a:r>
              <a:rPr lang="el-GR" b="1" u="sng" dirty="0"/>
              <a:t>δημόσιας συζήτησης</a:t>
            </a:r>
            <a:r>
              <a:rPr lang="el-GR" b="1" dirty="0"/>
              <a:t> με παραδοσιακούς ή σύγχρονους τρόπους , διαμορφώνει κριτική σκέψη και παίρνει θέση.  Προστατεύει </a:t>
            </a:r>
            <a:r>
              <a:rPr lang="el-GR" b="1" u="sng" dirty="0"/>
              <a:t>το περιβάλλον</a:t>
            </a:r>
            <a:r>
              <a:rPr lang="el-GR" b="1" dirty="0"/>
              <a:t> και ενδιαφέρεται για την προστασία του φυσικού περιβάλλοντος. Δεν ρυπαίνει, υιοθετεί πρακτικές που ενισχύουν το πράσινο, την εξοικονόμηση ενέργειας ,προσέχει την κατανάλωση του νερού, ανακυκλώνει, κινείται με τα Μέσα Μαζικής Μεταφοράς ή το ποδήλατο.</a:t>
            </a:r>
            <a:endParaRPr lang="el-GR" dirty="0"/>
          </a:p>
          <a:p>
            <a:r>
              <a:rPr lang="el-GR" b="1" dirty="0"/>
              <a:t> Ο ενεργός πολίτης διεκδικεί </a:t>
            </a:r>
            <a:r>
              <a:rPr lang="el-GR" b="1" u="sng" dirty="0"/>
              <a:t>τα δικαιώματά του</a:t>
            </a:r>
            <a:r>
              <a:rPr lang="el-GR" b="1" dirty="0"/>
              <a:t>, τη δημιουργία υποδομών στη γειτονιά του και στη χώρα του, τη διατήρηση ελεύθερων χώρων, την προστασία του πράσινου στους κοινόχρηστους χώρους και της πολιτιστικής κληρονομιάς.</a:t>
            </a:r>
            <a:endParaRPr lang="el-GR" dirty="0"/>
          </a:p>
          <a:p>
            <a:r>
              <a:rPr lang="el-GR" b="1" dirty="0"/>
              <a:t> Σέβεται </a:t>
            </a:r>
            <a:r>
              <a:rPr lang="el-GR" b="1" u="sng" dirty="0"/>
              <a:t>τη διαφορετικότητα,</a:t>
            </a:r>
            <a:r>
              <a:rPr lang="el-GR" b="1" dirty="0"/>
              <a:t> </a:t>
            </a:r>
            <a:r>
              <a:rPr lang="el-GR" b="1" u="sng" dirty="0"/>
              <a:t> τα ανθρώπινα δικαιώματα</a:t>
            </a:r>
            <a:r>
              <a:rPr lang="el-GR" b="1" dirty="0"/>
              <a:t>,  βοηθά τους συμπολίτες του, τηρεί τους κανόνες που θεσπίζονται για τη διευκόλυνσή τους . Παρατηρεί τι συμβαίνει στην κοινωνία και παρεμβαίνει, σε συνεργασία με συμπολίτες του, όταν διαπιστώνει παρανομίες δημόσιων ή ιδιωτικών φορέων.</a:t>
            </a:r>
            <a:endParaRPr lang="el-GR" dirty="0"/>
          </a:p>
          <a:p>
            <a:endParaRPr lang="el-GR" dirty="0"/>
          </a:p>
        </p:txBody>
      </p:sp>
    </p:spTree>
  </p:cSld>
  <p:clrMapOvr>
    <a:masterClrMapping/>
  </p:clrMapOvr>
  <p:transition spd="slow">
    <p:wipe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300</Words>
  <Application>Microsoft Office PowerPoint</Application>
  <PresentationFormat>On-screen Show (4:3)</PresentationFormat>
  <Paragraphs>30</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Package</vt:lpstr>
      <vt:lpstr>Ενότητα 6η – ΕΘΕΛΟΝΤΙΣΜΟΣ</vt:lpstr>
      <vt:lpstr>Φορείς ευαισθητοποίησης:</vt:lpstr>
      <vt:lpstr>Προβλήματα σύγχρονης εποχής που καθιστούν επιτακτική την ανάγκη ανθρωπιάς και αλληλεγγύης:</vt:lpstr>
      <vt:lpstr>Εθελοντισμός </vt:lpstr>
      <vt:lpstr>Υπόδειγμα εκθεσης</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6η – ΕΘΕΛΟΝΤΙΣΜΟΣ</dc:title>
  <dc:creator>Χρήστος Πλέσσας</dc:creator>
  <cp:lastModifiedBy>Χρήστος Πλέσσας</cp:lastModifiedBy>
  <cp:revision>2</cp:revision>
  <dcterms:created xsi:type="dcterms:W3CDTF">2022-02-27T15:42:23Z</dcterms:created>
  <dcterms:modified xsi:type="dcterms:W3CDTF">2022-02-27T16:01:58Z</dcterms:modified>
</cp:coreProperties>
</file>