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5B84153-7574-4B5D-8ECF-204A41C7D95E}" type="datetimeFigureOut">
              <a:rPr lang="el-GR" smtClean="0"/>
              <a:t>13/2/2022</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BEC22F-A38A-46D7-AB9A-6521BFB8CBF7}"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CBEC22F-A38A-46D7-AB9A-6521BFB8CBF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CBEC22F-A38A-46D7-AB9A-6521BFB8CBF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CBEC22F-A38A-46D7-AB9A-6521BFB8CBF7}" type="slidenum">
              <a:rPr lang="el-GR" smtClean="0"/>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2CBEC22F-A38A-46D7-AB9A-6521BFB8CBF7}" type="slidenum">
              <a:rPr lang="el-GR" smtClean="0"/>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2CBEC22F-A38A-46D7-AB9A-6521BFB8CBF7}" type="slidenum">
              <a:rPr lang="el-GR" smtClean="0"/>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2CBEC22F-A38A-46D7-AB9A-6521BFB8CBF7}"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2CBEC22F-A38A-46D7-AB9A-6521BFB8CBF7}" type="slidenum">
              <a:rPr lang="el-GR" smtClean="0"/>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5B84153-7574-4B5D-8ECF-204A41C7D95E}" type="datetimeFigureOut">
              <a:rPr lang="el-GR" smtClean="0"/>
              <a:t>13/2/2022</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2CBEC22F-A38A-46D7-AB9A-6521BFB8CBF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5B84153-7574-4B5D-8ECF-204A41C7D95E}" type="datetimeFigureOut">
              <a:rPr lang="el-GR" smtClean="0"/>
              <a:t>13/2/2022</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2CBEC22F-A38A-46D7-AB9A-6521BFB8CBF7}"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5B84153-7574-4B5D-8ECF-204A41C7D95E}" type="datetimeFigureOut">
              <a:rPr lang="el-GR" smtClean="0"/>
              <a:t>13/2/2022</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BEC22F-A38A-46D7-AB9A-6521BFB8CBF7}" type="slidenum">
              <a:rPr lang="el-GR" smtClean="0"/>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5B84153-7574-4B5D-8ECF-204A41C7D95E}" type="datetimeFigureOut">
              <a:rPr lang="el-GR" smtClean="0"/>
              <a:t>13/2/2022</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BEC22F-A38A-46D7-AB9A-6521BFB8CBF7}"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1285883"/>
          </a:xfrm>
        </p:spPr>
        <p:txBody>
          <a:bodyPr>
            <a:normAutofit fontScale="90000"/>
          </a:bodyPr>
          <a:lstStyle/>
          <a:p>
            <a:r>
              <a:rPr lang="el-GR" dirty="0" smtClean="0">
                <a:solidFill>
                  <a:srgbClr val="FF0000"/>
                </a:solidFill>
              </a:rPr>
              <a:t>Στα 200πχ. Κ.Π.Καβάφης</a:t>
            </a:r>
            <a:endParaRPr lang="el-GR" dirty="0">
              <a:solidFill>
                <a:srgbClr val="FF0000"/>
              </a:solidFill>
            </a:endParaRPr>
          </a:p>
        </p:txBody>
      </p:sp>
      <p:sp>
        <p:nvSpPr>
          <p:cNvPr id="3" name="Subtitle 2"/>
          <p:cNvSpPr>
            <a:spLocks noGrp="1"/>
          </p:cNvSpPr>
          <p:nvPr>
            <p:ph type="subTitle" idx="1"/>
          </p:nvPr>
        </p:nvSpPr>
        <p:spPr>
          <a:xfrm>
            <a:off x="857224" y="2000240"/>
            <a:ext cx="7572428" cy="3638560"/>
          </a:xfrm>
        </p:spPr>
        <p:txBody>
          <a:bodyPr>
            <a:normAutofit fontScale="92500" lnSpcReduction="20000"/>
          </a:bodyPr>
          <a:lstStyle/>
          <a:p>
            <a:r>
              <a:rPr lang="el-GR" b="1" u="sng" dirty="0"/>
              <a:t>ΑΝΑΛΥΣΗ ΠΟΙΗΜΑΤΟΣ</a:t>
            </a:r>
            <a:r>
              <a:rPr lang="el-GR" dirty="0" smtClean="0"/>
              <a:t/>
            </a:r>
            <a:br>
              <a:rPr lang="el-GR" dirty="0" smtClean="0"/>
            </a:br>
            <a:r>
              <a:rPr lang="el-GR" b="1" u="sng" dirty="0"/>
              <a:t>ΔΟΜΗ</a:t>
            </a:r>
            <a:endParaRPr lang="el-GR" dirty="0"/>
          </a:p>
          <a:p>
            <a:r>
              <a:rPr lang="el-GR" dirty="0"/>
              <a:t>1η ενότητα (γαλάζια) : "Η επιγραφή"</a:t>
            </a:r>
          </a:p>
          <a:p>
            <a:r>
              <a:rPr lang="el-GR" dirty="0"/>
              <a:t>2η ενότητα (πορτοκαλί) : "Το πρόσχημα των Λακεδαιμονίων"</a:t>
            </a:r>
          </a:p>
          <a:p>
            <a:r>
              <a:rPr lang="el-GR" dirty="0"/>
              <a:t>3η ενότητα (πράσινη) : "Η θαυμαστή ελληνική εκστρατεία"</a:t>
            </a:r>
          </a:p>
          <a:p>
            <a:r>
              <a:rPr lang="el-GR" dirty="0"/>
              <a:t>4η ενότητα (κίτρινη) : "Οι συνέπειες της ελληνικής εκστρατείας"</a:t>
            </a:r>
          </a:p>
          <a:p>
            <a:r>
              <a:rPr lang="el-GR" dirty="0"/>
              <a:t>5η ενότητα (μωβ) : "Απαξιωτικό σχόλιο"</a:t>
            </a:r>
          </a:p>
          <a:p>
            <a:endParaRPr lang="el-GR" dirty="0"/>
          </a:p>
        </p:txBody>
      </p:sp>
      <p:graphicFrame>
        <p:nvGraphicFramePr>
          <p:cNvPr id="1026" name="Object 2"/>
          <p:cNvGraphicFramePr>
            <a:graphicFrameLocks noChangeAspect="1"/>
          </p:cNvGraphicFramePr>
          <p:nvPr/>
        </p:nvGraphicFramePr>
        <p:xfrm>
          <a:off x="1142976" y="1857364"/>
          <a:ext cx="996950" cy="523875"/>
        </p:xfrm>
        <a:graphic>
          <a:graphicData uri="http://schemas.openxmlformats.org/presentationml/2006/ole">
            <p:oleObj spid="_x0000_s1026" name="Packager Shell Object" showAsIcon="1" r:id="rId3" imgW="996480" imgH="523800" progId="Package">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l-GR" dirty="0"/>
              <a:t>Τα ποιήματα του χωρίζονται σε </a:t>
            </a:r>
            <a:r>
              <a:rPr lang="el-GR" u="sng" dirty="0"/>
              <a:t>τρεις κατηγορίες</a:t>
            </a:r>
            <a:r>
              <a:rPr lang="el-GR" dirty="0"/>
              <a:t>: α) ιστορικά: αναφέρονται σε ιστορικά γεγονότα κυρίως της ελληνιστικής εποχής αλλά μέσα από αυτά εκφράζονται σύγχρονες καταστάσεις β) φιλοσοφικά-διδακτικά: εκφράζουν απόψεις για θέματα και προβλήματα της ζωής και έχουν παραινετικό-διδακτικό χαρακτήρα  γ) ερωτικά: κυριαρχεί ο ερωτισμός, η λυρικότητα και η αναπόληση.</a:t>
            </a:r>
          </a:p>
          <a:p>
            <a:r>
              <a:rPr lang="el-GR" dirty="0"/>
              <a:t>Τα ποιήματα του είναι λιτά και αποφεύγουν τα παραδοσιακά λυρικά και φορτωμένα σχήματα.</a:t>
            </a:r>
          </a:p>
          <a:p>
            <a:r>
              <a:rPr lang="el-GR" dirty="0"/>
              <a:t>  Χρησιμοποιεί τη λεπτή ειρωνεία</a:t>
            </a:r>
          </a:p>
          <a:p>
            <a:r>
              <a:rPr lang="el-GR" dirty="0"/>
              <a:t>Στη γλώσσα χρησιμοποιεί στοιχεία της καθαρεύουσας και της δημοτικής με ιδιωματισμούς. Στηρίζεται στον προφορικό λόγο</a:t>
            </a:r>
          </a:p>
          <a:p>
            <a:r>
              <a:rPr lang="el-GR" dirty="0"/>
              <a:t>Στην ποίηση του υπάρχει ο φιλοσοφικός στοχασμός, η καταφυγή στο παρελθόν και στην ιστορία, ο έρωτας αλλά μερικές φορές και η απελπισία και η πίκρα</a:t>
            </a:r>
          </a:p>
          <a:p>
            <a:endParaRPr lang="el-GR" dirty="0"/>
          </a:p>
        </p:txBody>
      </p:sp>
      <p:sp>
        <p:nvSpPr>
          <p:cNvPr id="2" name="Title 1"/>
          <p:cNvSpPr>
            <a:spLocks noGrp="1"/>
          </p:cNvSpPr>
          <p:nvPr>
            <p:ph type="title"/>
          </p:nvPr>
        </p:nvSpPr>
        <p:spPr/>
        <p:txBody>
          <a:bodyPr/>
          <a:lstStyle/>
          <a:p>
            <a:r>
              <a:rPr lang="el-GR" dirty="0" smtClean="0"/>
              <a:t>Λίγα λόγια για το έργο του</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92500" lnSpcReduction="10000"/>
          </a:bodyPr>
          <a:lstStyle/>
          <a:p>
            <a:r>
              <a:rPr lang="el-GR" b="1" dirty="0"/>
              <a:t>Τα χρονικά επίπεδα του ποιήματος</a:t>
            </a:r>
            <a:endParaRPr lang="el-GR" dirty="0"/>
          </a:p>
          <a:p>
            <a:r>
              <a:rPr lang="el-GR" dirty="0"/>
              <a:t>α) </a:t>
            </a:r>
            <a:r>
              <a:rPr lang="el-GR" u="sng" dirty="0"/>
              <a:t>Ιστορικό επίπεδο</a:t>
            </a:r>
            <a:r>
              <a:rPr lang="el-GR" dirty="0"/>
              <a:t> : Το 334 π.Χ. γίνεται η μάχη στον Γρανικό, όπου ο στρατός του Μεγάλου Αλεξάνδρου συντρίβει τους Πέρσες.Ο Αλέξανδρος στέλνει 300 περσικές ασπίδες ως ανάθημα (αφιέρωμα) στον Παρθενώνα για να ευχαριστήσει τους θεούς για τη νίκη του. Η επιγραφή που τις συνοδεύει γράφει : "ΑΛΕΞΑΝΔΡΟΣ ΦΙΛΙΠΠΟΥ ΚΑΙ ΟΙ ΕΛΛΗΝΕΣ ΠΛΗΝ ΛΑΚΕΔΑΙΜΟΝΙΩΝ ΑΠΟ ΤΩΝ ΒΑΡΒΑΡΩΝ ΤΩΝ ΤΗΝ ΑΣΙΑΝ ΚΑΤΟΙΚΟΥΝΤΩΝ". Αξίζει να σημειώσουμε ότι είχε προηγηθεί στο Πανελλήνιο Συνέδριο της Κορίνθου το 337 π.Χ. η άρνηση των Λακεδαιμονίων να ακολουθήσουν τον Αλέξανδρο στην εκστρατεία του στη Μικρά Ασία. </a:t>
            </a:r>
          </a:p>
          <a:p>
            <a:endParaRPr lang="el-GR" dirty="0"/>
          </a:p>
        </p:txBody>
      </p:sp>
      <p:sp>
        <p:nvSpPr>
          <p:cNvPr id="2" name="Title 1"/>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l-GR" dirty="0"/>
              <a:t>β)</a:t>
            </a:r>
            <a:r>
              <a:rPr lang="el-GR" u="sng" dirty="0"/>
              <a:t> Δραματικό επίπεδο</a:t>
            </a:r>
            <a:r>
              <a:rPr lang="el-GR" dirty="0"/>
              <a:t> : Το 200 π.Χ. : Πρόκειται για μια επινόηση του ποιητή, καθώς το 200 π.Χ. δεν έγινε κάτι άξιο αναφοράς. Ο Καβάφης διαλέγει αυτή την χρονολογία, επειδή αντιπροσωπεύει την παρακμή (μετά από 10 μόλις χρόνια,το 190 π.Χ., οι Ρωμαίοι θα επικρατήσουν με τη νίκη τους στη μάχη της Μαγνησίας). Ο αφηγητής-ιστορικός μελετητής του ποιήματος ζει στα 200 π.Χ. και με νοσταλγία αναπολεί την εκστρατεία του Μεγάλου Αλεξάνδρου και τα θαυμαστά αποτελέσματά της.</a:t>
            </a:r>
          </a:p>
        </p:txBody>
      </p:sp>
      <p:sp>
        <p:nvSpPr>
          <p:cNvPr id="2" name="Title 1"/>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lnSpcReduction="10000"/>
          </a:bodyPr>
          <a:lstStyle/>
          <a:p>
            <a:r>
              <a:rPr lang="el-GR" b="1" dirty="0"/>
              <a:t>Πού διαφέρει το συγκεκριμένο ποίημα από τα άλλα ποιήματα του Καβάφη;</a:t>
            </a:r>
            <a:r>
              <a:rPr lang="el-GR" dirty="0"/>
              <a:t> </a:t>
            </a:r>
            <a:r>
              <a:rPr lang="el-GR" dirty="0" smtClean="0"/>
              <a:t/>
            </a:r>
            <a:br>
              <a:rPr lang="el-GR" dirty="0" smtClean="0"/>
            </a:br>
            <a:r>
              <a:rPr lang="el-GR" dirty="0"/>
              <a:t>Αντίθετα προς άλλα καβαφικά ποιήματα, τα οποία διακρίνονται για την εκφραστική τους λιτότητα και πεζολογία,  το παρόν έργο αναδίδει </a:t>
            </a:r>
            <a:r>
              <a:rPr lang="el-GR" u="sng" dirty="0"/>
              <a:t>έντονο ρητορικό, στομφώδες ύφος και είναι διανθισμένο με πολλά κοσμητικά επίθετα ποικίλων σημάνσεων</a:t>
            </a:r>
            <a:r>
              <a:rPr lang="el-GR" dirty="0"/>
              <a:t>. Στους στ. 18-31 ιδιαίτερα βλέπουμε να χρησιμοποιείται, κατά </a:t>
            </a:r>
            <a:r>
              <a:rPr lang="el-GR" i="1" dirty="0"/>
              <a:t>σχήμα</a:t>
            </a:r>
            <a:r>
              <a:rPr lang="el-GR" dirty="0"/>
              <a:t> </a:t>
            </a:r>
            <a:r>
              <a:rPr lang="el-GR" i="1" dirty="0"/>
              <a:t>ασύνδετο</a:t>
            </a:r>
            <a:r>
              <a:rPr lang="el-GR" dirty="0"/>
              <a:t>, πλήθος επιθέτων και ονομάτων. Η χρήση αυτή συνιστά παρέκκλιση του ποιητή από το γνωστό λιτό ύφος του.</a:t>
            </a:r>
            <a:r>
              <a:rPr lang="el-GR" dirty="0" smtClean="0"/>
              <a:t/>
            </a:r>
            <a:br>
              <a:rPr lang="el-GR" dirty="0" smtClean="0"/>
            </a:br>
            <a:endParaRPr lang="el-GR" dirty="0"/>
          </a:p>
        </p:txBody>
      </p:sp>
      <p:sp>
        <p:nvSpPr>
          <p:cNvPr id="2" name="Title 1"/>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l-GR" u="sng" dirty="0"/>
              <a:t>1) Ειρωνεία</a:t>
            </a:r>
            <a:r>
              <a:rPr lang="el-GR" dirty="0"/>
              <a:t> : η ειρωνεία στο ποίημα συνδέεται με τη στάση των Λακεδαιμονίων, η οποία αποτελεί το αντικείμενο της ειρωνείας. Αξίζει να αναφέρουμε ότι τα ειωνικά σχόλια του ποιητή ξετυλίγονται κλιμακωτά : από τη λεπτή ειρωνεία στον σαρκασμό.  Η ειρωνική διάθεση γίνεται πιο φανερή με τους στ. 7-11</a:t>
            </a:r>
            <a:r>
              <a:rPr lang="el-GR" dirty="0" smtClean="0"/>
              <a:t>.</a:t>
            </a:r>
          </a:p>
          <a:p>
            <a:r>
              <a:rPr lang="el-GR" dirty="0"/>
              <a:t>η διάθεση του ποιητή απένατι στη στάση των Λακεδαιμονίων δικαιολογημένα από λεπτά ειρωνική γίνεται σαρκαστική και απαξιωτική ("Για Λακεδαιμονίους να μιλούμε τώρα!"</a:t>
            </a:r>
          </a:p>
        </p:txBody>
      </p:sp>
      <p:sp>
        <p:nvSpPr>
          <p:cNvPr id="2" name="Title 1"/>
          <p:cNvSpPr>
            <a:spLocks noGrp="1"/>
          </p:cNvSpPr>
          <p:nvPr>
            <p:ph type="title"/>
          </p:nvPr>
        </p:nvSpPr>
        <p:spPr>
          <a:xfrm>
            <a:off x="457200" y="274638"/>
            <a:ext cx="8229600" cy="868346"/>
          </a:xfrm>
        </p:spPr>
        <p:txBody>
          <a:bodyPr>
            <a:normAutofit fontScale="90000"/>
          </a:bodyPr>
          <a:lstStyle/>
          <a:p>
            <a:r>
              <a:rPr lang="el-GR" b="1" dirty="0"/>
              <a:t>Ποια χαρακτηριστικά γνωρίσματα της καβαφικής ποίησης συναντάμε στο ποίημα;</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u="sng" dirty="0"/>
              <a:t>Πεζολογικό ύφος</a:t>
            </a:r>
            <a:r>
              <a:rPr lang="el-GR" dirty="0"/>
              <a:t> :Σχεδόν τίποτα δε θυμίζει την κλασική μορφή ποιημάτων που έχουμε ως στερεότυπο στο μυαλό μας. Απουσιάζει ασφαλώς η ομοιοκαταληξία και η ποιητική έκφραση, με μόνη εξαίρεση τη συσσώρευση επιθέτων που γίνεται σε κάποια ενότητα του ποιήματος και εξυπηρετεί συγκεκριμένο στόχο.</a:t>
            </a:r>
          </a:p>
        </p:txBody>
      </p:sp>
      <p:sp>
        <p:nvSpPr>
          <p:cNvPr id="2" name="Title 1"/>
          <p:cNvSpPr>
            <a:spLocks noGrp="1"/>
          </p:cNvSpPr>
          <p:nvPr>
            <p:ph type="title"/>
          </p:nvPr>
        </p:nvSpPr>
        <p:spPr/>
        <p:txBody>
          <a:bodyPr/>
          <a:lstStyle/>
          <a:p>
            <a:r>
              <a:rPr lang="el-GR" dirty="0" smtClean="0"/>
              <a:t>υφος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u="sng" dirty="0"/>
              <a:t>Δημοτική γλώσσα με στοιχεία καθαρεύουσας/αρχαΐζουσας και ιδιωματικές λέξεις</a:t>
            </a:r>
            <a:r>
              <a:rPr lang="el-GR" dirty="0"/>
              <a:t> : ο Καβάφης χρησιμοποιεί στο ποίημα του κυρίως τη δημοτική και την διανθίζει με λόγιους τύπους (ήσαν, υπηρέτας, Περσιδι), που εξυπηρετούν είτε τον ιστορικό χαρακτήρα του ποιήματος, είτε την ειρωνική του διάθεση  και ιδιωματικές εκφράσεις (π.χ. "τες").</a:t>
            </a:r>
          </a:p>
        </p:txBody>
      </p:sp>
      <p:sp>
        <p:nvSpPr>
          <p:cNvPr id="2" name="Title 1"/>
          <p:cNvSpPr>
            <a:spLocks noGrp="1"/>
          </p:cNvSpPr>
          <p:nvPr>
            <p:ph type="title"/>
          </p:nvPr>
        </p:nvSpPr>
        <p:spPr/>
        <p:txBody>
          <a:bodyPr/>
          <a:lstStyle/>
          <a:p>
            <a:r>
              <a:rPr lang="el-GR" dirty="0" smtClean="0"/>
              <a:t>γλώσσα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Ακόμα και σε ένα ιστορικό κατά βάση ποίημα, ο Καβάφης δεν παραλείπει την προβολή μιας στάσης ζωής (modus vivendi). Αυτό που θέλει μεταξύ άλλων να τονίσει ο ποιητής είναι η ανάγκη υποταγής του "εγώ" στο "εμείς", όταν οι συνθήκες το απαιτούν.</a:t>
            </a:r>
          </a:p>
        </p:txBody>
      </p:sp>
      <p:sp>
        <p:nvSpPr>
          <p:cNvPr id="2" name="Title 1"/>
          <p:cNvSpPr>
            <a:spLocks noGrp="1"/>
          </p:cNvSpPr>
          <p:nvPr>
            <p:ph type="title"/>
          </p:nvPr>
        </p:nvSpPr>
        <p:spPr/>
        <p:txBody>
          <a:bodyPr/>
          <a:lstStyle/>
          <a:p>
            <a:r>
              <a:rPr lang="el-GR" u="sng" dirty="0"/>
              <a:t> Διδακτικός τόνος</a:t>
            </a:r>
            <a:r>
              <a:rPr lang="el-GR"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l-GR" dirty="0"/>
              <a:t>1. </a:t>
            </a:r>
            <a:r>
              <a:rPr lang="el-GR" u="sng" dirty="0"/>
              <a:t>Η πανελλήνια εκστρατεία και τα αποτελέσματά της</a:t>
            </a:r>
            <a:r>
              <a:rPr lang="el-GR" dirty="0"/>
              <a:t> : Ο αφηγητής δίνει ιδιαίτερη έμφαση :</a:t>
            </a:r>
            <a:r>
              <a:rPr lang="el-GR" dirty="0" smtClean="0"/>
              <a:t/>
            </a:r>
            <a:br>
              <a:rPr lang="el-GR" dirty="0" smtClean="0"/>
            </a:br>
            <a:r>
              <a:rPr lang="el-GR" dirty="0"/>
              <a:t>α) στη μεγάλη διασπορά του Ελληνισμού ("με τες εκτεταμένες επικράτειες")</a:t>
            </a:r>
            <a:r>
              <a:rPr lang="el-GR" dirty="0" smtClean="0"/>
              <a:t/>
            </a:r>
            <a:br>
              <a:rPr lang="el-GR" dirty="0" smtClean="0"/>
            </a:br>
            <a:r>
              <a:rPr lang="el-GR" dirty="0"/>
              <a:t>β) στον κοσμοπολιτισμό ως τρόπο ζωής ("με την ποικίλη δράση των στοχαστικών προσαρμογών")</a:t>
            </a:r>
            <a:r>
              <a:rPr lang="el-GR" dirty="0" smtClean="0"/>
              <a:t/>
            </a:r>
            <a:br>
              <a:rPr lang="el-GR" dirty="0" smtClean="0"/>
            </a:br>
            <a:r>
              <a:rPr lang="el-GR" dirty="0"/>
              <a:t>γ) στη διάδοση της Ελληνικής γλώσσας ("Και την Κοινήν Ελληνική Λαλιά</a:t>
            </a:r>
            <a:r>
              <a:rPr lang="el-GR" dirty="0" smtClean="0"/>
              <a:t>")</a:t>
            </a:r>
          </a:p>
          <a:p>
            <a:r>
              <a:rPr lang="el-GR" dirty="0" smtClean="0"/>
              <a:t>2.</a:t>
            </a:r>
            <a:r>
              <a:rPr lang="el-GR" dirty="0"/>
              <a:t> </a:t>
            </a:r>
            <a:r>
              <a:rPr lang="el-GR" u="sng" dirty="0"/>
              <a:t>Η στάση των Λακεδαιμονίων</a:t>
            </a:r>
            <a:r>
              <a:rPr lang="el-GR" dirty="0"/>
              <a:t> : Ο αφηγητής είναι είρωνας και αυστηρός εναντίον των Σπαρτιατών. Ο εγωισμός τους τούς οδήγησε στην αδυναμία να προσαρμοστούν στις νέες ιστορικές καταστάσεις. Αν και καταλαβαίνει το λόγο της άρνησής τους, τους κατηγορεί που τυφλωμένοι από το παρελθόν δεν μπόρεσαν να διακρίνουν το νέο  κόσμο που γεννιόταν.</a:t>
            </a:r>
          </a:p>
        </p:txBody>
      </p:sp>
      <p:sp>
        <p:nvSpPr>
          <p:cNvPr id="2" name="Title 1"/>
          <p:cNvSpPr>
            <a:spLocks noGrp="1"/>
          </p:cNvSpPr>
          <p:nvPr>
            <p:ph type="title"/>
          </p:nvPr>
        </p:nvSpPr>
        <p:spPr/>
        <p:txBody>
          <a:bodyPr>
            <a:normAutofit fontScale="90000"/>
          </a:bodyPr>
          <a:lstStyle/>
          <a:p>
            <a:r>
              <a:rPr lang="el-GR" b="1" dirty="0"/>
              <a:t>Οι ιδέες που προβάλλονται στο ποίημα</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TotalTime>
  <Words>120</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Concourse</vt:lpstr>
      <vt:lpstr>Package</vt:lpstr>
      <vt:lpstr>Στα 200πχ. Κ.Π.Καβάφης</vt:lpstr>
      <vt:lpstr>Slide 2</vt:lpstr>
      <vt:lpstr>Slide 3</vt:lpstr>
      <vt:lpstr>Slide 4</vt:lpstr>
      <vt:lpstr>Ποια χαρακτηριστικά γνωρίσματα της καβαφικής ποίησης συναντάμε στο ποίημα;</vt:lpstr>
      <vt:lpstr>υφος</vt:lpstr>
      <vt:lpstr>γλώσσα</vt:lpstr>
      <vt:lpstr> Διδακτικός τόνος :</vt:lpstr>
      <vt:lpstr>Οι ιδέες που προβάλλονται στο ποίημα</vt:lpstr>
      <vt:lpstr>Λίγα λόγια για το έργο του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Στα 200πχ. Κ.Π.Καβάφης</dc:title>
  <dc:creator>Χρήστος Πλέσσας</dc:creator>
  <cp:lastModifiedBy>Χρήστος Πλέσσας</cp:lastModifiedBy>
  <cp:revision>3</cp:revision>
  <dcterms:created xsi:type="dcterms:W3CDTF">2022-02-13T15:22:27Z</dcterms:created>
  <dcterms:modified xsi:type="dcterms:W3CDTF">2022-02-13T15:47:02Z</dcterms:modified>
</cp:coreProperties>
</file>