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38907D8-6D7A-4608-B905-16327BF90581}" type="datetimeFigureOut">
              <a:rPr lang="el-GR" smtClean="0"/>
              <a:t>10/3/2022</a:t>
            </a:fld>
            <a:endParaRPr lang="el-GR"/>
          </a:p>
        </p:txBody>
      </p:sp>
      <p:sp>
        <p:nvSpPr>
          <p:cNvPr id="19" name="Footer Placeholder 18"/>
          <p:cNvSpPr>
            <a:spLocks noGrp="1"/>
          </p:cNvSpPr>
          <p:nvPr>
            <p:ph type="ftr" sz="quarter" idx="11"/>
          </p:nvPr>
        </p:nvSpPr>
        <p:spPr/>
        <p:txBody>
          <a:bodyPr/>
          <a:lstStyle/>
          <a:p>
            <a:endParaRPr lang="el-GR"/>
          </a:p>
        </p:txBody>
      </p:sp>
      <p:sp>
        <p:nvSpPr>
          <p:cNvPr id="27" name="Slide Number Placeholder 26"/>
          <p:cNvSpPr>
            <a:spLocks noGrp="1"/>
          </p:cNvSpPr>
          <p:nvPr>
            <p:ph type="sldNum" sz="quarter" idx="12"/>
          </p:nvPr>
        </p:nvSpPr>
        <p:spPr/>
        <p:txBody>
          <a:bodyPr/>
          <a:lstStyle/>
          <a:p>
            <a:fld id="{34CB9ED1-9FA9-4E7D-B675-007E0450D570}" type="slidenum">
              <a:rPr lang="el-GR" smtClean="0"/>
              <a:t>‹#›</a:t>
            </a:fld>
            <a:endParaRPr lang="el-GR"/>
          </a:p>
        </p:txBody>
      </p:sp>
    </p:spTree>
  </p:cSld>
  <p:clrMapOvr>
    <a:masterClrMapping/>
  </p:clrMapOvr>
  <p:transition spd="slow">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8907D8-6D7A-4608-B905-16327BF90581}" type="datetimeFigureOut">
              <a:rPr lang="el-GR" smtClean="0"/>
              <a:t>10/3/2022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4CB9ED1-9FA9-4E7D-B675-007E0450D570}" type="slidenum">
              <a:rPr lang="el-GR" smtClean="0"/>
              <a:t>‹#›</a:t>
            </a:fld>
            <a:endParaRPr lang="el-GR"/>
          </a:p>
        </p:txBody>
      </p:sp>
    </p:spTree>
  </p:cSld>
  <p:clrMapOvr>
    <a:masterClrMapping/>
  </p:clrMapOvr>
  <p:transition spd="slow">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8907D8-6D7A-4608-B905-16327BF90581}" type="datetimeFigureOut">
              <a:rPr lang="el-GR" smtClean="0"/>
              <a:t>10/3/2022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4CB9ED1-9FA9-4E7D-B675-007E0450D570}" type="slidenum">
              <a:rPr lang="el-GR" smtClean="0"/>
              <a:t>‹#›</a:t>
            </a:fld>
            <a:endParaRPr lang="el-GR"/>
          </a:p>
        </p:txBody>
      </p:sp>
    </p:spTree>
  </p:cSld>
  <p:clrMapOvr>
    <a:masterClrMapping/>
  </p:clrMapOvr>
  <p:transition spd="slow">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8907D8-6D7A-4608-B905-16327BF90581}" type="datetimeFigureOut">
              <a:rPr lang="el-GR" smtClean="0"/>
              <a:t>10/3/2022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4CB9ED1-9FA9-4E7D-B675-007E0450D570}" type="slidenum">
              <a:rPr lang="el-GR" smtClean="0"/>
              <a:t>‹#›</a:t>
            </a:fld>
            <a:endParaRPr lang="el-GR"/>
          </a:p>
        </p:txBody>
      </p:sp>
    </p:spTree>
  </p:cSld>
  <p:clrMapOvr>
    <a:masterClrMapping/>
  </p:clrMapOvr>
  <p:transition spd="slow">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8907D8-6D7A-4608-B905-16327BF90581}" type="datetimeFigureOut">
              <a:rPr lang="el-GR" smtClean="0"/>
              <a:t>10/3/2022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4CB9ED1-9FA9-4E7D-B675-007E0450D570}" type="slidenum">
              <a:rPr lang="el-GR" smtClean="0"/>
              <a:t>‹#›</a:t>
            </a:fld>
            <a:endParaRPr lang="el-GR"/>
          </a:p>
        </p:txBody>
      </p:sp>
    </p:spTree>
  </p:cSld>
  <p:clrMapOvr>
    <a:masterClrMapping/>
  </p:clrMapOvr>
  <p:transition spd="slow">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8907D8-6D7A-4608-B905-16327BF90581}" type="datetimeFigureOut">
              <a:rPr lang="el-GR" smtClean="0"/>
              <a:t>10/3/2022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4CB9ED1-9FA9-4E7D-B675-007E0450D570}" type="slidenum">
              <a:rPr lang="el-GR" smtClean="0"/>
              <a:t>‹#›</a:t>
            </a:fld>
            <a:endParaRPr lang="el-GR"/>
          </a:p>
        </p:txBody>
      </p:sp>
    </p:spTree>
  </p:cSld>
  <p:clrMapOvr>
    <a:masterClrMapping/>
  </p:clrMapOvr>
  <p:transition spd="slow">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8907D8-6D7A-4608-B905-16327BF90581}" type="datetimeFigureOut">
              <a:rPr lang="el-GR" smtClean="0"/>
              <a:t>10/3/2022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4CB9ED1-9FA9-4E7D-B675-007E0450D570}" type="slidenum">
              <a:rPr lang="el-GR" smtClean="0"/>
              <a:t>‹#›</a:t>
            </a:fld>
            <a:endParaRPr lang="el-GR"/>
          </a:p>
        </p:txBody>
      </p:sp>
    </p:spTree>
  </p:cSld>
  <p:clrMapOvr>
    <a:masterClrMapping/>
  </p:clrMapOvr>
  <p:transition spd="slow">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8907D8-6D7A-4608-B905-16327BF90581}" type="datetimeFigureOut">
              <a:rPr lang="el-GR" smtClean="0"/>
              <a:t>10/3/2022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4CB9ED1-9FA9-4E7D-B675-007E0450D570}" type="slidenum">
              <a:rPr lang="el-GR" smtClean="0"/>
              <a:t>‹#›</a:t>
            </a:fld>
            <a:endParaRPr lang="el-GR"/>
          </a:p>
        </p:txBody>
      </p:sp>
    </p:spTree>
  </p:cSld>
  <p:clrMapOvr>
    <a:masterClrMapping/>
  </p:clrMapOvr>
  <p:transition spd="slow">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907D8-6D7A-4608-B905-16327BF90581}" type="datetimeFigureOut">
              <a:rPr lang="el-GR" smtClean="0"/>
              <a:t>10/3/2022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4CB9ED1-9FA9-4E7D-B675-007E0450D570}" type="slidenum">
              <a:rPr lang="el-GR" smtClean="0"/>
              <a:t>‹#›</a:t>
            </a:fld>
            <a:endParaRPr lang="el-GR"/>
          </a:p>
        </p:txBody>
      </p:sp>
    </p:spTree>
  </p:cSld>
  <p:clrMapOvr>
    <a:masterClrMapping/>
  </p:clrMapOvr>
  <p:transition spd="slow">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8907D8-6D7A-4608-B905-16327BF90581}" type="datetimeFigureOut">
              <a:rPr lang="el-GR" smtClean="0"/>
              <a:t>10/3/2022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4CB9ED1-9FA9-4E7D-B675-007E0450D570}" type="slidenum">
              <a:rPr lang="el-GR" smtClean="0"/>
              <a:t>‹#›</a:t>
            </a:fld>
            <a:endParaRPr lang="el-GR"/>
          </a:p>
        </p:txBody>
      </p:sp>
    </p:spTree>
  </p:cSld>
  <p:clrMapOvr>
    <a:masterClrMapping/>
  </p:clrMapOvr>
  <p:transition spd="slow">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8907D8-6D7A-4608-B905-16327BF90581}" type="datetimeFigureOut">
              <a:rPr lang="el-GR" smtClean="0"/>
              <a:t>10/3/2022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077200" y="6356350"/>
            <a:ext cx="609600" cy="365125"/>
          </a:xfrm>
        </p:spPr>
        <p:txBody>
          <a:bodyPr/>
          <a:lstStyle/>
          <a:p>
            <a:fld id="{34CB9ED1-9FA9-4E7D-B675-007E0450D570}" type="slidenum">
              <a:rPr lang="el-GR" smtClean="0"/>
              <a:t>‹#›</a:t>
            </a:fld>
            <a:endParaRPr lang="el-G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38907D8-6D7A-4608-B905-16327BF90581}" type="datetimeFigureOut">
              <a:rPr lang="el-GR" smtClean="0"/>
              <a:t>10/3/2022</a:t>
            </a:fld>
            <a:endParaRPr lang="el-G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4CB9ED1-9FA9-4E7D-B675-007E0450D570}" type="slidenum">
              <a:rPr lang="el-GR" smtClean="0"/>
              <a:t>‹#›</a:t>
            </a:fld>
            <a:endParaRPr lang="el-G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ll dir="u"/>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8605"/>
            <a:ext cx="7772400" cy="1000131"/>
          </a:xfrm>
        </p:spPr>
        <p:txBody>
          <a:bodyPr/>
          <a:lstStyle/>
          <a:p>
            <a:r>
              <a:rPr lang="el-GR" b="1" u="sng" dirty="0"/>
              <a:t>Με τον τρόπο του Γ.Σ."</a:t>
            </a:r>
            <a:endParaRPr lang="el-GR" dirty="0"/>
          </a:p>
        </p:txBody>
      </p:sp>
      <p:sp>
        <p:nvSpPr>
          <p:cNvPr id="3" name="Subtitle 2"/>
          <p:cNvSpPr>
            <a:spLocks noGrp="1"/>
          </p:cNvSpPr>
          <p:nvPr>
            <p:ph type="subTitle" idx="1"/>
          </p:nvPr>
        </p:nvSpPr>
        <p:spPr>
          <a:xfrm>
            <a:off x="1071538" y="1428736"/>
            <a:ext cx="6700862" cy="4929222"/>
          </a:xfrm>
        </p:spPr>
        <p:txBody>
          <a:bodyPr>
            <a:normAutofit fontScale="85000" lnSpcReduction="20000"/>
          </a:bodyPr>
          <a:lstStyle/>
          <a:p>
            <a:r>
              <a:rPr lang="el-GR" dirty="0" smtClean="0"/>
              <a:t>το </a:t>
            </a:r>
            <a:r>
              <a:rPr lang="el-GR" dirty="0"/>
              <a:t>ποίημα γράφτηκε το 1936 και  συμπεριλήφθηκε στην ποιητική  συλλογή "Τετράδιο Γυμνασμάτων". Ο τίτλος του είναι μετάφραση του γαλλικού λογοτεχνικού όρου " a la maniere de " που σημαίνει μίμηση ύφους άλλου συγγραφέα. Εδώ όμως ο ποιητής μιμείται τον εαυτό του, καθώς τα αρχικά παραπέμπουν στο όνομα του.</a:t>
            </a:r>
          </a:p>
          <a:p>
            <a:r>
              <a:rPr lang="el-GR" b="1" u="sng" dirty="0"/>
              <a:t>Το ιστορικό πλαίσιο του ποιήματος </a:t>
            </a:r>
            <a:endParaRPr lang="el-GR" dirty="0"/>
          </a:p>
          <a:p>
            <a:r>
              <a:rPr lang="el-GR" dirty="0"/>
              <a:t>Το ποίημα γράφτηκε το καλοκαίρι του 1936, λίγο πριν τη δικτατορία του Ι.Μεταξά. Ένα χρόνο πριν η κατάσταση πολιτικού χάους που επικρατεί συντελεί στην παλινόρθωση της μοναρχίας και στην επαναφορά του Γεωργίου Β. Υπάρχει πολιτική αστάθεια και κοινωνική αναταραχή με απεργίες και συλλαλητήρια.Τον Αύγουστο του 1936, ο Μεταξάς με πρόσχημα τις επικείμενες αναταραχές κατέλυσε το σύνταγμα και κήρυξε τη δικτατορία.</a:t>
            </a:r>
          </a:p>
          <a:p>
            <a:endParaRPr lang="el-GR" dirty="0"/>
          </a:p>
        </p:txBody>
      </p:sp>
      <p:graphicFrame>
        <p:nvGraphicFramePr>
          <p:cNvPr id="2050" name="Object 2"/>
          <p:cNvGraphicFramePr>
            <a:graphicFrameLocks noChangeAspect="1"/>
          </p:cNvGraphicFramePr>
          <p:nvPr/>
        </p:nvGraphicFramePr>
        <p:xfrm>
          <a:off x="500034" y="357166"/>
          <a:ext cx="2089150" cy="523875"/>
        </p:xfrm>
        <a:graphic>
          <a:graphicData uri="http://schemas.openxmlformats.org/presentationml/2006/ole">
            <p:oleObj spid="_x0000_s2050" name="Packager Shell Object" showAsIcon="1" r:id="rId3" imgW="2089800" imgH="523800" progId="Package">
              <p:embed/>
            </p:oleObj>
          </a:graphicData>
        </a:graphic>
      </p:graphicFrame>
    </p:spTree>
  </p:cSld>
  <p:clrMapOvr>
    <a:masterClrMapping/>
  </p:clrMapOvr>
  <p:transition spd="slow">
    <p:pull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u="sng" dirty="0"/>
              <a:t>Θεματικά κέντρα </a:t>
            </a:r>
            <a:endParaRPr lang="el-GR" dirty="0"/>
          </a:p>
        </p:txBody>
      </p:sp>
      <p:sp>
        <p:nvSpPr>
          <p:cNvPr id="3" name="Content Placeholder 2"/>
          <p:cNvSpPr>
            <a:spLocks noGrp="1"/>
          </p:cNvSpPr>
          <p:nvPr>
            <p:ph idx="1"/>
          </p:nvPr>
        </p:nvSpPr>
        <p:spPr/>
        <p:txBody>
          <a:bodyPr/>
          <a:lstStyle/>
          <a:p>
            <a:r>
              <a:rPr lang="el-GR" dirty="0"/>
              <a:t>Η διάσταση ανάμεσα στο μυθολογικό παρελθόν και στο ταπεινό παρόν της σύγχρονης Ελλάδας.</a:t>
            </a:r>
          </a:p>
          <a:p>
            <a:r>
              <a:rPr lang="el-GR" dirty="0"/>
              <a:t>Η συλλογική αδράνεια.</a:t>
            </a:r>
          </a:p>
          <a:p>
            <a:r>
              <a:rPr lang="el-GR" dirty="0"/>
              <a:t>Ιστορικός και κοινωνικός προβληματισμός του ποιητή.</a:t>
            </a:r>
          </a:p>
          <a:p>
            <a:endParaRPr lang="el-GR" dirty="0"/>
          </a:p>
        </p:txBody>
      </p:sp>
    </p:spTree>
  </p:cSld>
  <p:clrMapOvr>
    <a:masterClrMapping/>
  </p:clrMapOvr>
  <p:transition spd="slow">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58204" cy="2000240"/>
          </a:xfrm>
        </p:spPr>
        <p:txBody>
          <a:bodyPr>
            <a:normAutofit/>
          </a:bodyPr>
          <a:lstStyle/>
          <a:p>
            <a:r>
              <a:rPr lang="el-GR" sz="3200" dirty="0"/>
              <a:t> </a:t>
            </a:r>
            <a:r>
              <a:rPr lang="el-GR" sz="3200" b="1" u="sng" dirty="0"/>
              <a:t>Πρώτη ενότητα</a:t>
            </a:r>
            <a:r>
              <a:rPr lang="el-GR" sz="3200" dirty="0" smtClean="0"/>
              <a:t/>
            </a:r>
            <a:br>
              <a:rPr lang="el-GR" sz="3200" dirty="0" smtClean="0"/>
            </a:br>
            <a:r>
              <a:rPr lang="el-GR" sz="3200" dirty="0"/>
              <a:t>"Όπου και να ........βαρκαρόλες": Η περιήγηση του ποιητή στην Ελλάδα και η σχέση του μ' αυτή</a:t>
            </a:r>
          </a:p>
        </p:txBody>
      </p:sp>
      <p:sp>
        <p:nvSpPr>
          <p:cNvPr id="3" name="Content Placeholder 2"/>
          <p:cNvSpPr>
            <a:spLocks noGrp="1"/>
          </p:cNvSpPr>
          <p:nvPr>
            <p:ph idx="1"/>
          </p:nvPr>
        </p:nvSpPr>
        <p:spPr/>
        <p:txBody>
          <a:bodyPr>
            <a:normAutofit fontScale="85000" lnSpcReduction="20000"/>
          </a:bodyPr>
          <a:lstStyle/>
          <a:p>
            <a:r>
              <a:rPr lang="el-GR" dirty="0"/>
              <a:t>Η θλίψη και η πληγή του ποιητή είναι αποτέλεσμα των μυθολογικών συνειρμών του αρχαίου μεγαλείου, που προκαλούν τόποι, όπως το </a:t>
            </a:r>
            <a:r>
              <a:rPr lang="el-GR" b="1" dirty="0"/>
              <a:t>Πήλιο</a:t>
            </a:r>
            <a:r>
              <a:rPr lang="el-GR" dirty="0"/>
              <a:t>, η </a:t>
            </a:r>
            <a:r>
              <a:rPr lang="el-GR" b="1" dirty="0"/>
              <a:t>Σαντορίνη</a:t>
            </a:r>
            <a:r>
              <a:rPr lang="el-GR" dirty="0"/>
              <a:t> και οι </a:t>
            </a:r>
            <a:r>
              <a:rPr lang="el-GR" b="1" dirty="0"/>
              <a:t>Μυκήνες</a:t>
            </a:r>
            <a:r>
              <a:rPr lang="el-GR" dirty="0"/>
              <a:t>.</a:t>
            </a:r>
            <a:r>
              <a:rPr lang="el-GR" dirty="0" smtClean="0"/>
              <a:t/>
            </a:r>
            <a:br>
              <a:rPr lang="el-GR" dirty="0" smtClean="0"/>
            </a:br>
            <a:r>
              <a:rPr lang="el-GR" dirty="0"/>
              <a:t> </a:t>
            </a:r>
            <a:r>
              <a:rPr lang="el-GR" b="1" u="sng" dirty="0"/>
              <a:t>Πήλιο</a:t>
            </a:r>
            <a:r>
              <a:rPr lang="el-GR" dirty="0"/>
              <a:t>: ο χώρος των Κενταύρων όπου ο ματωμένος χιτώνας του Νέσσου,που έστειλε η Δηιάνειρα, σκότωσε το μεγαλύτερο μυθκό ήρωα, τον Ηρακλή.</a:t>
            </a:r>
            <a:r>
              <a:rPr lang="el-GR" dirty="0" smtClean="0"/>
              <a:t/>
            </a:r>
            <a:br>
              <a:rPr lang="el-GR" dirty="0" smtClean="0"/>
            </a:br>
            <a:r>
              <a:rPr lang="el-GR" b="1" u="sng" dirty="0"/>
              <a:t>Σαντορίνη</a:t>
            </a:r>
            <a:r>
              <a:rPr lang="el-GR" dirty="0"/>
              <a:t>:  σύμβολο του αρχαίου κυκλαδικού πολιτισμού</a:t>
            </a:r>
            <a:r>
              <a:rPr lang="el-GR" dirty="0" smtClean="0"/>
              <a:t/>
            </a:r>
            <a:br>
              <a:rPr lang="el-GR" dirty="0" smtClean="0"/>
            </a:br>
            <a:r>
              <a:rPr lang="el-GR" b="1" u="sng" dirty="0"/>
              <a:t>Μυκήνες</a:t>
            </a:r>
            <a:r>
              <a:rPr lang="el-GR" dirty="0"/>
              <a:t>:  κέντρο του μηκυναϊκού πολιτισμού και κύκλος των Ατρειδών.</a:t>
            </a:r>
            <a:r>
              <a:rPr lang="el-GR" dirty="0" smtClean="0"/>
              <a:t/>
            </a:r>
            <a:br>
              <a:rPr lang="el-GR" dirty="0" smtClean="0"/>
            </a:br>
            <a:r>
              <a:rPr lang="el-GR" dirty="0"/>
              <a:t>Οι τόποι αυτοί έρχονται σε αντιπαράθεση με την πεζή και ρηχή πραγματικότητα (βαρκαρόλες) που κυριαρχεί σε "αμυθολόγητα" νησιά του σύγχρονου τουριστικού ενδιαφέροντος, όπως οι Σπέτσες, ο Πόρος και η Μύκονος. Τα νησιά αυτά έκοψαν τους δεσμούς τους με το ένδοξο παρελθόν τους, έχασαν την ταυτότητα τους και συμβολίζουν την άλογη και άναρχη τουριστική ανάπτυξη που θυσιάζει τα πάντα στο βωμό του κέρδους.</a:t>
            </a:r>
          </a:p>
        </p:txBody>
      </p:sp>
    </p:spTree>
  </p:cSld>
  <p:clrMapOvr>
    <a:masterClrMapping/>
  </p:clrMapOvr>
  <p:transition spd="slow">
    <p:pull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b="1" u="sng" dirty="0"/>
              <a:t>Δεύτερη ενότητα </a:t>
            </a:r>
            <a:r>
              <a:rPr lang="el-GR" sz="2800" dirty="0" smtClean="0"/>
              <a:t/>
            </a:r>
            <a:br>
              <a:rPr lang="el-GR" sz="2800" dirty="0" smtClean="0"/>
            </a:br>
            <a:r>
              <a:rPr lang="el-GR" sz="2800" dirty="0"/>
              <a:t>"Τι θέλουν.......ΑΓΩΝΙΑ 937" Στοχασμός, απογοήτευση και αγωνία για το μέλλον της σύγχρονης Ελλάδας.</a:t>
            </a:r>
          </a:p>
        </p:txBody>
      </p:sp>
      <p:sp>
        <p:nvSpPr>
          <p:cNvPr id="3" name="Content Placeholder 2"/>
          <p:cNvSpPr>
            <a:spLocks noGrp="1"/>
          </p:cNvSpPr>
          <p:nvPr>
            <p:ph idx="1"/>
          </p:nvPr>
        </p:nvSpPr>
        <p:spPr/>
        <p:txBody>
          <a:bodyPr>
            <a:normAutofit fontScale="25000" lnSpcReduction="20000"/>
          </a:bodyPr>
          <a:lstStyle/>
          <a:p>
            <a:r>
              <a:rPr lang="el-GR" dirty="0"/>
              <a:t>Στη </a:t>
            </a:r>
            <a:r>
              <a:rPr lang="el-GR" b="1" u="sng" dirty="0"/>
              <a:t>δεύτερη ενότητα</a:t>
            </a:r>
            <a:r>
              <a:rPr lang="el-GR" dirty="0"/>
              <a:t> περιγράφονται εικόνες της σύγχρονης παρακμής και υποβάλλεται το </a:t>
            </a:r>
            <a:r>
              <a:rPr lang="el-GR" sz="7200" dirty="0"/>
              <a:t>αίσθημα της αδράνειας και του αποπροσανατολισμού. Ο αποσπασματικός διάλογος με τη χρήση της  καθαρεύουσας φανερώνει επιφανειακή μόρφωση και ανθρώπους ρηχούς με περιορισμένους ορίζοντες, χωρίς προβληματισμούς και σκέψη. Αυτοί οι άνθρωποι είναι αδρανοποιημένοι και ενδιαφέρονται μόνο για ευτελή πράγματα όπως είναι το παγωτό. Η ζωή τους είναι τετριμμένη, μίζερη και πολύ μακριά από αξίες και ιδανικά.</a:t>
            </a:r>
            <a:r>
              <a:rPr lang="el-GR" sz="7200" dirty="0" smtClean="0"/>
              <a:t/>
            </a:r>
            <a:br>
              <a:rPr lang="el-GR" sz="7200" dirty="0" smtClean="0"/>
            </a:br>
            <a:r>
              <a:rPr lang="el-GR" sz="7200" dirty="0"/>
              <a:t>Ωστόσο η Ελλάδα ταξιδεύει ερήμην των κατοίκων της  που μένουν στάσιμοι και αναλώνονται σ' ένα τρόπο ζωής που τα κύρια χαρακτηριστικά του είναι η επιφανειακή αντιμετώπιση των πραγμάτων, η αδιαφορία, η απραξία, ο αποπροσανατολισμός  και η αλλοτρίωση.</a:t>
            </a:r>
            <a:r>
              <a:rPr lang="el-GR" sz="7200" dirty="0" smtClean="0"/>
              <a:t/>
            </a:r>
            <a:br>
              <a:rPr lang="el-GR" sz="7200" dirty="0" smtClean="0"/>
            </a:br>
            <a:r>
              <a:rPr lang="el-GR" sz="7200" dirty="0"/>
              <a:t>Τα καράβια  μένουν δεμένα στο λιμάνι, ο τόπος ταξιδεύει στην ιστορία χωρίς πυξίδα και κυβερνήτη και όσοι κουράζονται από την άσκοπη αναμονή επιχειρούν "να πιάσουν το μεγάλο καράβι με το κολύμπι". Είναι αυτοί που επιλέγουν ως λύση την αυτοκτονία και τα κορμιά τους ανθίζουν στο Αιγαίο. Ο ποιητής αφήνει αμετάφραστο το παράθεμα από τον "Αγαμέμνονα" του Αισχύλου  με στόχο να συνδέσει το παρόν με το παρελθόν, χρησιμοποιώντας ως συνεκτικό στοιχείο την ελληνική γλώσσα. Ο ποιητής δείχνει μ' αυτόν τον τρόπο το βαθύ σεβασμό του προς την ελληνική γλώσσα που είναι μία, ενιαία και αδιαίρετη από τον καιρό του Ομήρου ως τη δική του εποχή.</a:t>
            </a:r>
            <a:r>
              <a:rPr lang="el-GR" sz="7200" dirty="0" smtClean="0"/>
              <a:t/>
            </a:r>
            <a:br>
              <a:rPr lang="el-GR" sz="7200" dirty="0" smtClean="0"/>
            </a:br>
            <a:r>
              <a:rPr lang="el-GR" sz="7200" dirty="0"/>
              <a:t>Η απραξία, η αδράνεια και η στασιμότητα εξακολουθούν να υπάρχουν</a:t>
            </a:r>
            <a:r>
              <a:rPr lang="el-GR" sz="7200" dirty="0" smtClean="0"/>
              <a:t>......</a:t>
            </a:r>
            <a:r>
              <a:rPr lang="el-GR" sz="7200" dirty="0"/>
              <a:t> Στους </a:t>
            </a:r>
            <a:r>
              <a:rPr lang="el-GR" sz="7200" b="1" u="sng" dirty="0"/>
              <a:t>τρεις τελευταίους στίχους</a:t>
            </a:r>
            <a:r>
              <a:rPr lang="el-GR" sz="7200" dirty="0"/>
              <a:t> ο ποιητής επανέρχεται στον 1ο στίχο </a:t>
            </a:r>
            <a:r>
              <a:rPr lang="el-GR" dirty="0"/>
              <a:t>και εκφράζει το ίδιο βασανιστικό αίσθημα που του προκαλεί αβάσταχτο πόνο.</a:t>
            </a:r>
          </a:p>
        </p:txBody>
      </p:sp>
    </p:spTree>
  </p:cSld>
  <p:clrMapOvr>
    <a:masterClrMapping/>
  </p:clrMapOvr>
  <p:transition spd="slow">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u="sng" dirty="0"/>
              <a:t>κατακλείδα</a:t>
            </a:r>
            <a:endParaRPr lang="el-GR" dirty="0"/>
          </a:p>
        </p:txBody>
      </p:sp>
      <p:sp>
        <p:nvSpPr>
          <p:cNvPr id="3" name="Content Placeholder 2"/>
          <p:cNvSpPr>
            <a:spLocks noGrp="1"/>
          </p:cNvSpPr>
          <p:nvPr>
            <p:ph idx="1"/>
          </p:nvPr>
        </p:nvSpPr>
        <p:spPr/>
        <p:txBody>
          <a:bodyPr>
            <a:normAutofit/>
          </a:bodyPr>
          <a:lstStyle/>
          <a:p>
            <a:r>
              <a:rPr lang="el-GR" dirty="0"/>
              <a:t>κυριαρχεί το αιώνιο εθνικό σύμβολο: το καράβι-Ελλάδα που ταξιδεύει ερήμην των Ελλήνων. Η κατάληξη του ποιήματος φαίνεται να εκμεταλλεύεται τη μερική θέα του ονόματος ενός καραβιού για να εκφράσει "αντικειμενικά" αλλά ρητά το δυσοίωνο προαίσθημα του ποιητή για το άμεσο μέλλον. Το αίσθημα αγωνίας του ποιητή για το μέλλον της Ελλάδας είναι απολύτως κατανοητό και δικαιολογημένο. Η χρονολόγηση του ποιήματος συνδέει τα αισθήματα που αυτό εκφράζει με την επερχόμενη δικτατορία του Ι.Μεταξ</a:t>
            </a:r>
          </a:p>
        </p:txBody>
      </p:sp>
    </p:spTree>
  </p:cSld>
  <p:clrMapOvr>
    <a:masterClrMapping/>
  </p:clrMapOvr>
  <p:transition spd="slow">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u="sng" dirty="0"/>
              <a:t>Γλώσσα του ποιήματος</a:t>
            </a:r>
            <a:endParaRPr lang="el-GR" dirty="0"/>
          </a:p>
        </p:txBody>
      </p:sp>
      <p:sp>
        <p:nvSpPr>
          <p:cNvPr id="3" name="Content Placeholder 2"/>
          <p:cNvSpPr>
            <a:spLocks noGrp="1"/>
          </p:cNvSpPr>
          <p:nvPr>
            <p:ph idx="1"/>
          </p:nvPr>
        </p:nvSpPr>
        <p:spPr/>
        <p:txBody>
          <a:bodyPr>
            <a:normAutofit lnSpcReduction="10000"/>
          </a:bodyPr>
          <a:lstStyle/>
          <a:p>
            <a:r>
              <a:rPr lang="el-GR" dirty="0"/>
              <a:t>Η γλώσσα ου ποιήματος παρουσιάζει ποικιλία αφού συνδυάζει λέξεις απλές και καθημερινές με τύπους της καθαρεύουσας και τύπους της αρχαιότητας. Η επιλογή αυτών των τύπων γίνεται για συγκεκριμένους λόγους που αναφέρθηκαν παραπάνω.</a:t>
            </a:r>
            <a:r>
              <a:rPr lang="el-GR" dirty="0" smtClean="0"/>
              <a:t/>
            </a:r>
            <a:br>
              <a:rPr lang="el-GR" dirty="0" smtClean="0"/>
            </a:br>
            <a:r>
              <a:rPr lang="el-GR" b="1" u="sng" dirty="0"/>
              <a:t>Το ποίημα παρουσιάζει τα χαρακτηριστικά της νεωτερικής ποίησης</a:t>
            </a:r>
            <a:r>
              <a:rPr lang="el-GR" dirty="0"/>
              <a:t>: </a:t>
            </a:r>
            <a:r>
              <a:rPr lang="el-GR" dirty="0" smtClean="0"/>
              <a:t/>
            </a:r>
            <a:br>
              <a:rPr lang="el-GR" dirty="0" smtClean="0"/>
            </a:br>
            <a:r>
              <a:rPr lang="el-GR" dirty="0"/>
              <a:t>ελεύθερος ανισοσύλλαβος στίχος</a:t>
            </a:r>
          </a:p>
          <a:p>
            <a:r>
              <a:rPr lang="el-GR" dirty="0"/>
              <a:t>έλλειψη μέτρου και ομοιοκαταληξίας</a:t>
            </a:r>
          </a:p>
          <a:p>
            <a:r>
              <a:rPr lang="el-GR" dirty="0"/>
              <a:t>οι στίχοι θυμίζουν πεζό λόγο</a:t>
            </a:r>
          </a:p>
          <a:p>
            <a:r>
              <a:rPr lang="el-GR" dirty="0"/>
              <a:t>δεν υπάρχουν στροφές με σταθερό αριθμό στίχων.</a:t>
            </a:r>
          </a:p>
          <a:p>
            <a:endParaRPr lang="el-GR" dirty="0"/>
          </a:p>
        </p:txBody>
      </p:sp>
    </p:spTree>
  </p:cSld>
  <p:clrMapOvr>
    <a:masterClrMapping/>
  </p:clrMapOvr>
  <p:transition spd="slow">
    <p:pull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TotalTime>
  <Words>50</Words>
  <Application>Microsoft Office PowerPoint</Application>
  <PresentationFormat>On-screen Show (4:3)</PresentationFormat>
  <Paragraphs>19</Paragraphs>
  <Slides>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8" baseType="lpstr">
      <vt:lpstr>Flow</vt:lpstr>
      <vt:lpstr>Package</vt:lpstr>
      <vt:lpstr>Με τον τρόπο του Γ.Σ."</vt:lpstr>
      <vt:lpstr>Θεματικά κέντρα </vt:lpstr>
      <vt:lpstr> Πρώτη ενότητα "Όπου και να ........βαρκαρόλες": Η περιήγηση του ποιητή στην Ελλάδα και η σχέση του μ' αυτή</vt:lpstr>
      <vt:lpstr>Δεύτερη ενότητα  "Τι θέλουν.......ΑΓΩΝΙΑ 937" Στοχασμός, απογοήτευση και αγωνία για το μέλλον της σύγχρονης Ελλάδας.</vt:lpstr>
      <vt:lpstr>κατακλείδα</vt:lpstr>
      <vt:lpstr>Γλώσσα του ποιήματος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 τον τρόπο του Γ.Σ."</dc:title>
  <dc:creator>Χρήστος Πλέσσας</dc:creator>
  <cp:lastModifiedBy>Χρήστος Πλέσσας</cp:lastModifiedBy>
  <cp:revision>3</cp:revision>
  <dcterms:created xsi:type="dcterms:W3CDTF">2022-03-10T15:58:04Z</dcterms:created>
  <dcterms:modified xsi:type="dcterms:W3CDTF">2022-03-10T16:22:23Z</dcterms:modified>
</cp:coreProperties>
</file>