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7D7DC94-98F6-4E21-BDE7-2D46FA09B886}" type="datetimeFigureOut">
              <a:rPr lang="el-GR" smtClean="0"/>
              <a:t>27/2/2022</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D7DC94-98F6-4E21-BDE7-2D46FA09B886}"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D7DC94-98F6-4E21-BDE7-2D46FA09B886}"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D7DC94-98F6-4E21-BDE7-2D46FA09B886}"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D7DC94-98F6-4E21-BDE7-2D46FA09B886}" type="datetimeFigureOut">
              <a:rPr lang="el-GR" smtClean="0"/>
              <a:t>27/2/2022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D7DC94-98F6-4E21-BDE7-2D46FA09B886}"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D7DC94-98F6-4E21-BDE7-2D46FA09B886}" type="datetimeFigureOut">
              <a:rPr lang="el-GR" smtClean="0"/>
              <a:t>27/2/2022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D7DC94-98F6-4E21-BDE7-2D46FA09B886}" type="datetimeFigureOut">
              <a:rPr lang="el-GR" smtClean="0"/>
              <a:t>27/2/2022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7DC94-98F6-4E21-BDE7-2D46FA09B886}" type="datetimeFigureOut">
              <a:rPr lang="el-GR" smtClean="0"/>
              <a:t>27/2/2022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D7DC94-98F6-4E21-BDE7-2D46FA09B886}"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F8E49-5F25-403E-B325-B1228B214D0C}" type="slidenum">
              <a:rPr lang="el-GR" smtClean="0"/>
              <a:t>‹#›</a:t>
            </a:fld>
            <a:endParaRPr lang="el-GR"/>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D7DC94-98F6-4E21-BDE7-2D46FA09B886}" type="datetimeFigureOut">
              <a:rPr lang="el-GR" smtClean="0"/>
              <a:t>27/2/2022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878F8E49-5F25-403E-B325-B1228B214D0C}"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D7DC94-98F6-4E21-BDE7-2D46FA09B886}" type="datetimeFigureOut">
              <a:rPr lang="el-GR" smtClean="0"/>
              <a:t>27/2/2022</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8F8E49-5F25-403E-B325-B1228B214D0C}"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7772400" cy="1357321"/>
          </a:xfrm>
        </p:spPr>
        <p:txBody>
          <a:bodyPr>
            <a:normAutofit fontScale="90000"/>
          </a:bodyPr>
          <a:lstStyle/>
          <a:p>
            <a:r>
              <a:rPr lang="el-GR" dirty="0" smtClean="0"/>
              <a:t>ΜΠΟΛΙΒΑΡ-ΕΓΓΟΝΟΠΟΥΛΟΣ</a:t>
            </a:r>
            <a:endParaRPr lang="el-GR" dirty="0"/>
          </a:p>
        </p:txBody>
      </p:sp>
      <p:sp>
        <p:nvSpPr>
          <p:cNvPr id="3" name="Subtitle 2"/>
          <p:cNvSpPr>
            <a:spLocks noGrp="1"/>
          </p:cNvSpPr>
          <p:nvPr>
            <p:ph type="subTitle" idx="1"/>
          </p:nvPr>
        </p:nvSpPr>
        <p:spPr>
          <a:xfrm>
            <a:off x="1371600" y="2143116"/>
            <a:ext cx="6400800" cy="3495684"/>
          </a:xfrm>
        </p:spPr>
        <p:txBody>
          <a:bodyPr>
            <a:normAutofit lnSpcReduction="10000"/>
          </a:bodyPr>
          <a:lstStyle/>
          <a:p>
            <a:r>
              <a:rPr lang="el-GR" dirty="0"/>
              <a:t>Ο ποιητής ξαπλωμένος στην κορφή του ψηλότερου βουνού της Ύδρας, του Έρε (λέξη που στα αρβανίτικα σημαίνει αέρας), φωνάζει το όνομα του Μπολιβάρ, μεταδίδοντας έτσι το μήνυμα της υπέροχης ύπαρξής του σ’ όλους τους τόπους που μπορεί κανείς να δει απ’ το όμορφο νησί, που κατέχει μέρος της καταγωγής του ίδιου του Εγγονόπουλου.</a:t>
            </a:r>
          </a:p>
        </p:txBody>
      </p:sp>
      <p:graphicFrame>
        <p:nvGraphicFramePr>
          <p:cNvPr id="1026" name="Object 2"/>
          <p:cNvGraphicFramePr>
            <a:graphicFrameLocks noChangeAspect="1"/>
          </p:cNvGraphicFramePr>
          <p:nvPr/>
        </p:nvGraphicFramePr>
        <p:xfrm>
          <a:off x="3571868" y="500042"/>
          <a:ext cx="2032000" cy="523875"/>
        </p:xfrm>
        <a:graphic>
          <a:graphicData uri="http://schemas.openxmlformats.org/presentationml/2006/ole">
            <p:oleObj spid="_x0000_s1026" name="Packager Shell Object" showAsIcon="1" r:id="rId3" imgW="2031840" imgH="523800" progId="Package">
              <p:embed/>
            </p:oleObj>
          </a:graphicData>
        </a:graphic>
      </p:graphicFrame>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500042"/>
            <a:ext cx="8229600" cy="5626121"/>
          </a:xfrm>
        </p:spPr>
        <p:txBody>
          <a:bodyPr>
            <a:normAutofit/>
          </a:bodyPr>
          <a:lstStyle/>
          <a:p>
            <a:r>
              <a:rPr lang="el-GR" dirty="0"/>
              <a:t>Από τα νησιά του Σαρωνικού μέχρι τη Θήβα και την Πελοπόννησο, μέχρι την Αίγυπτο και μέχρι τις χώρες της Νοτίου Αμερικής, σ’ όλες τις άκρες της γης που υπάρχει ελληνισμός και σ’ όλες τις χώρες που δέχτηκαν την ευεργεσία της γενναιότητας του Μπολιβάρ, φτάνει η θέα από την κορφή του Έρε. </a:t>
            </a:r>
            <a:r>
              <a:rPr lang="el-GR" b="1" dirty="0"/>
              <a:t>Το παράδειγμα του Μπολιβάρ και κατ’ επέκταση το παράδειγμα του Ανδρούτσου πρέπει να φτάσει παντού και να αφυπνίσει τις συνειδήσεις των ανθρώπων</a:t>
            </a:r>
            <a:r>
              <a:rPr lang="el-GR" dirty="0"/>
              <a:t>. Τα δεσμά των ανθρώπων πρέπει να σπάσουν κι αυτό θα συμβεί μόνο όταν αποδεχτούν κι υιοθετήσουν την ελευθερία που είχε το πνεύμα του Μπολιβά</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l-GR" dirty="0"/>
          </a:p>
        </p:txBody>
      </p:sp>
      <p:sp>
        <p:nvSpPr>
          <p:cNvPr id="3" name="Content Placeholder 2"/>
          <p:cNvSpPr>
            <a:spLocks noGrp="1"/>
          </p:cNvSpPr>
          <p:nvPr>
            <p:ph idx="1"/>
          </p:nvPr>
        </p:nvSpPr>
        <p:spPr>
          <a:xfrm>
            <a:off x="457200" y="428604"/>
            <a:ext cx="8229600" cy="5697559"/>
          </a:xfrm>
        </p:spPr>
        <p:txBody>
          <a:bodyPr>
            <a:normAutofit fontScale="92500" lnSpcReduction="20000"/>
          </a:bodyPr>
          <a:lstStyle/>
          <a:p>
            <a:r>
              <a:rPr lang="el-GR" dirty="0"/>
              <a:t>Ο ποιητής χαράζει το όνομα του ήρωα στην κορφή του βουνού για να το προσκυνούν αργότερα οι άνθρωποι, όπως άλλωστε κάνει και συνθέτοντας αυτό το ποίημα, που λειτουργεί ως διαρκής υπόμνηση της αξίας που έχει η δύναμη της διεκδίκησης.</a:t>
            </a:r>
          </a:p>
          <a:p>
            <a:r>
              <a:rPr lang="el-GR" dirty="0"/>
              <a:t> </a:t>
            </a:r>
          </a:p>
          <a:p>
            <a:r>
              <a:rPr lang="el-GR" dirty="0"/>
              <a:t>Προτού γεννηθεί ο Μπολιβάρ και με τη δράση του προσφέρει την ελευθερία στα έθνη της Νότιας Αμερικής, όλες αυτές οι χώρες βρίσκονταν στα σκοτάδια της υποταγής. Το πέρασμα του Μπολιβάρ απ’ τη ζωή, το πάθος με το οποίο διεκδίκησε την απελευθέρωση απ’ τους Ισπανούς και η οξυδέρκεια της σκέψης του, στάθηκαν ικανοί παράγοντες για να φέρουν την ελευθερία σε πολλές χώρες και σε χιλιάδες συνανθρώπους του. Έτσι, </a:t>
            </a:r>
            <a:r>
              <a:rPr lang="el-GR" b="1" dirty="0"/>
              <a:t>ο ήρωας έχει πια γίνει ένα με τον τόπο που απελευθέρωσε</a:t>
            </a:r>
            <a:r>
              <a:rPr lang="el-GR" dirty="0"/>
              <a:t>, τον τόπο που έχει πια ταυτιστεί με την ύπαρξή του και εκπηγάζει απ’ το ίδιο του το σώμα.</a:t>
            </a:r>
          </a:p>
          <a:p>
            <a:endParaRPr lang="el-GR"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l-GR" dirty="0"/>
          </a:p>
        </p:txBody>
      </p:sp>
      <p:sp>
        <p:nvSpPr>
          <p:cNvPr id="3" name="Content Placeholder 2"/>
          <p:cNvSpPr>
            <a:spLocks noGrp="1"/>
          </p:cNvSpPr>
          <p:nvPr>
            <p:ph idx="1"/>
          </p:nvPr>
        </p:nvSpPr>
        <p:spPr>
          <a:xfrm>
            <a:off x="457200" y="357166"/>
            <a:ext cx="8229600" cy="5768997"/>
          </a:xfrm>
        </p:spPr>
        <p:txBody>
          <a:bodyPr>
            <a:normAutofit fontScale="92500" lnSpcReduction="20000"/>
          </a:bodyPr>
          <a:lstStyle/>
          <a:p>
            <a:r>
              <a:rPr lang="el-GR" dirty="0"/>
              <a:t>Παρόλο που η υλοποίηση κάθε αγώνα αποτελεί μια συλλογική προσπάθεια και απαιτεί τη θυσία πολλών ανθρώπων, εντούτοις ο ποιητής εκθειάζει την ατομική προσφορά του ήρωα, </a:t>
            </a:r>
            <a:r>
              <a:rPr lang="el-GR" b="1" dirty="0"/>
              <a:t>καθώς ήταν εκείνος που με το προσωπικό παράδειγμα και με την άκαμπτη επιμονή του ενέπνευσε το επαναστατικό κίνημα </a:t>
            </a:r>
            <a:r>
              <a:rPr lang="el-GR" dirty="0"/>
              <a:t>που σάρωσε την ισπανική κυριαρχία στη Νότια Αμερική. Αντιστοίχως, με τους στίχους του ο ποιητής και με την εξύμνηση του Μπολιβάρ και του Ανδρούτσου επιδιώκει την αφύπνιση έστω ενός ανθρώπου, που θα θελήσει πραγματικά να αναμορφώσει την ελληνική πολιτεία, θέτοντας ένα τέρμα στην ανεξέλεγκτη κυριαρχία των πολιτικών φατριών και στην ανερυθρίαστη εκμετάλλευση των πολιτών από τους κρατούντες. Ένας πολίτης να αντιληφθεί το σκάρτο παιχνίδι των πολιτικών, όπως πολύ πρώιμα το κατάλαβε ο Οδυσσέας Ανδρούτσος, ίσως δοθεί το έναυσμα για μια ριζική αναμόρφωση του τρόπου που διοικείται ετούτος ο βασανισμένος τόπος.</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l-GR" dirty="0"/>
          </a:p>
        </p:txBody>
      </p:sp>
      <p:sp>
        <p:nvSpPr>
          <p:cNvPr id="3" name="Content Placeholder 2"/>
          <p:cNvSpPr>
            <a:spLocks noGrp="1"/>
          </p:cNvSpPr>
          <p:nvPr>
            <p:ph idx="1"/>
          </p:nvPr>
        </p:nvSpPr>
        <p:spPr>
          <a:xfrm>
            <a:off x="457200" y="428604"/>
            <a:ext cx="8229600" cy="5697559"/>
          </a:xfrm>
        </p:spPr>
        <p:txBody>
          <a:bodyPr>
            <a:normAutofit fontScale="85000" lnSpcReduction="10000"/>
          </a:bodyPr>
          <a:lstStyle/>
          <a:p>
            <a:r>
              <a:rPr lang="el-GR" dirty="0"/>
              <a:t>Ο ποιητής επιθυμεί να υμνήσει τους γενναίους και ελεύθερους ανθρώπους∙ εκείνους που με τη δύναμη της ψυχής τους κατορθώνουν να αντισταθούν σε κάθε λογής περιορισμούς. Η πολύτιμη και δυσεπίτευκτη έννοια της ελευθερίας θα πρέπει να νοηθεί εδώ ως μια ευρύτατη κατάσταση αποδέσμευσης από κάθε είδους δεσμά τόσο εξωτερικά όσο και εσωτερικά.</a:t>
            </a:r>
          </a:p>
          <a:p>
            <a:r>
              <a:rPr lang="el-GR" b="1" dirty="0"/>
              <a:t>Η ελευθερία που συγκινεί τον ποιητή είναι αυτή που ωθεί το άτομο να δει την αλήθεια της ζωής χωρίς να δεσμεύεται από εσωτερικούς ανασταλτικούς παράγοντες</a:t>
            </a:r>
            <a:r>
              <a:rPr lang="el-GR" dirty="0"/>
              <a:t>, όπως είναι ο φόβος ή η έλλειψη πίστης στη δύναμη της ατομικής και πολύ περισσότερο της συλλογικής προσπάθειας, η μικροπρέπεια ή η έλλειψη διορατικότητας. </a:t>
            </a:r>
            <a:r>
              <a:rPr lang="el-GR" b="1" dirty="0"/>
              <a:t>Είναι συνάμα η ελευθερία που φέρνει το άτομο πέρα από τις συλλογικές δεσμεύσεις της ανθρώπινης υπόστασης</a:t>
            </a:r>
            <a:r>
              <a:rPr lang="el-GR" dirty="0"/>
              <a:t>, όπως είναι ο κακώς εννοούμενος εθνικισμός, και του επιτρέπει να αντιληφθεί πότε η υπέρβαση της στενά εθνικής ταυτότητας θα μπορούσε να προσφέρει πολλαπλά οφέλη.</a:t>
            </a:r>
          </a:p>
          <a:p>
            <a:endParaRPr lang="el-GR"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357166"/>
            <a:ext cx="8229600" cy="5768997"/>
          </a:xfrm>
        </p:spPr>
        <p:txBody>
          <a:bodyPr/>
          <a:lstStyle/>
          <a:p>
            <a:r>
              <a:rPr lang="el-GR" dirty="0"/>
              <a:t>Ο ποιητής, λοιπόν, στη δική του συμμετοχή στον πόλεμο είχε ως στήριγμα και ως εμπνευστή τον Μπολιβάρ∙ πρότυπο ιδανικό για τους αγώνες εν γένει των ανθρώπων, κι ιδίως για τους αγώνες εκείνους που τους φέρνουν όχι απλά στην ελευθερία, αλλά και την κατάσταση εκείνη που θα σημάνει τα μεγαλύτερα οφέλη για τους πολίτες.</a:t>
            </a:r>
          </a:p>
          <a:p>
            <a:r>
              <a:rPr lang="el-GR" dirty="0" smtClean="0"/>
              <a:t/>
            </a:r>
            <a:br>
              <a:rPr lang="el-GR" dirty="0" smtClean="0"/>
            </a:br>
            <a:endParaRPr lang="el-GR"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8"/>
          </a:xfrm>
        </p:spPr>
        <p:txBody>
          <a:bodyPr>
            <a:normAutofit fontScale="90000"/>
          </a:bodyPr>
          <a:lstStyle/>
          <a:p>
            <a:endParaRPr lang="el-GR" dirty="0"/>
          </a:p>
        </p:txBody>
      </p:sp>
      <p:sp>
        <p:nvSpPr>
          <p:cNvPr id="3" name="Content Placeholder 2"/>
          <p:cNvSpPr>
            <a:spLocks noGrp="1"/>
          </p:cNvSpPr>
          <p:nvPr>
            <p:ph idx="1"/>
          </p:nvPr>
        </p:nvSpPr>
        <p:spPr>
          <a:xfrm>
            <a:off x="457200" y="428604"/>
            <a:ext cx="8229600" cy="6429396"/>
          </a:xfrm>
        </p:spPr>
        <p:txBody>
          <a:bodyPr>
            <a:normAutofit fontScale="77500" lnSpcReduction="20000"/>
          </a:bodyPr>
          <a:lstStyle/>
          <a:p>
            <a:pPr fontAlgn="base"/>
            <a:r>
              <a:rPr lang="el-GR" dirty="0"/>
              <a:t>ΘΕΜΑ: Η δοξαστική παρουσίαση του Μπολιβάρ, του μεγάλου ήρωα, επαναστάτη και ελευθερωτή της Νότιας Αμερικής.</a:t>
            </a:r>
          </a:p>
          <a:p>
            <a:pPr fontAlgn="base"/>
            <a:r>
              <a:rPr lang="el-GR" dirty="0"/>
              <a:t>ΕΝΟΤΗΤΕΣ:</a:t>
            </a:r>
          </a:p>
          <a:p>
            <a:pPr fontAlgn="base"/>
            <a:r>
              <a:rPr lang="el-GR" dirty="0"/>
              <a:t>1</a:t>
            </a:r>
            <a:r>
              <a:rPr lang="el-GR" baseline="30000" dirty="0"/>
              <a:t>Η</a:t>
            </a:r>
            <a:r>
              <a:rPr lang="el-GR" dirty="0"/>
              <a:t> ΣΤΡΟΦΗ: Ο απελευθερωτικός αγώνας του Μπολιβάρ και το ποιητικό του δοξολόγημα.</a:t>
            </a:r>
          </a:p>
          <a:p>
            <a:pPr fontAlgn="base"/>
            <a:r>
              <a:rPr lang="el-GR" dirty="0"/>
              <a:t>2</a:t>
            </a:r>
            <a:r>
              <a:rPr lang="el-GR" baseline="30000" dirty="0"/>
              <a:t>Η</a:t>
            </a:r>
            <a:r>
              <a:rPr lang="el-GR" dirty="0"/>
              <a:t>-3</a:t>
            </a:r>
            <a:r>
              <a:rPr lang="el-GR" baseline="30000" dirty="0"/>
              <a:t>Η</a:t>
            </a:r>
            <a:r>
              <a:rPr lang="el-GR" dirty="0"/>
              <a:t> ΣΤΡΟΦΗ: Η ζωή και η δράση του Μπολιβάρ τον αναδεικνύουν σε Έλληνα.</a:t>
            </a:r>
          </a:p>
          <a:p>
            <a:pPr fontAlgn="base"/>
            <a:r>
              <a:rPr lang="el-GR" dirty="0"/>
              <a:t>4</a:t>
            </a:r>
            <a:r>
              <a:rPr lang="el-GR" baseline="30000" dirty="0"/>
              <a:t>Η</a:t>
            </a:r>
            <a:r>
              <a:rPr lang="el-GR" dirty="0"/>
              <a:t> ΣΤΡΟΦΗ: Ο επαναστάτης και ο ποιητής.</a:t>
            </a:r>
          </a:p>
          <a:p>
            <a:pPr fontAlgn="base"/>
            <a:r>
              <a:rPr lang="el-GR" dirty="0"/>
              <a:t/>
            </a:r>
            <a:br>
              <a:rPr lang="el-GR" dirty="0"/>
            </a:br>
            <a:endParaRPr lang="el-GR" dirty="0"/>
          </a:p>
          <a:p>
            <a:pPr fontAlgn="base"/>
            <a:r>
              <a:rPr lang="el-GR" dirty="0"/>
              <a:t>ΤΕΧΝΙΚΗ:</a:t>
            </a:r>
          </a:p>
          <a:p>
            <a:pPr fontAlgn="base"/>
            <a:r>
              <a:rPr lang="el-GR" dirty="0"/>
              <a:t>-          Ο Εγγονόπουλος σε αυτό το ποίημα εγκαταλείπει τη μονολεκτική στιχουργική του και καταφέρνει να ξεπεράσει, έστω και πρόσκαιρα, την υπερρεαλιστική αδιαλλαξία του.</a:t>
            </a:r>
          </a:p>
          <a:p>
            <a:pPr fontAlgn="base"/>
            <a:r>
              <a:rPr lang="el-GR" dirty="0"/>
              <a:t>-          Ελεύθερος στίχος.</a:t>
            </a:r>
          </a:p>
          <a:p>
            <a:pPr fontAlgn="base"/>
            <a:r>
              <a:rPr lang="el-GR" dirty="0"/>
              <a:t>-          Παράτολμοι συνδυασμοί εικόνων και λέξεων.</a:t>
            </a:r>
          </a:p>
          <a:p>
            <a:pPr fontAlgn="base"/>
            <a:r>
              <a:rPr lang="el-GR" dirty="0"/>
              <a:t>-          Απουσία λογικού ειρμού και ελέγχου.</a:t>
            </a:r>
          </a:p>
          <a:p>
            <a:pPr fontAlgn="base"/>
            <a:r>
              <a:rPr lang="el-GR" dirty="0"/>
              <a:t/>
            </a:r>
            <a:br>
              <a:rPr lang="el-GR" dirty="0"/>
            </a:br>
            <a:endParaRPr lang="el-GR" dirty="0"/>
          </a:p>
          <a:p>
            <a:pPr fontAlgn="base"/>
            <a:r>
              <a:rPr lang="el-GR" dirty="0"/>
              <a:t>ΓΛΩΣΣΑ: Απλή και άμεση. Διαθέτει πικρό λυρισμό.</a:t>
            </a:r>
          </a:p>
          <a:p>
            <a:pPr fontAlgn="base"/>
            <a:r>
              <a:rPr lang="el-GR" dirty="0"/>
              <a:t>ΎΦΟΣ: Σοβαρό και ηρωικό.</a:t>
            </a:r>
          </a:p>
          <a:p>
            <a:pPr fontAlgn="base"/>
            <a:r>
              <a:rPr lang="el-GR" dirty="0"/>
              <a:t>ΕΚΦΡΑΣΤΙΚΑ ΜΕΣΑ: Σουρεαλιστικές εικόνες.</a:t>
            </a:r>
          </a:p>
          <a:p>
            <a:endParaRPr lang="el-GR" dirty="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TotalTime>
  <Words>375</Words>
  <Application>Microsoft Office PowerPoint</Application>
  <PresentationFormat>On-screen Show (4:3)</PresentationFormat>
  <Paragraphs>26</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Flow</vt:lpstr>
      <vt:lpstr>Package</vt:lpstr>
      <vt:lpstr>ΜΠΟΛΙΒΑΡ-ΕΓΓΟΝΟΠΟΥΛΟΣ</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ΜΠΟΛΙΒΑΡ-ΕΓΓΟΝΟΠΟΥΛΟΣ</dc:title>
  <dc:creator>Χρήστος Πλέσσας</dc:creator>
  <cp:lastModifiedBy>Χρήστος Πλέσσας</cp:lastModifiedBy>
  <cp:revision>2</cp:revision>
  <dcterms:created xsi:type="dcterms:W3CDTF">2022-02-27T14:52:21Z</dcterms:created>
  <dcterms:modified xsi:type="dcterms:W3CDTF">2022-02-27T15:08:20Z</dcterms:modified>
</cp:coreProperties>
</file>