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embeddedFontLst>
    <p:embeddedFont>
      <p:font typeface="Montserrat" charset="0"/>
      <p:regular r:id="rId11"/>
    </p:embeddedFont>
    <p:embeddedFont>
      <p:font typeface="Calibri" pitchFamily="34" charset="0"/>
      <p:regular r:id="rId12"/>
      <p:bold r:id="rId13"/>
      <p:italic r:id="rId14"/>
      <p:boldItalic r:id="rId15"/>
    </p:embeddedFont>
    <p:embeddedFont>
      <p:font typeface="Heebo Light" charset="-79"/>
      <p:regular r:id="rId16"/>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11"/>
    <p:restoredTop sz="94610"/>
  </p:normalViewPr>
  <p:slideViewPr>
    <p:cSldViewPr snapToGrid="0" snapToObjects="1">
      <p:cViewPr varScale="1">
        <p:scale>
          <a:sx n="75" d="100"/>
          <a:sy n="75" d="100"/>
        </p:scale>
        <p:origin x="-126" y="-126"/>
      </p:cViewPr>
      <p:guideLst>
        <p:guide orient="horz" pos="2592"/>
        <p:guide pos="4608"/>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1</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2</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3</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4</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5</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6</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7</a:t>
            </a:fld>
            <a:endParaRPr lang="en-US"/>
          </a:p>
        </p:txBody>
      </p:sp>
    </p:spTree>
    <p:extLst>
      <p:ext uri="{BB962C8B-B14F-4D97-AF65-F5344CB8AC3E}">
        <p14:creationId xmlns:p14="http://schemas.microsoft.com/office/powerpoint/2010/main" xmlns=""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pPr/>
              <a:t>8</a:t>
            </a:fld>
            <a:endParaRPr lang="en-US"/>
          </a:p>
        </p:txBody>
      </p:sp>
    </p:spTree>
    <p:extLst>
      <p:ext uri="{BB962C8B-B14F-4D97-AF65-F5344CB8AC3E}">
        <p14:creationId xmlns:p14="http://schemas.microsoft.com/office/powerpoint/2010/main" xmlns=""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D0A2C">
              <a:alpha val="9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ebooks.edu.gr/ebooks/v/html/8547/2290/Istoria_A-Gymnasiou_html-empl/index_13.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49310"/>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Ο Πελοποννησιακός Πόλεμος</a:t>
            </a:r>
            <a:endParaRPr lang="en-US" sz="4450" dirty="0"/>
          </a:p>
        </p:txBody>
      </p:sp>
      <p:sp>
        <p:nvSpPr>
          <p:cNvPr id="4" name="Text 1"/>
          <p:cNvSpPr/>
          <p:nvPr/>
        </p:nvSpPr>
        <p:spPr>
          <a:xfrm>
            <a:off x="6280190" y="2907030"/>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Η Αθήνα, μετά την πλήρη κυριαρχία στο Αιγαίο, στρέφει τις βλέψεις της και προς τη Δύση, το Ιόνιο και την Αδριατική. Αυτό τη φέρνει σε σύγκρουση με την Κόρινθο, κύρια σύμμαχο της Σπάρτης, η οποία θεωρούσε ως χώρο επιρροής της τις δυτικές θάλασσες και βλέπει τώρα τα οικονομικά της συμφέροντα να απειλούνται.</a:t>
            </a:r>
            <a:endParaRPr lang="en-US" sz="1750" dirty="0"/>
          </a:p>
        </p:txBody>
      </p:sp>
      <p:sp>
        <p:nvSpPr>
          <p:cNvPr id="5" name="Text 2"/>
          <p:cNvSpPr/>
          <p:nvPr/>
        </p:nvSpPr>
        <p:spPr>
          <a:xfrm>
            <a:off x="6280190" y="4976693"/>
            <a:ext cx="7556421" cy="1451610"/>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Η πολιτειακή διαφορά της Αθήνας με τη Σπάρτη, η οποία γεννά και τη διαφορά στην ανάπτυξη των νοοτροπιών, είναι η βαθύτερη και ουσιαστικότερη αιτία του χάσματος ανάμεσα στις δύο πόλεις, το οποίο, σταδιακά, θα καταστεί αγεφύρωτο.</a:t>
            </a:r>
            <a:endParaRPr lang="en-US" sz="1750" dirty="0"/>
          </a:p>
        </p:txBody>
      </p:sp>
      <p:sp>
        <p:nvSpPr>
          <p:cNvPr id="6" name="Shape 3"/>
          <p:cNvSpPr/>
          <p:nvPr/>
        </p:nvSpPr>
        <p:spPr>
          <a:xfrm>
            <a:off x="6280190" y="6700361"/>
            <a:ext cx="362903" cy="362903"/>
          </a:xfrm>
          <a:prstGeom prst="roundRect">
            <a:avLst>
              <a:gd name="adj" fmla="val 25194296"/>
            </a:avLst>
          </a:prstGeom>
          <a:noFill/>
          <a:ln w="7620">
            <a:solidFill>
              <a:srgbClr val="FFFFFF"/>
            </a:solidFill>
            <a:prstDash val="solid"/>
          </a:ln>
        </p:spPr>
      </p:sp>
      <p:pic>
        <p:nvPicPr>
          <p:cNvPr id="7" name="Image 1" descr="preencoded.png"/>
          <p:cNvPicPr>
            <a:picLocks noChangeAspect="1"/>
          </p:cNvPicPr>
          <p:nvPr/>
        </p:nvPicPr>
        <p:blipFill>
          <a:blip r:embed="rId4"/>
          <a:stretch>
            <a:fillRect/>
          </a:stretch>
        </p:blipFill>
        <p:spPr>
          <a:xfrm>
            <a:off x="6287810" y="6707981"/>
            <a:ext cx="347663" cy="347663"/>
          </a:xfrm>
          <a:prstGeom prst="rect">
            <a:avLst/>
          </a:prstGeom>
        </p:spPr>
      </p:pic>
      <p:sp>
        <p:nvSpPr>
          <p:cNvPr id="8" name="Text 4"/>
          <p:cNvSpPr/>
          <p:nvPr/>
        </p:nvSpPr>
        <p:spPr>
          <a:xfrm>
            <a:off x="6756440" y="6683454"/>
            <a:ext cx="2541151" cy="396835"/>
          </a:xfrm>
          <a:prstGeom prst="rect">
            <a:avLst/>
          </a:prstGeom>
          <a:noFill/>
          <a:ln/>
        </p:spPr>
        <p:txBody>
          <a:bodyPr wrap="none" lIns="0" tIns="0" rIns="0" bIns="0" rtlCol="0" anchor="t"/>
          <a:lstStyle/>
          <a:p>
            <a:pPr marL="0" indent="0" algn="l">
              <a:lnSpc>
                <a:spcPts val="3100"/>
              </a:lnSpc>
              <a:buNone/>
            </a:pPr>
            <a:r>
              <a:rPr lang="en-US" sz="2200" b="1" dirty="0">
                <a:solidFill>
                  <a:srgbClr val="DCD7E5"/>
                </a:solidFill>
                <a:latin typeface="Heebo Bold" pitchFamily="34" charset="0"/>
                <a:ea typeface="Heebo Bold" pitchFamily="34" charset="-122"/>
                <a:cs typeface="Heebo Bold" pitchFamily="34" charset="-120"/>
              </a:rPr>
              <a:t>by Ελένη Κολιωνη</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1995607"/>
            <a:ext cx="6764417"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Αντίπαλες Κοσμοθεωρίες</a:t>
            </a:r>
            <a:endParaRPr lang="en-US" sz="4450" dirty="0"/>
          </a:p>
        </p:txBody>
      </p:sp>
      <p:sp>
        <p:nvSpPr>
          <p:cNvPr id="3" name="Text 1"/>
          <p:cNvSpPr/>
          <p:nvPr/>
        </p:nvSpPr>
        <p:spPr>
          <a:xfrm>
            <a:off x="793790" y="327136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Η Αθήνα</a:t>
            </a:r>
            <a:endParaRPr lang="en-US" sz="2200" dirty="0"/>
          </a:p>
        </p:txBody>
      </p:sp>
      <p:sp>
        <p:nvSpPr>
          <p:cNvPr id="4" name="Text 2"/>
          <p:cNvSpPr/>
          <p:nvPr/>
        </p:nvSpPr>
        <p:spPr>
          <a:xfrm>
            <a:off x="793790" y="3852505"/>
            <a:ext cx="3978116" cy="217741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Η Αθήνα αντιπροσώπευε μια ανοικτή και δημοκρατική κοινωνία. Η συνεχώς αυξανόμενη δύναμή της στο Αιγαίο και η επέκτασή της προς τη Δύση προκαλούσε ανησυχία στους αντιπάλους της.</a:t>
            </a:r>
            <a:endParaRPr lang="en-US" sz="1750" dirty="0"/>
          </a:p>
        </p:txBody>
      </p:sp>
      <p:sp>
        <p:nvSpPr>
          <p:cNvPr id="5" name="Text 3"/>
          <p:cNvSpPr/>
          <p:nvPr/>
        </p:nvSpPr>
        <p:spPr>
          <a:xfrm>
            <a:off x="5332928" y="327136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Η Σπάρτη</a:t>
            </a:r>
            <a:endParaRPr lang="en-US" sz="2200" dirty="0"/>
          </a:p>
        </p:txBody>
      </p:sp>
      <p:sp>
        <p:nvSpPr>
          <p:cNvPr id="6" name="Text 4"/>
          <p:cNvSpPr/>
          <p:nvPr/>
        </p:nvSpPr>
        <p:spPr>
          <a:xfrm>
            <a:off x="5332928" y="3852505"/>
            <a:ext cx="3978116" cy="2177415"/>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Η κλειστή και αριστοκρατική Σπάρτη έβλεπε με ολοφάνερη καχυποψία την άνοδο της Αθήνας. Θεωρούσε απειλή για την ηγεμονία της την αθηναϊκή επέκταση και τον δημοκρατικό τρόπο διακυβέρνησης.</a:t>
            </a:r>
            <a:endParaRPr lang="en-US" sz="1750" dirty="0"/>
          </a:p>
        </p:txBody>
      </p:sp>
      <p:sp>
        <p:nvSpPr>
          <p:cNvPr id="7" name="Text 5"/>
          <p:cNvSpPr/>
          <p:nvPr/>
        </p:nvSpPr>
        <p:spPr>
          <a:xfrm>
            <a:off x="9872067" y="3271361"/>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F2F0F4"/>
                </a:solidFill>
                <a:latin typeface="Montserrat" pitchFamily="34" charset="0"/>
                <a:ea typeface="Montserrat" pitchFamily="34" charset="-122"/>
                <a:cs typeface="Montserrat" pitchFamily="34" charset="-120"/>
              </a:rPr>
              <a:t>Η Σύγκρουση</a:t>
            </a:r>
            <a:endParaRPr lang="en-US" sz="2200" dirty="0"/>
          </a:p>
        </p:txBody>
      </p:sp>
      <p:sp>
        <p:nvSpPr>
          <p:cNvPr id="8" name="Text 6"/>
          <p:cNvSpPr/>
          <p:nvPr/>
        </p:nvSpPr>
        <p:spPr>
          <a:xfrm>
            <a:off x="9872067" y="3852505"/>
            <a:ext cx="3978116" cy="1814513"/>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Με την Αθήνα και τη Σπάρτη βρίσκονται αντιμέτωπες δύο αντίπαλες και αντίθετες κοσμοθεωρίες. Η σύγκρουση ήταν αναπόφευκτη και οι εχθροπραξίες αρχίζουν το 431 π.Χ.</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298740"/>
          </a:xfrm>
          <a:prstGeom prst="rect">
            <a:avLst/>
          </a:prstGeom>
        </p:spPr>
      </p:pic>
      <p:sp>
        <p:nvSpPr>
          <p:cNvPr id="3" name="Text 0"/>
          <p:cNvSpPr/>
          <p:nvPr/>
        </p:nvSpPr>
        <p:spPr>
          <a:xfrm>
            <a:off x="643652" y="2951559"/>
            <a:ext cx="5123498" cy="574715"/>
          </a:xfrm>
          <a:prstGeom prst="rect">
            <a:avLst/>
          </a:prstGeom>
          <a:noFill/>
          <a:ln/>
        </p:spPr>
        <p:txBody>
          <a:bodyPr wrap="none" lIns="0" tIns="0" rIns="0" bIns="0" rtlCol="0" anchor="t"/>
          <a:lstStyle/>
          <a:p>
            <a:pPr marL="0" indent="0" algn="l">
              <a:lnSpc>
                <a:spcPts val="4500"/>
              </a:lnSpc>
              <a:buNone/>
            </a:pPr>
            <a:r>
              <a:rPr lang="en-US" sz="3600" dirty="0">
                <a:solidFill>
                  <a:srgbClr val="F2F0F4"/>
                </a:solidFill>
                <a:latin typeface="Montserrat" pitchFamily="34" charset="0"/>
                <a:ea typeface="Montserrat" pitchFamily="34" charset="-122"/>
                <a:cs typeface="Montserrat" pitchFamily="34" charset="-120"/>
              </a:rPr>
              <a:t>Οι Φάσεις του Πολέμου</a:t>
            </a:r>
            <a:endParaRPr lang="en-US" sz="3600" dirty="0"/>
          </a:p>
        </p:txBody>
      </p:sp>
      <p:sp>
        <p:nvSpPr>
          <p:cNvPr id="4" name="Shape 1"/>
          <p:cNvSpPr/>
          <p:nvPr/>
        </p:nvSpPr>
        <p:spPr>
          <a:xfrm>
            <a:off x="7303770" y="3802023"/>
            <a:ext cx="22860" cy="3774638"/>
          </a:xfrm>
          <a:prstGeom prst="roundRect">
            <a:avLst>
              <a:gd name="adj" fmla="val 337888"/>
            </a:avLst>
          </a:prstGeom>
          <a:solidFill>
            <a:srgbClr val="4A2C85"/>
          </a:solidFill>
          <a:ln/>
        </p:spPr>
      </p:sp>
      <p:sp>
        <p:nvSpPr>
          <p:cNvPr id="5" name="Shape 2"/>
          <p:cNvSpPr/>
          <p:nvPr/>
        </p:nvSpPr>
        <p:spPr>
          <a:xfrm>
            <a:off x="6579572" y="4204216"/>
            <a:ext cx="551617" cy="22860"/>
          </a:xfrm>
          <a:prstGeom prst="roundRect">
            <a:avLst>
              <a:gd name="adj" fmla="val 337888"/>
            </a:avLst>
          </a:prstGeom>
          <a:solidFill>
            <a:srgbClr val="4A2C85"/>
          </a:solidFill>
          <a:ln/>
        </p:spPr>
      </p:sp>
      <p:sp>
        <p:nvSpPr>
          <p:cNvPr id="6" name="Shape 3"/>
          <p:cNvSpPr/>
          <p:nvPr/>
        </p:nvSpPr>
        <p:spPr>
          <a:xfrm>
            <a:off x="7108329" y="4008834"/>
            <a:ext cx="413742" cy="413742"/>
          </a:xfrm>
          <a:prstGeom prst="roundRect">
            <a:avLst>
              <a:gd name="adj" fmla="val 18669"/>
            </a:avLst>
          </a:prstGeom>
          <a:solidFill>
            <a:srgbClr val="31136C"/>
          </a:solidFill>
          <a:ln w="7620">
            <a:solidFill>
              <a:srgbClr val="4A2C85"/>
            </a:solidFill>
            <a:prstDash val="solid"/>
          </a:ln>
        </p:spPr>
      </p:sp>
      <p:sp>
        <p:nvSpPr>
          <p:cNvPr id="7" name="Text 4"/>
          <p:cNvSpPr/>
          <p:nvPr/>
        </p:nvSpPr>
        <p:spPr>
          <a:xfrm>
            <a:off x="7177266" y="4043243"/>
            <a:ext cx="275749" cy="344805"/>
          </a:xfrm>
          <a:prstGeom prst="rect">
            <a:avLst/>
          </a:prstGeom>
          <a:noFill/>
          <a:ln/>
        </p:spPr>
        <p:txBody>
          <a:bodyPr wrap="none" lIns="0" tIns="0" rIns="0" bIns="0" rtlCol="0" anchor="t"/>
          <a:lstStyle/>
          <a:p>
            <a:pPr marL="0" indent="0" algn="ctr">
              <a:lnSpc>
                <a:spcPts val="2150"/>
              </a:lnSpc>
              <a:buNone/>
            </a:pPr>
            <a:r>
              <a:rPr lang="en-US" sz="2150" dirty="0">
                <a:solidFill>
                  <a:srgbClr val="DCD7E5"/>
                </a:solidFill>
                <a:latin typeface="Montserrat" pitchFamily="34" charset="0"/>
                <a:ea typeface="Montserrat" pitchFamily="34" charset="-122"/>
                <a:cs typeface="Montserrat" pitchFamily="34" charset="-120"/>
              </a:rPr>
              <a:t>1</a:t>
            </a:r>
            <a:endParaRPr lang="en-US" sz="2150" dirty="0"/>
          </a:p>
        </p:txBody>
      </p:sp>
      <p:sp>
        <p:nvSpPr>
          <p:cNvPr id="8" name="Text 5"/>
          <p:cNvSpPr/>
          <p:nvPr/>
        </p:nvSpPr>
        <p:spPr>
          <a:xfrm>
            <a:off x="2562106" y="3985855"/>
            <a:ext cx="3833574" cy="287298"/>
          </a:xfrm>
          <a:prstGeom prst="rect">
            <a:avLst/>
          </a:prstGeom>
          <a:noFill/>
          <a:ln/>
        </p:spPr>
        <p:txBody>
          <a:bodyPr wrap="none" lIns="0" tIns="0" rIns="0" bIns="0" rtlCol="0" anchor="t"/>
          <a:lstStyle/>
          <a:p>
            <a:pPr marL="0" indent="0" algn="r">
              <a:lnSpc>
                <a:spcPts val="2250"/>
              </a:lnSpc>
              <a:buNone/>
            </a:pPr>
            <a:r>
              <a:rPr lang="en-US" sz="1800" dirty="0">
                <a:solidFill>
                  <a:srgbClr val="DCD7E5"/>
                </a:solidFill>
                <a:latin typeface="Montserrat" pitchFamily="34" charset="0"/>
                <a:ea typeface="Montserrat" pitchFamily="34" charset="-122"/>
                <a:cs typeface="Montserrat" pitchFamily="34" charset="-120"/>
              </a:rPr>
              <a:t>Αρχιδάμειος πόλεμος (431-421 π.Χ.)</a:t>
            </a:r>
            <a:endParaRPr lang="en-US" sz="1800" dirty="0"/>
          </a:p>
        </p:txBody>
      </p:sp>
      <p:sp>
        <p:nvSpPr>
          <p:cNvPr id="9" name="Text 6"/>
          <p:cNvSpPr/>
          <p:nvPr/>
        </p:nvSpPr>
        <p:spPr>
          <a:xfrm>
            <a:off x="643652" y="4383405"/>
            <a:ext cx="5752028" cy="1177290"/>
          </a:xfrm>
          <a:prstGeom prst="rect">
            <a:avLst/>
          </a:prstGeom>
          <a:noFill/>
          <a:ln/>
        </p:spPr>
        <p:txBody>
          <a:bodyPr wrap="square" lIns="0" tIns="0" rIns="0" bIns="0" rtlCol="0" anchor="t"/>
          <a:lstStyle/>
          <a:p>
            <a:pPr marL="0" indent="0" algn="r">
              <a:lnSpc>
                <a:spcPts val="2300"/>
              </a:lnSpc>
              <a:buNone/>
            </a:pPr>
            <a:r>
              <a:rPr lang="en-US" sz="1400" dirty="0">
                <a:solidFill>
                  <a:srgbClr val="DCD7E5"/>
                </a:solidFill>
                <a:latin typeface="Heebo Light" pitchFamily="34" charset="0"/>
                <a:ea typeface="Heebo Light" pitchFamily="34" charset="-122"/>
                <a:cs typeface="Heebo Light" pitchFamily="34" charset="-120"/>
              </a:rPr>
              <a:t>Η πρώτη φάση του πολέμου πήρε το όνομά της από τον βασιλιά της Σπάρτης Αρχίδαμο. Κατά τη διάρκεια αυτής της περιόδου, οι Σπαρτιάτες εισέβαλαν επανειλημμένα στην Αττική, ενώ οι Αθηναίοι βασίστηκαν στη ναυτική τους υπεροχή.</a:t>
            </a:r>
            <a:endParaRPr lang="en-US" sz="1400" dirty="0"/>
          </a:p>
        </p:txBody>
      </p:sp>
      <p:sp>
        <p:nvSpPr>
          <p:cNvPr id="10" name="Shape 7"/>
          <p:cNvSpPr/>
          <p:nvPr/>
        </p:nvSpPr>
        <p:spPr>
          <a:xfrm>
            <a:off x="7499211" y="5123617"/>
            <a:ext cx="551617" cy="22860"/>
          </a:xfrm>
          <a:prstGeom prst="roundRect">
            <a:avLst>
              <a:gd name="adj" fmla="val 337888"/>
            </a:avLst>
          </a:prstGeom>
          <a:solidFill>
            <a:srgbClr val="4A2C85"/>
          </a:solidFill>
          <a:ln/>
        </p:spPr>
      </p:sp>
      <p:sp>
        <p:nvSpPr>
          <p:cNvPr id="11" name="Shape 8"/>
          <p:cNvSpPr/>
          <p:nvPr/>
        </p:nvSpPr>
        <p:spPr>
          <a:xfrm>
            <a:off x="7108329" y="4928235"/>
            <a:ext cx="413742" cy="413742"/>
          </a:xfrm>
          <a:prstGeom prst="roundRect">
            <a:avLst>
              <a:gd name="adj" fmla="val 18669"/>
            </a:avLst>
          </a:prstGeom>
          <a:solidFill>
            <a:srgbClr val="31136C"/>
          </a:solidFill>
          <a:ln w="7620">
            <a:solidFill>
              <a:srgbClr val="4A2C85"/>
            </a:solidFill>
            <a:prstDash val="solid"/>
          </a:ln>
        </p:spPr>
      </p:sp>
      <p:sp>
        <p:nvSpPr>
          <p:cNvPr id="12" name="Text 9"/>
          <p:cNvSpPr/>
          <p:nvPr/>
        </p:nvSpPr>
        <p:spPr>
          <a:xfrm>
            <a:off x="7177266" y="4962644"/>
            <a:ext cx="275749" cy="344805"/>
          </a:xfrm>
          <a:prstGeom prst="rect">
            <a:avLst/>
          </a:prstGeom>
          <a:noFill/>
          <a:ln/>
        </p:spPr>
        <p:txBody>
          <a:bodyPr wrap="none" lIns="0" tIns="0" rIns="0" bIns="0" rtlCol="0" anchor="t"/>
          <a:lstStyle/>
          <a:p>
            <a:pPr marL="0" indent="0" algn="ctr">
              <a:lnSpc>
                <a:spcPts val="2150"/>
              </a:lnSpc>
              <a:buNone/>
            </a:pPr>
            <a:r>
              <a:rPr lang="en-US" sz="2150" dirty="0">
                <a:solidFill>
                  <a:srgbClr val="DCD7E5"/>
                </a:solidFill>
                <a:latin typeface="Montserrat" pitchFamily="34" charset="0"/>
                <a:ea typeface="Montserrat" pitchFamily="34" charset="-122"/>
                <a:cs typeface="Montserrat" pitchFamily="34" charset="-120"/>
              </a:rPr>
              <a:t>2</a:t>
            </a:r>
            <a:endParaRPr lang="en-US" sz="2150" dirty="0"/>
          </a:p>
        </p:txBody>
      </p:sp>
      <p:sp>
        <p:nvSpPr>
          <p:cNvPr id="13" name="Text 10"/>
          <p:cNvSpPr/>
          <p:nvPr/>
        </p:nvSpPr>
        <p:spPr>
          <a:xfrm>
            <a:off x="8234720" y="4905256"/>
            <a:ext cx="3625096"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Σικελική εκστρατεία (415-413 π.Χ.)</a:t>
            </a:r>
            <a:endParaRPr lang="en-US" sz="1800" dirty="0"/>
          </a:p>
        </p:txBody>
      </p:sp>
      <p:sp>
        <p:nvSpPr>
          <p:cNvPr id="14" name="Text 11"/>
          <p:cNvSpPr/>
          <p:nvPr/>
        </p:nvSpPr>
        <p:spPr>
          <a:xfrm>
            <a:off x="8234720" y="5302806"/>
            <a:ext cx="5752028" cy="882968"/>
          </a:xfrm>
          <a:prstGeom prst="rect">
            <a:avLst/>
          </a:prstGeom>
          <a:noFill/>
          <a:ln/>
        </p:spPr>
        <p:txBody>
          <a:bodyPr wrap="squar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Η δεύτερη φάση χαρακτηρίζεται από την καταστροφική εκστρατεία των Αθηναίων στη Σικελία, που αποτέλεσε σημαντικό πλήγμα για την αθηναϊκή δύναμη και επιρροή.</a:t>
            </a:r>
            <a:endParaRPr lang="en-US" sz="1400" dirty="0"/>
          </a:p>
        </p:txBody>
      </p:sp>
      <p:sp>
        <p:nvSpPr>
          <p:cNvPr id="15" name="Shape 12"/>
          <p:cNvSpPr/>
          <p:nvPr/>
        </p:nvSpPr>
        <p:spPr>
          <a:xfrm>
            <a:off x="6579572" y="6330553"/>
            <a:ext cx="551617" cy="22860"/>
          </a:xfrm>
          <a:prstGeom prst="roundRect">
            <a:avLst>
              <a:gd name="adj" fmla="val 337888"/>
            </a:avLst>
          </a:prstGeom>
          <a:solidFill>
            <a:srgbClr val="4A2C85"/>
          </a:solidFill>
          <a:ln/>
        </p:spPr>
      </p:sp>
      <p:sp>
        <p:nvSpPr>
          <p:cNvPr id="16" name="Shape 13"/>
          <p:cNvSpPr/>
          <p:nvPr/>
        </p:nvSpPr>
        <p:spPr>
          <a:xfrm>
            <a:off x="7108329" y="6135172"/>
            <a:ext cx="413742" cy="413742"/>
          </a:xfrm>
          <a:prstGeom prst="roundRect">
            <a:avLst>
              <a:gd name="adj" fmla="val 18669"/>
            </a:avLst>
          </a:prstGeom>
          <a:solidFill>
            <a:srgbClr val="31136C"/>
          </a:solidFill>
          <a:ln w="7620">
            <a:solidFill>
              <a:srgbClr val="4A2C85"/>
            </a:solidFill>
            <a:prstDash val="solid"/>
          </a:ln>
        </p:spPr>
      </p:sp>
      <p:sp>
        <p:nvSpPr>
          <p:cNvPr id="17" name="Text 14"/>
          <p:cNvSpPr/>
          <p:nvPr/>
        </p:nvSpPr>
        <p:spPr>
          <a:xfrm>
            <a:off x="7177266" y="6169581"/>
            <a:ext cx="275749" cy="344805"/>
          </a:xfrm>
          <a:prstGeom prst="rect">
            <a:avLst/>
          </a:prstGeom>
          <a:noFill/>
          <a:ln/>
        </p:spPr>
        <p:txBody>
          <a:bodyPr wrap="none" lIns="0" tIns="0" rIns="0" bIns="0" rtlCol="0" anchor="t"/>
          <a:lstStyle/>
          <a:p>
            <a:pPr marL="0" indent="0" algn="ctr">
              <a:lnSpc>
                <a:spcPts val="2150"/>
              </a:lnSpc>
              <a:buNone/>
            </a:pPr>
            <a:r>
              <a:rPr lang="en-US" sz="2150" dirty="0">
                <a:solidFill>
                  <a:srgbClr val="DCD7E5"/>
                </a:solidFill>
                <a:latin typeface="Montserrat" pitchFamily="34" charset="0"/>
                <a:ea typeface="Montserrat" pitchFamily="34" charset="-122"/>
                <a:cs typeface="Montserrat" pitchFamily="34" charset="-120"/>
              </a:rPr>
              <a:t>3</a:t>
            </a:r>
            <a:endParaRPr lang="en-US" sz="2150" dirty="0"/>
          </a:p>
        </p:txBody>
      </p:sp>
      <p:sp>
        <p:nvSpPr>
          <p:cNvPr id="18" name="Text 15"/>
          <p:cNvSpPr/>
          <p:nvPr/>
        </p:nvSpPr>
        <p:spPr>
          <a:xfrm>
            <a:off x="2785229" y="6112193"/>
            <a:ext cx="3610451" cy="287298"/>
          </a:xfrm>
          <a:prstGeom prst="rect">
            <a:avLst/>
          </a:prstGeom>
          <a:noFill/>
          <a:ln/>
        </p:spPr>
        <p:txBody>
          <a:bodyPr wrap="none" lIns="0" tIns="0" rIns="0" bIns="0" rtlCol="0" anchor="t"/>
          <a:lstStyle/>
          <a:p>
            <a:pPr marL="0" indent="0" algn="r">
              <a:lnSpc>
                <a:spcPts val="2250"/>
              </a:lnSpc>
              <a:buNone/>
            </a:pPr>
            <a:r>
              <a:rPr lang="en-US" sz="1800" dirty="0">
                <a:solidFill>
                  <a:srgbClr val="DCD7E5"/>
                </a:solidFill>
                <a:latin typeface="Montserrat" pitchFamily="34" charset="0"/>
                <a:ea typeface="Montserrat" pitchFamily="34" charset="-122"/>
                <a:cs typeface="Montserrat" pitchFamily="34" charset="-120"/>
              </a:rPr>
              <a:t>Δεκελεικός πόλεμος (</a:t>
            </a:r>
            <a:r>
              <a:rPr lang="en-US" sz="1800" dirty="0" smtClean="0">
                <a:solidFill>
                  <a:srgbClr val="DCD7E5"/>
                </a:solidFill>
                <a:latin typeface="Montserrat" pitchFamily="34" charset="0"/>
                <a:ea typeface="Montserrat" pitchFamily="34" charset="-122"/>
                <a:cs typeface="Montserrat" pitchFamily="34" charset="-120"/>
              </a:rPr>
              <a:t>413-4</a:t>
            </a:r>
            <a:r>
              <a:rPr lang="el-GR" dirty="0" smtClean="0">
                <a:solidFill>
                  <a:srgbClr val="DCD7E5"/>
                </a:solidFill>
                <a:latin typeface="Montserrat" pitchFamily="34" charset="0"/>
                <a:ea typeface="Montserrat" pitchFamily="34" charset="-122"/>
                <a:cs typeface="Montserrat" pitchFamily="34" charset="-120"/>
              </a:rPr>
              <a:t>04</a:t>
            </a:r>
            <a:r>
              <a:rPr lang="en-US" sz="1800" dirty="0" smtClean="0">
                <a:solidFill>
                  <a:srgbClr val="DCD7E5"/>
                </a:solidFill>
                <a:latin typeface="Montserrat" pitchFamily="34" charset="0"/>
                <a:ea typeface="Montserrat" pitchFamily="34" charset="-122"/>
                <a:cs typeface="Montserrat" pitchFamily="34" charset="-120"/>
              </a:rPr>
              <a:t> </a:t>
            </a:r>
            <a:r>
              <a:rPr lang="en-US" sz="1800" dirty="0">
                <a:solidFill>
                  <a:srgbClr val="DCD7E5"/>
                </a:solidFill>
                <a:latin typeface="Montserrat" pitchFamily="34" charset="0"/>
                <a:ea typeface="Montserrat" pitchFamily="34" charset="-122"/>
                <a:cs typeface="Montserrat" pitchFamily="34" charset="-120"/>
              </a:rPr>
              <a:t>π.Χ.)</a:t>
            </a:r>
            <a:endParaRPr lang="en-US" sz="1800" dirty="0"/>
          </a:p>
        </p:txBody>
      </p:sp>
      <p:sp>
        <p:nvSpPr>
          <p:cNvPr id="19" name="Text 16"/>
          <p:cNvSpPr/>
          <p:nvPr/>
        </p:nvSpPr>
        <p:spPr>
          <a:xfrm>
            <a:off x="643652" y="6509742"/>
            <a:ext cx="5752028" cy="882968"/>
          </a:xfrm>
          <a:prstGeom prst="rect">
            <a:avLst/>
          </a:prstGeom>
          <a:noFill/>
          <a:ln/>
        </p:spPr>
        <p:txBody>
          <a:bodyPr wrap="square" lIns="0" tIns="0" rIns="0" bIns="0" rtlCol="0" anchor="t"/>
          <a:lstStyle/>
          <a:p>
            <a:pPr marL="0" indent="0" algn="r">
              <a:lnSpc>
                <a:spcPts val="2300"/>
              </a:lnSpc>
              <a:buNone/>
            </a:pPr>
            <a:r>
              <a:rPr lang="en-US" sz="1400" dirty="0">
                <a:solidFill>
                  <a:srgbClr val="DCD7E5"/>
                </a:solidFill>
                <a:latin typeface="Heebo Light" pitchFamily="34" charset="0"/>
                <a:ea typeface="Heebo Light" pitchFamily="34" charset="-122"/>
                <a:cs typeface="Heebo Light" pitchFamily="34" charset="-120"/>
              </a:rPr>
              <a:t>Η τελευταία φάση του πολέμου πήρε το όνομά της από την κατάληψη της Δεκέλειας της Αττικής από τους Σπαρτιάτες, οι οποίοι εγκατέστησαν μόνιμη βάση εκεί, απειλώντας συνεχώς την Αθήνα.</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31255" y="920829"/>
            <a:ext cx="7654290" cy="1330166"/>
          </a:xfrm>
          <a:prstGeom prst="rect">
            <a:avLst/>
          </a:prstGeom>
          <a:noFill/>
          <a:ln/>
        </p:spPr>
        <p:txBody>
          <a:bodyPr wrap="square" lIns="0" tIns="0" rIns="0" bIns="0" rtlCol="0" anchor="t"/>
          <a:lstStyle/>
          <a:p>
            <a:pPr marL="0" indent="0" algn="l">
              <a:lnSpc>
                <a:spcPts val="5200"/>
              </a:lnSpc>
              <a:buNone/>
            </a:pPr>
            <a:r>
              <a:rPr lang="en-US" sz="4150" dirty="0">
                <a:solidFill>
                  <a:srgbClr val="F2F0F4"/>
                </a:solidFill>
                <a:latin typeface="Montserrat" pitchFamily="34" charset="0"/>
                <a:ea typeface="Montserrat" pitchFamily="34" charset="-122"/>
                <a:cs typeface="Montserrat" pitchFamily="34" charset="-120"/>
              </a:rPr>
              <a:t>Η Επιδημία και ο Θάνατος του Περικλή</a:t>
            </a:r>
            <a:endParaRPr lang="en-US" sz="4150" dirty="0"/>
          </a:p>
        </p:txBody>
      </p:sp>
      <p:sp>
        <p:nvSpPr>
          <p:cNvPr id="4" name="Shape 1"/>
          <p:cNvSpPr/>
          <p:nvPr/>
        </p:nvSpPr>
        <p:spPr>
          <a:xfrm>
            <a:off x="6231255" y="2570202"/>
            <a:ext cx="3720822" cy="2943939"/>
          </a:xfrm>
          <a:prstGeom prst="roundRect">
            <a:avLst>
              <a:gd name="adj" fmla="val 3036"/>
            </a:avLst>
          </a:prstGeom>
          <a:solidFill>
            <a:srgbClr val="31136C"/>
          </a:solidFill>
          <a:ln w="7620">
            <a:solidFill>
              <a:srgbClr val="4A2C85"/>
            </a:solidFill>
            <a:prstDash val="solid"/>
          </a:ln>
        </p:spPr>
      </p:sp>
      <p:sp>
        <p:nvSpPr>
          <p:cNvPr id="5" name="Text 2"/>
          <p:cNvSpPr/>
          <p:nvPr/>
        </p:nvSpPr>
        <p:spPr>
          <a:xfrm>
            <a:off x="6451640" y="2790587"/>
            <a:ext cx="3204448" cy="332423"/>
          </a:xfrm>
          <a:prstGeom prst="rect">
            <a:avLst/>
          </a:prstGeom>
          <a:noFill/>
          <a:ln/>
        </p:spPr>
        <p:txBody>
          <a:bodyPr wrap="none" lIns="0" tIns="0" rIns="0" bIns="0" rtlCol="0" anchor="t"/>
          <a:lstStyle/>
          <a:p>
            <a:pPr marL="0" indent="0" algn="l">
              <a:lnSpc>
                <a:spcPts val="2600"/>
              </a:lnSpc>
              <a:buNone/>
            </a:pPr>
            <a:r>
              <a:rPr lang="en-US" sz="2050" dirty="0">
                <a:solidFill>
                  <a:srgbClr val="DCD7E5"/>
                </a:solidFill>
                <a:latin typeface="Montserrat" pitchFamily="34" charset="0"/>
                <a:ea typeface="Montserrat" pitchFamily="34" charset="-122"/>
                <a:cs typeface="Montserrat" pitchFamily="34" charset="-120"/>
              </a:rPr>
              <a:t>Η Μολυσματική Ασθένεια</a:t>
            </a:r>
            <a:endParaRPr lang="en-US" sz="2050" dirty="0"/>
          </a:p>
        </p:txBody>
      </p:sp>
      <p:sp>
        <p:nvSpPr>
          <p:cNvPr id="6" name="Text 3"/>
          <p:cNvSpPr/>
          <p:nvPr/>
        </p:nvSpPr>
        <p:spPr>
          <a:xfrm>
            <a:off x="6451640" y="3250644"/>
            <a:ext cx="3280053" cy="2043113"/>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Το 430 π.Χ. μια μολυσματική ασθένεια αποδεκατίζει τον πληθυσμό της Αθήνας. Η επιδημία αυτή αποτέλεσε καθοριστικό πλήγμα για το ηθικό και τη δύναμη της πόλης.</a:t>
            </a:r>
            <a:endParaRPr lang="en-US" sz="1650" dirty="0"/>
          </a:p>
        </p:txBody>
      </p:sp>
      <p:sp>
        <p:nvSpPr>
          <p:cNvPr id="7" name="Shape 4"/>
          <p:cNvSpPr/>
          <p:nvPr/>
        </p:nvSpPr>
        <p:spPr>
          <a:xfrm>
            <a:off x="10164842" y="2570202"/>
            <a:ext cx="3720822" cy="2943939"/>
          </a:xfrm>
          <a:prstGeom prst="roundRect">
            <a:avLst>
              <a:gd name="adj" fmla="val 3036"/>
            </a:avLst>
          </a:prstGeom>
          <a:solidFill>
            <a:srgbClr val="31136C"/>
          </a:solidFill>
          <a:ln w="7620">
            <a:solidFill>
              <a:srgbClr val="4A2C85"/>
            </a:solidFill>
            <a:prstDash val="solid"/>
          </a:ln>
        </p:spPr>
      </p:sp>
      <p:sp>
        <p:nvSpPr>
          <p:cNvPr id="8" name="Text 5"/>
          <p:cNvSpPr/>
          <p:nvPr/>
        </p:nvSpPr>
        <p:spPr>
          <a:xfrm>
            <a:off x="10385227" y="2790587"/>
            <a:ext cx="2971800" cy="332423"/>
          </a:xfrm>
          <a:prstGeom prst="rect">
            <a:avLst/>
          </a:prstGeom>
          <a:noFill/>
          <a:ln/>
        </p:spPr>
        <p:txBody>
          <a:bodyPr wrap="none" lIns="0" tIns="0" rIns="0" bIns="0" rtlCol="0" anchor="t"/>
          <a:lstStyle/>
          <a:p>
            <a:pPr marL="0" indent="0" algn="l">
              <a:lnSpc>
                <a:spcPts val="2600"/>
              </a:lnSpc>
              <a:buNone/>
            </a:pPr>
            <a:r>
              <a:rPr lang="en-US" sz="2050" dirty="0">
                <a:solidFill>
                  <a:srgbClr val="DCD7E5"/>
                </a:solidFill>
                <a:latin typeface="Montserrat" pitchFamily="34" charset="0"/>
                <a:ea typeface="Montserrat" pitchFamily="34" charset="-122"/>
                <a:cs typeface="Montserrat" pitchFamily="34" charset="-120"/>
              </a:rPr>
              <a:t>Ο Θάνατος του Περικλή</a:t>
            </a:r>
            <a:endParaRPr lang="en-US" sz="2050" dirty="0"/>
          </a:p>
        </p:txBody>
      </p:sp>
      <p:sp>
        <p:nvSpPr>
          <p:cNvPr id="9" name="Text 6"/>
          <p:cNvSpPr/>
          <p:nvPr/>
        </p:nvSpPr>
        <p:spPr>
          <a:xfrm>
            <a:off x="10385227" y="3250644"/>
            <a:ext cx="3280053" cy="1702594"/>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Θύμα της επιδημίας πέφτει και ο ίδιος ο Περικλής το 429 π.Χ. Ο θάνατός του αφήνει ένα τεράστιο κενό στην πολιτική ηγεσία της Αθήνας σε μια κρίσιμη περίοδο.</a:t>
            </a:r>
            <a:endParaRPr lang="en-US" sz="1650" dirty="0"/>
          </a:p>
        </p:txBody>
      </p:sp>
      <p:sp>
        <p:nvSpPr>
          <p:cNvPr id="10" name="Shape 7"/>
          <p:cNvSpPr/>
          <p:nvPr/>
        </p:nvSpPr>
        <p:spPr>
          <a:xfrm>
            <a:off x="6231255" y="5726906"/>
            <a:ext cx="7654290" cy="1581864"/>
          </a:xfrm>
          <a:prstGeom prst="roundRect">
            <a:avLst>
              <a:gd name="adj" fmla="val 5651"/>
            </a:avLst>
          </a:prstGeom>
          <a:solidFill>
            <a:srgbClr val="31136C"/>
          </a:solidFill>
          <a:ln w="7620">
            <a:solidFill>
              <a:srgbClr val="4A2C85"/>
            </a:solidFill>
            <a:prstDash val="solid"/>
          </a:ln>
        </p:spPr>
      </p:sp>
      <p:sp>
        <p:nvSpPr>
          <p:cNvPr id="11" name="Text 8"/>
          <p:cNvSpPr/>
          <p:nvPr/>
        </p:nvSpPr>
        <p:spPr>
          <a:xfrm>
            <a:off x="6451640" y="5947291"/>
            <a:ext cx="3325058" cy="332423"/>
          </a:xfrm>
          <a:prstGeom prst="rect">
            <a:avLst/>
          </a:prstGeom>
          <a:noFill/>
          <a:ln/>
        </p:spPr>
        <p:txBody>
          <a:bodyPr wrap="none" lIns="0" tIns="0" rIns="0" bIns="0" rtlCol="0" anchor="t"/>
          <a:lstStyle/>
          <a:p>
            <a:pPr marL="0" indent="0" algn="l">
              <a:lnSpc>
                <a:spcPts val="2600"/>
              </a:lnSpc>
              <a:buNone/>
            </a:pPr>
            <a:r>
              <a:rPr lang="en-US" sz="2050" dirty="0">
                <a:solidFill>
                  <a:srgbClr val="DCD7E5"/>
                </a:solidFill>
                <a:latin typeface="Montserrat" pitchFamily="34" charset="0"/>
                <a:ea typeface="Montserrat" pitchFamily="34" charset="-122"/>
                <a:cs typeface="Montserrat" pitchFamily="34" charset="-120"/>
              </a:rPr>
              <a:t>Η Άνοδος των Δημαγωγών</a:t>
            </a:r>
            <a:endParaRPr lang="en-US" sz="2050" dirty="0"/>
          </a:p>
        </p:txBody>
      </p:sp>
      <p:sp>
        <p:nvSpPr>
          <p:cNvPr id="12" name="Text 9"/>
          <p:cNvSpPr/>
          <p:nvPr/>
        </p:nvSpPr>
        <p:spPr>
          <a:xfrm>
            <a:off x="6451640" y="6407348"/>
            <a:ext cx="7213521" cy="681038"/>
          </a:xfrm>
          <a:prstGeom prst="rect">
            <a:avLst/>
          </a:prstGeom>
          <a:noFill/>
          <a:ln/>
        </p:spPr>
        <p:txBody>
          <a:bodyPr wrap="square" lIns="0" tIns="0" rIns="0" bIns="0" rtlCol="0" anchor="t"/>
          <a:lstStyle/>
          <a:p>
            <a:pPr marL="0" indent="0" algn="l">
              <a:lnSpc>
                <a:spcPts val="2650"/>
              </a:lnSpc>
              <a:buNone/>
            </a:pPr>
            <a:r>
              <a:rPr lang="en-US" sz="1650" dirty="0">
                <a:solidFill>
                  <a:srgbClr val="DCD7E5"/>
                </a:solidFill>
                <a:latin typeface="Heebo Light" pitchFamily="34" charset="0"/>
                <a:ea typeface="Heebo Light" pitchFamily="34" charset="-122"/>
                <a:cs typeface="Heebo Light" pitchFamily="34" charset="-120"/>
              </a:rPr>
              <a:t>Οι Αθηναίοι χάνουν το ηθικό τους. Ισάξιος διάδοχος του Περικλή δεν υπάρχει. Στην πολιτική κυριαρχούν πλέον οι </a:t>
            </a:r>
            <a:r>
              <a:rPr lang="en-US" sz="1650" b="1" u="sng" dirty="0">
                <a:solidFill>
                  <a:srgbClr val="8252E0"/>
                </a:solidFill>
                <a:latin typeface="Heebo Light" pitchFamily="34" charset="0"/>
                <a:ea typeface="Heebo Light" pitchFamily="34" charset="-122"/>
                <a:cs typeface="Heebo Light" pitchFamily="34" charset="-120"/>
                <a:hlinkClick r:id="rId4">
                  <a:extLst>
                    <a:ext uri="{A12FA001-AC4F-418D-AE19-62706E023703}">
                      <ahyp:hlinkClr xmlns:ahyp="http://schemas.microsoft.com/office/drawing/2018/hyperlinkcolor" xmlns="" val="tx"/>
                    </a:ext>
                  </a:extLst>
                </a:hlinkClick>
              </a:rPr>
              <a:t>δημαγωγοί</a:t>
            </a:r>
            <a:r>
              <a:rPr lang="en-US" sz="1650" dirty="0">
                <a:solidFill>
                  <a:srgbClr val="DCD7E5"/>
                </a:solidFill>
                <a:latin typeface="Heebo Light" pitchFamily="34" charset="0"/>
                <a:ea typeface="Heebo Light" pitchFamily="34" charset="-122"/>
                <a:cs typeface="Heebo Light" pitchFamily="34" charset="-120"/>
              </a:rPr>
              <a:t>.</a:t>
            </a:r>
            <a:endParaRPr lang="en-US" sz="16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96421"/>
          </a:xfrm>
          <a:prstGeom prst="rect">
            <a:avLst/>
          </a:prstGeom>
        </p:spPr>
      </p:pic>
      <p:sp>
        <p:nvSpPr>
          <p:cNvPr id="3" name="Text 0"/>
          <p:cNvSpPr/>
          <p:nvPr/>
        </p:nvSpPr>
        <p:spPr>
          <a:xfrm>
            <a:off x="782955" y="3411617"/>
            <a:ext cx="6660952" cy="699135"/>
          </a:xfrm>
          <a:prstGeom prst="rect">
            <a:avLst/>
          </a:prstGeom>
          <a:noFill/>
          <a:ln/>
        </p:spPr>
        <p:txBody>
          <a:bodyPr wrap="none" lIns="0" tIns="0" rIns="0" bIns="0" rtlCol="0" anchor="t"/>
          <a:lstStyle/>
          <a:p>
            <a:pPr marL="0" indent="0" algn="l">
              <a:lnSpc>
                <a:spcPts val="5500"/>
              </a:lnSpc>
              <a:buNone/>
            </a:pPr>
            <a:r>
              <a:rPr lang="en-US" sz="4400" dirty="0">
                <a:solidFill>
                  <a:srgbClr val="F2F0F4"/>
                </a:solidFill>
                <a:latin typeface="Montserrat" pitchFamily="34" charset="0"/>
                <a:ea typeface="Montserrat" pitchFamily="34" charset="-122"/>
                <a:cs typeface="Montserrat" pitchFamily="34" charset="-120"/>
              </a:rPr>
              <a:t>Το Συνέδριο </a:t>
            </a:r>
            <a:r>
              <a:rPr lang="en-US" sz="3600" dirty="0" err="1">
                <a:solidFill>
                  <a:srgbClr val="F2F0F4"/>
                </a:solidFill>
                <a:latin typeface="Montserrat" pitchFamily="34" charset="0"/>
                <a:ea typeface="Montserrat" pitchFamily="34" charset="-122"/>
                <a:cs typeface="Montserrat" pitchFamily="34" charset="-120"/>
              </a:rPr>
              <a:t>της</a:t>
            </a:r>
            <a:r>
              <a:rPr lang="en-US" sz="3600" dirty="0">
                <a:solidFill>
                  <a:srgbClr val="F2F0F4"/>
                </a:solidFill>
                <a:latin typeface="Montserrat" pitchFamily="34" charset="0"/>
                <a:ea typeface="Montserrat" pitchFamily="34" charset="-122"/>
                <a:cs typeface="Montserrat" pitchFamily="34" charset="-120"/>
              </a:rPr>
              <a:t> </a:t>
            </a:r>
            <a:r>
              <a:rPr lang="en-US" sz="3600" dirty="0" err="1" smtClean="0">
                <a:solidFill>
                  <a:srgbClr val="F2F0F4"/>
                </a:solidFill>
                <a:latin typeface="Montserrat" pitchFamily="34" charset="0"/>
                <a:ea typeface="Montserrat" pitchFamily="34" charset="-122"/>
                <a:cs typeface="Montserrat" pitchFamily="34" charset="-120"/>
              </a:rPr>
              <a:t>Σπάρτης</a:t>
            </a:r>
            <a:r>
              <a:rPr lang="el-GR" sz="3600" dirty="0" smtClean="0">
                <a:solidFill>
                  <a:srgbClr val="F2F0F4"/>
                </a:solidFill>
                <a:latin typeface="Montserrat" pitchFamily="34" charset="0"/>
                <a:ea typeface="Montserrat" pitchFamily="34" charset="-122"/>
                <a:cs typeface="Montserrat" pitchFamily="34" charset="-120"/>
              </a:rPr>
              <a:t> (αποφάσεις για τους ηττημένους Αθηναίους)</a:t>
            </a:r>
            <a:endParaRPr lang="en-US" sz="3600" dirty="0"/>
          </a:p>
        </p:txBody>
      </p:sp>
      <p:sp>
        <p:nvSpPr>
          <p:cNvPr id="4" name="Shape 1"/>
          <p:cNvSpPr/>
          <p:nvPr/>
        </p:nvSpPr>
        <p:spPr>
          <a:xfrm>
            <a:off x="782955" y="5117425"/>
            <a:ext cx="4131112" cy="223718"/>
          </a:xfrm>
          <a:prstGeom prst="roundRect">
            <a:avLst>
              <a:gd name="adj" fmla="val 42001"/>
            </a:avLst>
          </a:prstGeom>
          <a:solidFill>
            <a:srgbClr val="31136C"/>
          </a:solidFill>
          <a:ln w="7620">
            <a:solidFill>
              <a:srgbClr val="4A2C85"/>
            </a:solidFill>
            <a:prstDash val="solid"/>
          </a:ln>
        </p:spPr>
      </p:sp>
      <p:sp>
        <p:nvSpPr>
          <p:cNvPr id="5" name="Text 2"/>
          <p:cNvSpPr/>
          <p:nvPr/>
        </p:nvSpPr>
        <p:spPr>
          <a:xfrm>
            <a:off x="782955" y="5676662"/>
            <a:ext cx="3563898" cy="349568"/>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Η Σύγκληση του Συνεδρίου</a:t>
            </a:r>
            <a:endParaRPr lang="en-US" sz="2200" dirty="0"/>
          </a:p>
        </p:txBody>
      </p:sp>
      <p:sp>
        <p:nvSpPr>
          <p:cNvPr id="6" name="Text 3"/>
          <p:cNvSpPr/>
          <p:nvPr/>
        </p:nvSpPr>
        <p:spPr>
          <a:xfrm>
            <a:off x="782955" y="6160413"/>
            <a:ext cx="4131112" cy="1431608"/>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Οι Σπαρτιάτες συγκαλούν συνέδριο στη Σπάρτη για να αποφασιστεί η σύναψη ειρήνης μετά από χρόνια εξουθενωτικού πολέμου.</a:t>
            </a:r>
            <a:endParaRPr lang="en-US" sz="1750" dirty="0"/>
          </a:p>
        </p:txBody>
      </p:sp>
      <p:sp>
        <p:nvSpPr>
          <p:cNvPr id="7" name="Shape 4"/>
          <p:cNvSpPr/>
          <p:nvPr/>
        </p:nvSpPr>
        <p:spPr>
          <a:xfrm>
            <a:off x="5249585" y="4781788"/>
            <a:ext cx="4131112" cy="223718"/>
          </a:xfrm>
          <a:prstGeom prst="roundRect">
            <a:avLst>
              <a:gd name="adj" fmla="val 42001"/>
            </a:avLst>
          </a:prstGeom>
          <a:solidFill>
            <a:srgbClr val="31136C"/>
          </a:solidFill>
          <a:ln w="7620">
            <a:solidFill>
              <a:srgbClr val="4A2C85"/>
            </a:solidFill>
            <a:prstDash val="solid"/>
          </a:ln>
        </p:spPr>
      </p:sp>
      <p:sp>
        <p:nvSpPr>
          <p:cNvPr id="8" name="Text 5"/>
          <p:cNvSpPr/>
          <p:nvPr/>
        </p:nvSpPr>
        <p:spPr>
          <a:xfrm>
            <a:off x="5249585" y="5341025"/>
            <a:ext cx="3909774" cy="349568"/>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Οι Απαιτήσεις των Συμμάχων</a:t>
            </a:r>
            <a:endParaRPr lang="en-US" sz="2200" dirty="0"/>
          </a:p>
        </p:txBody>
      </p:sp>
      <p:sp>
        <p:nvSpPr>
          <p:cNvPr id="9" name="Text 6"/>
          <p:cNvSpPr/>
          <p:nvPr/>
        </p:nvSpPr>
        <p:spPr>
          <a:xfrm>
            <a:off x="5249585" y="5824776"/>
            <a:ext cx="4131112" cy="1789509"/>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Στο συνέδριο οι Κορίνθιοι και άλλοι σύμμαχοι ζητούν να ισοπεδωθεί η Αθήνα και οι κάτοικοί της να πουληθούν ως δούλοι, εκφράζοντας το μίσος που είχε συσσωρευτεί.</a:t>
            </a:r>
            <a:endParaRPr lang="en-US" sz="1750" dirty="0"/>
          </a:p>
        </p:txBody>
      </p:sp>
      <p:sp>
        <p:nvSpPr>
          <p:cNvPr id="10" name="Shape 7"/>
          <p:cNvSpPr/>
          <p:nvPr/>
        </p:nvSpPr>
        <p:spPr>
          <a:xfrm>
            <a:off x="9716214" y="4446270"/>
            <a:ext cx="4131112" cy="223718"/>
          </a:xfrm>
          <a:prstGeom prst="roundRect">
            <a:avLst>
              <a:gd name="adj" fmla="val 42001"/>
            </a:avLst>
          </a:prstGeom>
          <a:solidFill>
            <a:srgbClr val="31136C"/>
          </a:solidFill>
          <a:ln w="7620">
            <a:solidFill>
              <a:srgbClr val="4A2C85"/>
            </a:solidFill>
            <a:prstDash val="solid"/>
          </a:ln>
        </p:spPr>
      </p:sp>
      <p:sp>
        <p:nvSpPr>
          <p:cNvPr id="11" name="Text 8"/>
          <p:cNvSpPr/>
          <p:nvPr/>
        </p:nvSpPr>
        <p:spPr>
          <a:xfrm>
            <a:off x="9716214" y="5005507"/>
            <a:ext cx="3782973" cy="349568"/>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Η Απόφαση των Σπαρτιατών</a:t>
            </a:r>
            <a:endParaRPr lang="en-US" sz="2200" dirty="0"/>
          </a:p>
        </p:txBody>
      </p:sp>
      <p:sp>
        <p:nvSpPr>
          <p:cNvPr id="12" name="Text 9"/>
          <p:cNvSpPr/>
          <p:nvPr/>
        </p:nvSpPr>
        <p:spPr>
          <a:xfrm>
            <a:off x="9716214" y="5489258"/>
            <a:ext cx="4131112" cy="1789509"/>
          </a:xfrm>
          <a:prstGeom prst="rect">
            <a:avLst/>
          </a:prstGeom>
          <a:noFill/>
          <a:ln/>
        </p:spPr>
        <p:txBody>
          <a:bodyPr wrap="square" lIns="0" tIns="0" rIns="0" bIns="0" rtlCol="0" anchor="t"/>
          <a:lstStyle/>
          <a:p>
            <a:pPr marL="0" indent="0" algn="l">
              <a:lnSpc>
                <a:spcPts val="2800"/>
              </a:lnSpc>
              <a:buNone/>
            </a:pPr>
            <a:r>
              <a:rPr lang="en-US" sz="1750" dirty="0">
                <a:solidFill>
                  <a:srgbClr val="DCD7E5"/>
                </a:solidFill>
                <a:latin typeface="Heebo Light" pitchFamily="34" charset="0"/>
                <a:ea typeface="Heebo Light" pitchFamily="34" charset="-122"/>
                <a:cs typeface="Heebo Light" pitchFamily="34" charset="-120"/>
              </a:rPr>
              <a:t>Οι Σπαρτιάτες όμως, αναλογιζόμενοι την προσφορά της Αθήνας κατά τους Περσικούς πολέμους, δεν άκουσαν τη γνώμη των συμμάχων και δέχθηκαν να συνάψουν ειρήνη με βαρείς όρους.</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595789" y="867847"/>
            <a:ext cx="4255651" cy="531852"/>
          </a:xfrm>
          <a:prstGeom prst="rect">
            <a:avLst/>
          </a:prstGeom>
          <a:noFill/>
          <a:ln/>
        </p:spPr>
        <p:txBody>
          <a:bodyPr wrap="none" lIns="0" tIns="0" rIns="0" bIns="0" rtlCol="0" anchor="t"/>
          <a:lstStyle/>
          <a:p>
            <a:pPr marL="0" indent="0" algn="l">
              <a:lnSpc>
                <a:spcPts val="4150"/>
              </a:lnSpc>
              <a:buNone/>
            </a:pPr>
            <a:r>
              <a:rPr lang="en-US" sz="3350" dirty="0">
                <a:solidFill>
                  <a:srgbClr val="F2F0F4"/>
                </a:solidFill>
                <a:latin typeface="Montserrat" pitchFamily="34" charset="0"/>
                <a:ea typeface="Montserrat" pitchFamily="34" charset="-122"/>
                <a:cs typeface="Montserrat" pitchFamily="34" charset="-120"/>
              </a:rPr>
              <a:t>Οι Όροι της Ειρήνης</a:t>
            </a:r>
            <a:endParaRPr lang="en-US" sz="3350" dirty="0"/>
          </a:p>
        </p:txBody>
      </p:sp>
      <p:pic>
        <p:nvPicPr>
          <p:cNvPr id="4" name="Image 1" descr="preencoded.png"/>
          <p:cNvPicPr>
            <a:picLocks noChangeAspect="1"/>
          </p:cNvPicPr>
          <p:nvPr/>
        </p:nvPicPr>
        <p:blipFill>
          <a:blip r:embed="rId4"/>
          <a:stretch>
            <a:fillRect/>
          </a:stretch>
        </p:blipFill>
        <p:spPr>
          <a:xfrm>
            <a:off x="595789" y="1654969"/>
            <a:ext cx="425529" cy="425529"/>
          </a:xfrm>
          <a:prstGeom prst="rect">
            <a:avLst/>
          </a:prstGeom>
        </p:spPr>
      </p:pic>
      <p:sp>
        <p:nvSpPr>
          <p:cNvPr id="5" name="Text 1"/>
          <p:cNvSpPr/>
          <p:nvPr/>
        </p:nvSpPr>
        <p:spPr>
          <a:xfrm>
            <a:off x="595789" y="2250638"/>
            <a:ext cx="2127766" cy="265867"/>
          </a:xfrm>
          <a:prstGeom prst="rect">
            <a:avLst/>
          </a:prstGeom>
          <a:noFill/>
          <a:ln/>
        </p:spPr>
        <p:txBody>
          <a:bodyPr wrap="none" lIns="0" tIns="0" rIns="0" bIns="0" rtlCol="0" anchor="t"/>
          <a:lstStyle/>
          <a:p>
            <a:pPr marL="0" indent="0" algn="l">
              <a:lnSpc>
                <a:spcPts val="2050"/>
              </a:lnSpc>
              <a:buNone/>
            </a:pPr>
            <a:r>
              <a:rPr lang="en-US" sz="1650" dirty="0">
                <a:solidFill>
                  <a:srgbClr val="DCD7E5"/>
                </a:solidFill>
                <a:latin typeface="Montserrat" pitchFamily="34" charset="0"/>
                <a:ea typeface="Montserrat" pitchFamily="34" charset="-122"/>
                <a:cs typeface="Montserrat" pitchFamily="34" charset="-120"/>
              </a:rPr>
              <a:t>Παράδοση Στόλου</a:t>
            </a:r>
            <a:endParaRPr lang="en-US" sz="1650" dirty="0"/>
          </a:p>
        </p:txBody>
      </p:sp>
      <p:sp>
        <p:nvSpPr>
          <p:cNvPr id="6" name="Text 2"/>
          <p:cNvSpPr/>
          <p:nvPr/>
        </p:nvSpPr>
        <p:spPr>
          <a:xfrm>
            <a:off x="595789" y="2618542"/>
            <a:ext cx="2480548" cy="1634490"/>
          </a:xfrm>
          <a:prstGeom prst="rect">
            <a:avLst/>
          </a:prstGeom>
          <a:noFill/>
          <a:ln/>
        </p:spPr>
        <p:txBody>
          <a:bodyPr wrap="square" lIns="0" tIns="0" rIns="0" bIns="0" rtlCol="0" anchor="t"/>
          <a:lstStyle/>
          <a:p>
            <a:pPr marL="0" indent="0" algn="l">
              <a:lnSpc>
                <a:spcPts val="2100"/>
              </a:lnSpc>
              <a:buNone/>
            </a:pPr>
            <a:r>
              <a:rPr lang="en-US" sz="1300" dirty="0">
                <a:solidFill>
                  <a:srgbClr val="DCD7E5"/>
                </a:solidFill>
                <a:latin typeface="Heebo Light" pitchFamily="34" charset="0"/>
                <a:ea typeface="Heebo Light" pitchFamily="34" charset="-122"/>
                <a:cs typeface="Heebo Light" pitchFamily="34" charset="-120"/>
              </a:rPr>
              <a:t>Οι Αθηναίοι υποχρεώθηκαν να παραδώσουν όλα τους τα πλοία εκτός από 12, χάνοντας έτσι τη ναυτική τους υπεροχή που αποτελούσε τη βάση της δύναμής τους.</a:t>
            </a:r>
            <a:endParaRPr lang="en-US" sz="1300" dirty="0"/>
          </a:p>
        </p:txBody>
      </p:sp>
      <p:pic>
        <p:nvPicPr>
          <p:cNvPr id="7" name="Image 2" descr="preencoded.png"/>
          <p:cNvPicPr>
            <a:picLocks noChangeAspect="1"/>
          </p:cNvPicPr>
          <p:nvPr/>
        </p:nvPicPr>
        <p:blipFill>
          <a:blip r:embed="rId5"/>
          <a:stretch>
            <a:fillRect/>
          </a:stretch>
        </p:blipFill>
        <p:spPr>
          <a:xfrm>
            <a:off x="3331607" y="1654969"/>
            <a:ext cx="425529" cy="425529"/>
          </a:xfrm>
          <a:prstGeom prst="rect">
            <a:avLst/>
          </a:prstGeom>
        </p:spPr>
      </p:pic>
      <p:sp>
        <p:nvSpPr>
          <p:cNvPr id="8" name="Text 3"/>
          <p:cNvSpPr/>
          <p:nvPr/>
        </p:nvSpPr>
        <p:spPr>
          <a:xfrm>
            <a:off x="3331607" y="2250638"/>
            <a:ext cx="2127766" cy="265867"/>
          </a:xfrm>
          <a:prstGeom prst="rect">
            <a:avLst/>
          </a:prstGeom>
          <a:noFill/>
          <a:ln/>
        </p:spPr>
        <p:txBody>
          <a:bodyPr wrap="none" lIns="0" tIns="0" rIns="0" bIns="0" rtlCol="0" anchor="t"/>
          <a:lstStyle/>
          <a:p>
            <a:pPr marL="0" indent="0" algn="l">
              <a:lnSpc>
                <a:spcPts val="2050"/>
              </a:lnSpc>
              <a:buNone/>
            </a:pPr>
            <a:r>
              <a:rPr lang="en-US" sz="1650" dirty="0">
                <a:solidFill>
                  <a:srgbClr val="DCD7E5"/>
                </a:solidFill>
                <a:latin typeface="Montserrat" pitchFamily="34" charset="0"/>
                <a:ea typeface="Montserrat" pitchFamily="34" charset="-122"/>
                <a:cs typeface="Montserrat" pitchFamily="34" charset="-120"/>
              </a:rPr>
              <a:t>Κατεδάφιση Τειχών</a:t>
            </a:r>
            <a:endParaRPr lang="en-US" sz="1650" dirty="0"/>
          </a:p>
        </p:txBody>
      </p:sp>
      <p:sp>
        <p:nvSpPr>
          <p:cNvPr id="9" name="Text 4"/>
          <p:cNvSpPr/>
          <p:nvPr/>
        </p:nvSpPr>
        <p:spPr>
          <a:xfrm>
            <a:off x="3331607" y="2618542"/>
            <a:ext cx="2480667" cy="1634490"/>
          </a:xfrm>
          <a:prstGeom prst="rect">
            <a:avLst/>
          </a:prstGeom>
          <a:noFill/>
          <a:ln/>
        </p:spPr>
        <p:txBody>
          <a:bodyPr wrap="square" lIns="0" tIns="0" rIns="0" bIns="0" rtlCol="0" anchor="t"/>
          <a:lstStyle/>
          <a:p>
            <a:pPr marL="0" indent="0" algn="l">
              <a:lnSpc>
                <a:spcPts val="2100"/>
              </a:lnSpc>
              <a:buNone/>
            </a:pPr>
            <a:r>
              <a:rPr lang="en-US" sz="1300" dirty="0">
                <a:solidFill>
                  <a:srgbClr val="DCD7E5"/>
                </a:solidFill>
                <a:latin typeface="Heebo Light" pitchFamily="34" charset="0"/>
                <a:ea typeface="Heebo Light" pitchFamily="34" charset="-122"/>
                <a:cs typeface="Heebo Light" pitchFamily="34" charset="-120"/>
              </a:rPr>
              <a:t>Έπρεπε να κατεδαφιστούν τα Μακρά τείχη και τα τείχη του Πειραιά, αφήνοντας την Αθήνα ευάλωτη σε μελλοντικές επιθέσεις και αποκόπτοντάς την από το λιμάνι της.</a:t>
            </a:r>
            <a:endParaRPr lang="en-US" sz="1300" dirty="0"/>
          </a:p>
        </p:txBody>
      </p:sp>
      <p:pic>
        <p:nvPicPr>
          <p:cNvPr id="10" name="Image 3" descr="preencoded.png"/>
          <p:cNvPicPr>
            <a:picLocks noChangeAspect="1"/>
          </p:cNvPicPr>
          <p:nvPr/>
        </p:nvPicPr>
        <p:blipFill>
          <a:blip r:embed="rId6"/>
          <a:stretch>
            <a:fillRect/>
          </a:stretch>
        </p:blipFill>
        <p:spPr>
          <a:xfrm>
            <a:off x="6067544" y="1654969"/>
            <a:ext cx="425529" cy="425529"/>
          </a:xfrm>
          <a:prstGeom prst="rect">
            <a:avLst/>
          </a:prstGeom>
        </p:spPr>
      </p:pic>
      <p:sp>
        <p:nvSpPr>
          <p:cNvPr id="11" name="Text 5"/>
          <p:cNvSpPr/>
          <p:nvPr/>
        </p:nvSpPr>
        <p:spPr>
          <a:xfrm>
            <a:off x="6067544" y="2250638"/>
            <a:ext cx="2226112" cy="265867"/>
          </a:xfrm>
          <a:prstGeom prst="rect">
            <a:avLst/>
          </a:prstGeom>
          <a:noFill/>
          <a:ln/>
        </p:spPr>
        <p:txBody>
          <a:bodyPr wrap="none" lIns="0" tIns="0" rIns="0" bIns="0" rtlCol="0" anchor="t"/>
          <a:lstStyle/>
          <a:p>
            <a:pPr marL="0" indent="0" algn="l">
              <a:lnSpc>
                <a:spcPts val="2050"/>
              </a:lnSpc>
              <a:buNone/>
            </a:pPr>
            <a:r>
              <a:rPr lang="en-US" sz="1650" dirty="0">
                <a:solidFill>
                  <a:srgbClr val="DCD7E5"/>
                </a:solidFill>
                <a:latin typeface="Montserrat" pitchFamily="34" charset="0"/>
                <a:ea typeface="Montserrat" pitchFamily="34" charset="-122"/>
                <a:cs typeface="Montserrat" pitchFamily="34" charset="-120"/>
              </a:rPr>
              <a:t>Επιστροφή Εξόριστων</a:t>
            </a:r>
            <a:endParaRPr lang="en-US" sz="1650" dirty="0"/>
          </a:p>
        </p:txBody>
      </p:sp>
      <p:sp>
        <p:nvSpPr>
          <p:cNvPr id="12" name="Text 6"/>
          <p:cNvSpPr/>
          <p:nvPr/>
        </p:nvSpPr>
        <p:spPr>
          <a:xfrm>
            <a:off x="6067544" y="2618542"/>
            <a:ext cx="2480667" cy="1634490"/>
          </a:xfrm>
          <a:prstGeom prst="rect">
            <a:avLst/>
          </a:prstGeom>
          <a:noFill/>
          <a:ln/>
        </p:spPr>
        <p:txBody>
          <a:bodyPr wrap="square" lIns="0" tIns="0" rIns="0" bIns="0" rtlCol="0" anchor="t"/>
          <a:lstStyle/>
          <a:p>
            <a:pPr marL="0" indent="0" algn="l">
              <a:lnSpc>
                <a:spcPts val="2100"/>
              </a:lnSpc>
              <a:buNone/>
            </a:pPr>
            <a:r>
              <a:rPr lang="en-US" sz="1300" dirty="0">
                <a:solidFill>
                  <a:srgbClr val="DCD7E5"/>
                </a:solidFill>
                <a:latin typeface="Heebo Light" pitchFamily="34" charset="0"/>
                <a:ea typeface="Heebo Light" pitchFamily="34" charset="-122"/>
                <a:cs typeface="Heebo Light" pitchFamily="34" charset="-120"/>
              </a:rPr>
              <a:t>Όλοι οι πολιτικοί εξόριστοι έπρεπε να επανέλθουν, γεγονός που θα προκαλούσε εσωτερική αναταραχή και θα διευκόλυνε τη σπαρτιατική επιρροή στα εσωτερικά της Αθήνας.</a:t>
            </a:r>
            <a:endParaRPr lang="en-US" sz="1300" dirty="0"/>
          </a:p>
        </p:txBody>
      </p:sp>
      <p:pic>
        <p:nvPicPr>
          <p:cNvPr id="13" name="Image 4" descr="preencoded.png"/>
          <p:cNvPicPr>
            <a:picLocks noChangeAspect="1"/>
          </p:cNvPicPr>
          <p:nvPr/>
        </p:nvPicPr>
        <p:blipFill>
          <a:blip r:embed="rId7"/>
          <a:stretch>
            <a:fillRect/>
          </a:stretch>
        </p:blipFill>
        <p:spPr>
          <a:xfrm>
            <a:off x="595789" y="4763691"/>
            <a:ext cx="425529" cy="425529"/>
          </a:xfrm>
          <a:prstGeom prst="rect">
            <a:avLst/>
          </a:prstGeom>
        </p:spPr>
      </p:pic>
      <p:sp>
        <p:nvSpPr>
          <p:cNvPr id="14" name="Text 7"/>
          <p:cNvSpPr/>
          <p:nvPr/>
        </p:nvSpPr>
        <p:spPr>
          <a:xfrm>
            <a:off x="595789" y="5359360"/>
            <a:ext cx="2127766" cy="265867"/>
          </a:xfrm>
          <a:prstGeom prst="rect">
            <a:avLst/>
          </a:prstGeom>
          <a:noFill/>
          <a:ln/>
        </p:spPr>
        <p:txBody>
          <a:bodyPr wrap="none" lIns="0" tIns="0" rIns="0" bIns="0" rtlCol="0" anchor="t"/>
          <a:lstStyle/>
          <a:p>
            <a:pPr marL="0" indent="0" algn="l">
              <a:lnSpc>
                <a:spcPts val="2050"/>
              </a:lnSpc>
              <a:buNone/>
            </a:pPr>
            <a:r>
              <a:rPr lang="en-US" sz="1650" dirty="0">
                <a:solidFill>
                  <a:srgbClr val="DCD7E5"/>
                </a:solidFill>
                <a:latin typeface="Montserrat" pitchFamily="34" charset="0"/>
                <a:ea typeface="Montserrat" pitchFamily="34" charset="-122"/>
                <a:cs typeface="Montserrat" pitchFamily="34" charset="-120"/>
              </a:rPr>
              <a:t>Υποταγή στη Σπάρτη</a:t>
            </a:r>
            <a:endParaRPr lang="en-US" sz="1650" dirty="0"/>
          </a:p>
        </p:txBody>
      </p:sp>
      <p:sp>
        <p:nvSpPr>
          <p:cNvPr id="15" name="Text 8"/>
          <p:cNvSpPr/>
          <p:nvPr/>
        </p:nvSpPr>
        <p:spPr>
          <a:xfrm>
            <a:off x="595789" y="5727263"/>
            <a:ext cx="2480548" cy="1634490"/>
          </a:xfrm>
          <a:prstGeom prst="rect">
            <a:avLst/>
          </a:prstGeom>
          <a:noFill/>
          <a:ln/>
        </p:spPr>
        <p:txBody>
          <a:bodyPr wrap="square" lIns="0" tIns="0" rIns="0" bIns="0" rtlCol="0" anchor="t"/>
          <a:lstStyle/>
          <a:p>
            <a:pPr marL="0" indent="0" algn="l">
              <a:lnSpc>
                <a:spcPts val="2100"/>
              </a:lnSpc>
              <a:buNone/>
            </a:pPr>
            <a:r>
              <a:rPr lang="en-US" sz="1300" dirty="0">
                <a:solidFill>
                  <a:srgbClr val="DCD7E5"/>
                </a:solidFill>
                <a:latin typeface="Heebo Light" pitchFamily="34" charset="0"/>
                <a:ea typeface="Heebo Light" pitchFamily="34" charset="-122"/>
                <a:cs typeface="Heebo Light" pitchFamily="34" charset="-120"/>
              </a:rPr>
              <a:t>Οι Αθηναίοι υποχρεώθηκαν να ακολουθούν τους Σπαρτιάτες και να έχουν τους ίδιους εχθρούς και φίλους, χάνοντας ουσιαστικά την ανεξαρτησία τους στην εξωτερική πολιτική.</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251109"/>
            <a:ext cx="5962293" cy="708779"/>
          </a:xfrm>
          <a:prstGeom prst="rect">
            <a:avLst/>
          </a:prstGeom>
          <a:noFill/>
          <a:ln/>
        </p:spPr>
        <p:txBody>
          <a:bodyPr wrap="none" lIns="0" tIns="0" rIns="0" bIns="0" rtlCol="0" anchor="t"/>
          <a:lstStyle/>
          <a:p>
            <a:pPr marL="0" indent="0" algn="l">
              <a:lnSpc>
                <a:spcPts val="5550"/>
              </a:lnSpc>
              <a:buNone/>
            </a:pPr>
            <a:r>
              <a:rPr lang="en-US" sz="4450" dirty="0">
                <a:solidFill>
                  <a:srgbClr val="F2F0F4"/>
                </a:solidFill>
                <a:latin typeface="Montserrat" pitchFamily="34" charset="0"/>
                <a:ea typeface="Montserrat" pitchFamily="34" charset="-122"/>
                <a:cs typeface="Montserrat" pitchFamily="34" charset="-120"/>
              </a:rPr>
              <a:t>Το Τέλος του Πολέμου</a:t>
            </a:r>
            <a:endParaRPr lang="en-US" sz="4450" dirty="0"/>
          </a:p>
        </p:txBody>
      </p:sp>
      <p:sp>
        <p:nvSpPr>
          <p:cNvPr id="3" name="Text 1"/>
          <p:cNvSpPr/>
          <p:nvPr/>
        </p:nvSpPr>
        <p:spPr>
          <a:xfrm>
            <a:off x="1857256" y="268009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DCD7E5"/>
                </a:solidFill>
                <a:latin typeface="Montserrat" pitchFamily="34" charset="0"/>
                <a:ea typeface="Montserrat" pitchFamily="34" charset="-122"/>
                <a:cs typeface="Montserrat" pitchFamily="34" charset="-120"/>
              </a:rPr>
              <a:t>Η Σπάρτη Νικήτρια</a:t>
            </a:r>
            <a:endParaRPr lang="en-US" sz="2200" dirty="0"/>
          </a:p>
        </p:txBody>
      </p:sp>
      <p:sp>
        <p:nvSpPr>
          <p:cNvPr id="4" name="Text 2"/>
          <p:cNvSpPr/>
          <p:nvPr/>
        </p:nvSpPr>
        <p:spPr>
          <a:xfrm>
            <a:off x="793790" y="3170515"/>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DCD7E5"/>
                </a:solidFill>
                <a:latin typeface="Heebo Light" pitchFamily="34" charset="0"/>
                <a:ea typeface="Heebo Light" pitchFamily="34" charset="-122"/>
                <a:cs typeface="Heebo Light" pitchFamily="34" charset="-120"/>
              </a:rPr>
              <a:t>Το τέλος του πολέμου αναδεικνύει τη Σπάρτη νικήτρια, επιβάλλοντας τους όρους της στην ηττημένη Αθήνα.</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6226731" y="3176588"/>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DCD7E5"/>
                </a:solidFill>
                <a:latin typeface="Montserrat" pitchFamily="34" charset="0"/>
                <a:ea typeface="Montserrat" pitchFamily="34" charset="-122"/>
                <a:cs typeface="Montserrat" pitchFamily="34" charset="-120"/>
              </a:rPr>
              <a:t>1</a:t>
            </a:r>
            <a:endParaRPr lang="en-US" sz="2650" dirty="0"/>
          </a:p>
        </p:txBody>
      </p:sp>
      <p:sp>
        <p:nvSpPr>
          <p:cNvPr id="7" name="Text 4"/>
          <p:cNvSpPr/>
          <p:nvPr/>
        </p:nvSpPr>
        <p:spPr>
          <a:xfrm>
            <a:off x="9937790" y="249864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Καταστροφή Πόλεων</a:t>
            </a:r>
            <a:endParaRPr lang="en-US" sz="2200" dirty="0"/>
          </a:p>
        </p:txBody>
      </p:sp>
      <p:sp>
        <p:nvSpPr>
          <p:cNvPr id="8" name="Text 5"/>
          <p:cNvSpPr/>
          <p:nvPr/>
        </p:nvSpPr>
        <p:spPr>
          <a:xfrm>
            <a:off x="9937790" y="2989064"/>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Πόλεις έχουν ερειπωθεί από τις πολεμικές επιχειρήσεις, αφήνοντας πίσω τους ερείπια και εγκαταλελειμμένους οικισμούς.</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452604" y="3565088"/>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DCD7E5"/>
                </a:solidFill>
                <a:latin typeface="Montserrat" pitchFamily="34" charset="0"/>
                <a:ea typeface="Montserrat" pitchFamily="34" charset="-122"/>
                <a:cs typeface="Montserrat" pitchFamily="34" charset="-120"/>
              </a:rPr>
              <a:t>2</a:t>
            </a:r>
            <a:endParaRPr lang="en-US" sz="2650" dirty="0"/>
          </a:p>
        </p:txBody>
      </p:sp>
      <p:sp>
        <p:nvSpPr>
          <p:cNvPr id="11" name="Text 7"/>
          <p:cNvSpPr/>
          <p:nvPr/>
        </p:nvSpPr>
        <p:spPr>
          <a:xfrm>
            <a:off x="9937790" y="4951214"/>
            <a:ext cx="3091696" cy="354330"/>
          </a:xfrm>
          <a:prstGeom prst="rect">
            <a:avLst/>
          </a:prstGeom>
          <a:noFill/>
          <a:ln/>
        </p:spPr>
        <p:txBody>
          <a:bodyPr wrap="none" lIns="0" tIns="0" rIns="0" bIns="0" rtlCol="0" anchor="t"/>
          <a:lstStyle/>
          <a:p>
            <a:pPr marL="0" indent="0" algn="l">
              <a:lnSpc>
                <a:spcPts val="2750"/>
              </a:lnSpc>
              <a:buNone/>
            </a:pPr>
            <a:r>
              <a:rPr lang="en-US" sz="2200" dirty="0">
                <a:solidFill>
                  <a:srgbClr val="DCD7E5"/>
                </a:solidFill>
                <a:latin typeface="Montserrat" pitchFamily="34" charset="0"/>
                <a:ea typeface="Montserrat" pitchFamily="34" charset="-122"/>
                <a:cs typeface="Montserrat" pitchFamily="34" charset="-120"/>
              </a:rPr>
              <a:t>Εγκατάλειψη Υπαίθρου</a:t>
            </a:r>
            <a:endParaRPr lang="en-US" sz="2200" dirty="0"/>
          </a:p>
        </p:txBody>
      </p:sp>
      <p:sp>
        <p:nvSpPr>
          <p:cNvPr id="12" name="Text 8"/>
          <p:cNvSpPr/>
          <p:nvPr/>
        </p:nvSpPr>
        <p:spPr>
          <a:xfrm>
            <a:off x="9937790" y="5441633"/>
            <a:ext cx="3898821" cy="1451610"/>
          </a:xfrm>
          <a:prstGeom prst="rect">
            <a:avLst/>
          </a:prstGeom>
          <a:noFill/>
          <a:ln/>
        </p:spPr>
        <p:txBody>
          <a:bodyPr wrap="square" lIns="0" tIns="0" rIns="0" bIns="0" rtlCol="0" anchor="t"/>
          <a:lstStyle/>
          <a:p>
            <a:pPr marL="0" indent="0" algn="l">
              <a:lnSpc>
                <a:spcPts val="2850"/>
              </a:lnSpc>
              <a:buNone/>
            </a:pPr>
            <a:r>
              <a:rPr lang="en-US" sz="1750" dirty="0">
                <a:solidFill>
                  <a:srgbClr val="DCD7E5"/>
                </a:solidFill>
                <a:latin typeface="Heebo Light" pitchFamily="34" charset="0"/>
                <a:ea typeface="Heebo Light" pitchFamily="34" charset="-122"/>
                <a:cs typeface="Heebo Light" pitchFamily="34" charset="-120"/>
              </a:rPr>
              <a:t>Η ύπαιθρος έχει εγκαταλειφθεί από τους κατοίκους της, οι οποίοι αναζήτησαν καταφύγιο στις οχυρωμένες πόλεις.</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8064103" y="5790962"/>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DCD7E5"/>
                </a:solidFill>
                <a:latin typeface="Montserrat" pitchFamily="34" charset="0"/>
                <a:ea typeface="Montserrat" pitchFamily="34" charset="-122"/>
                <a:cs typeface="Montserrat" pitchFamily="34" charset="-120"/>
              </a:rPr>
              <a:t>3</a:t>
            </a:r>
            <a:endParaRPr lang="en-US" sz="2650" dirty="0"/>
          </a:p>
        </p:txBody>
      </p:sp>
      <p:sp>
        <p:nvSpPr>
          <p:cNvPr id="15" name="Text 10"/>
          <p:cNvSpPr/>
          <p:nvPr/>
        </p:nvSpPr>
        <p:spPr>
          <a:xfrm>
            <a:off x="1857256" y="5132665"/>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DCD7E5"/>
                </a:solidFill>
                <a:latin typeface="Montserrat" pitchFamily="34" charset="0"/>
                <a:ea typeface="Montserrat" pitchFamily="34" charset="-122"/>
                <a:cs typeface="Montserrat" pitchFamily="34" charset="-120"/>
              </a:rPr>
              <a:t>Χιλιάδες Νεκροί</a:t>
            </a:r>
            <a:endParaRPr lang="en-US" sz="2200" dirty="0"/>
          </a:p>
        </p:txBody>
      </p:sp>
      <p:sp>
        <p:nvSpPr>
          <p:cNvPr id="16" name="Text 11"/>
          <p:cNvSpPr/>
          <p:nvPr/>
        </p:nvSpPr>
        <p:spPr>
          <a:xfrm>
            <a:off x="793790" y="5623084"/>
            <a:ext cx="3898702" cy="1088708"/>
          </a:xfrm>
          <a:prstGeom prst="rect">
            <a:avLst/>
          </a:prstGeom>
          <a:noFill/>
          <a:ln/>
        </p:spPr>
        <p:txBody>
          <a:bodyPr wrap="square" lIns="0" tIns="0" rIns="0" bIns="0" rtlCol="0" anchor="t"/>
          <a:lstStyle/>
          <a:p>
            <a:pPr marL="0" indent="0" algn="r">
              <a:lnSpc>
                <a:spcPts val="2850"/>
              </a:lnSpc>
              <a:buNone/>
            </a:pPr>
            <a:r>
              <a:rPr lang="en-US" sz="1750" dirty="0">
                <a:solidFill>
                  <a:srgbClr val="DCD7E5"/>
                </a:solidFill>
                <a:latin typeface="Heebo Light" pitchFamily="34" charset="0"/>
                <a:ea typeface="Heebo Light" pitchFamily="34" charset="-122"/>
                <a:cs typeface="Heebo Light" pitchFamily="34" charset="-120"/>
              </a:rPr>
              <a:t>Οι νεκροί ανέρχονται σε χιλιάδες, αποδεκατίζοντας τον πληθυσμό πολλών ελληνικών πόλεων.</a:t>
            </a:r>
            <a:endParaRPr lang="en-US" sz="1750" dirty="0"/>
          </a:p>
        </p:txBody>
      </p:sp>
      <p:pic>
        <p:nvPicPr>
          <p:cNvPr id="17" name="Image 3" descr="preencoded.png"/>
          <p:cNvPicPr>
            <a:picLocks noChangeAspect="1"/>
          </p:cNvPicPr>
          <p:nvPr/>
        </p:nvPicPr>
        <p:blipFill>
          <a:blip r:embed="rId6"/>
          <a:stretch>
            <a:fillRect/>
          </a:stretch>
        </p:blipFill>
        <p:spPr>
          <a:xfrm>
            <a:off x="5032653" y="2413516"/>
            <a:ext cx="4564975" cy="4564975"/>
          </a:xfrm>
          <a:prstGeom prst="rect">
            <a:avLst/>
          </a:prstGeom>
        </p:spPr>
      </p:pic>
      <p:sp>
        <p:nvSpPr>
          <p:cNvPr id="18" name="Text 12"/>
          <p:cNvSpPr/>
          <p:nvPr/>
        </p:nvSpPr>
        <p:spPr>
          <a:xfrm>
            <a:off x="5838230" y="5402461"/>
            <a:ext cx="339328" cy="424220"/>
          </a:xfrm>
          <a:prstGeom prst="rect">
            <a:avLst/>
          </a:prstGeom>
          <a:noFill/>
          <a:ln/>
        </p:spPr>
        <p:txBody>
          <a:bodyPr wrap="none" lIns="0" tIns="0" rIns="0" bIns="0" rtlCol="0" anchor="t"/>
          <a:lstStyle/>
          <a:p>
            <a:pPr marL="0" indent="0" algn="l">
              <a:lnSpc>
                <a:spcPts val="4250"/>
              </a:lnSpc>
              <a:buNone/>
            </a:pPr>
            <a:r>
              <a:rPr lang="en-US" sz="2650" dirty="0">
                <a:solidFill>
                  <a:srgbClr val="DCD7E5"/>
                </a:solidFill>
                <a:latin typeface="Montserrat" pitchFamily="34" charset="0"/>
                <a:ea typeface="Montserrat" pitchFamily="34" charset="-122"/>
                <a:cs typeface="Montserrat" pitchFamily="34" charset="-120"/>
              </a:rPr>
              <a:t>4</a:t>
            </a:r>
            <a:endParaRPr lang="en-US" sz="2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643652" y="505658"/>
            <a:ext cx="5755481" cy="574715"/>
          </a:xfrm>
          <a:prstGeom prst="rect">
            <a:avLst/>
          </a:prstGeom>
          <a:noFill/>
          <a:ln/>
        </p:spPr>
        <p:txBody>
          <a:bodyPr wrap="none" lIns="0" tIns="0" rIns="0" bIns="0" rtlCol="0" anchor="t"/>
          <a:lstStyle/>
          <a:p>
            <a:pPr marL="0" indent="0" algn="l">
              <a:lnSpc>
                <a:spcPts val="4500"/>
              </a:lnSpc>
              <a:buNone/>
            </a:pPr>
            <a:r>
              <a:rPr lang="en-US" sz="3600" dirty="0">
                <a:solidFill>
                  <a:srgbClr val="F2F0F4"/>
                </a:solidFill>
                <a:latin typeface="Montserrat" pitchFamily="34" charset="0"/>
                <a:ea typeface="Montserrat" pitchFamily="34" charset="-122"/>
                <a:cs typeface="Montserrat" pitchFamily="34" charset="-120"/>
              </a:rPr>
              <a:t>Οι Συνέπειες του Πολέμου</a:t>
            </a:r>
            <a:endParaRPr lang="en-US" sz="3600" dirty="0"/>
          </a:p>
        </p:txBody>
      </p:sp>
      <p:pic>
        <p:nvPicPr>
          <p:cNvPr id="3" name="Image 0" descr="preencoded.png"/>
          <p:cNvPicPr>
            <a:picLocks noChangeAspect="1"/>
          </p:cNvPicPr>
          <p:nvPr/>
        </p:nvPicPr>
        <p:blipFill>
          <a:blip r:embed="rId3"/>
          <a:stretch>
            <a:fillRect/>
          </a:stretch>
        </p:blipFill>
        <p:spPr>
          <a:xfrm>
            <a:off x="3318867" y="1448157"/>
            <a:ext cx="1320879" cy="1059537"/>
          </a:xfrm>
          <a:prstGeom prst="rect">
            <a:avLst/>
          </a:prstGeom>
        </p:spPr>
      </p:pic>
      <p:sp>
        <p:nvSpPr>
          <p:cNvPr id="4" name="Text 1"/>
          <p:cNvSpPr/>
          <p:nvPr/>
        </p:nvSpPr>
        <p:spPr>
          <a:xfrm>
            <a:off x="3849886" y="1947624"/>
            <a:ext cx="258604" cy="323255"/>
          </a:xfrm>
          <a:prstGeom prst="rect">
            <a:avLst/>
          </a:prstGeom>
          <a:noFill/>
          <a:ln/>
        </p:spPr>
        <p:txBody>
          <a:bodyPr wrap="none" lIns="0" tIns="0" rIns="0" bIns="0" rtlCol="0" anchor="t"/>
          <a:lstStyle/>
          <a:p>
            <a:pPr marL="0" indent="0" algn="ctr">
              <a:lnSpc>
                <a:spcPts val="3250"/>
              </a:lnSpc>
              <a:buNone/>
            </a:pPr>
            <a:r>
              <a:rPr lang="en-US" sz="2000" dirty="0">
                <a:solidFill>
                  <a:srgbClr val="DCD7E5"/>
                </a:solidFill>
                <a:latin typeface="Montserrat" pitchFamily="34" charset="0"/>
                <a:ea typeface="Montserrat" pitchFamily="34" charset="-122"/>
                <a:cs typeface="Montserrat" pitchFamily="34" charset="-120"/>
              </a:rPr>
              <a:t>1</a:t>
            </a:r>
            <a:endParaRPr lang="en-US" sz="2000" dirty="0"/>
          </a:p>
        </p:txBody>
      </p:sp>
      <p:sp>
        <p:nvSpPr>
          <p:cNvPr id="5" name="Text 2"/>
          <p:cNvSpPr/>
          <p:nvPr/>
        </p:nvSpPr>
        <p:spPr>
          <a:xfrm>
            <a:off x="4823579" y="1631990"/>
            <a:ext cx="2298740"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Περσική Ανάμειξη</a:t>
            </a:r>
            <a:endParaRPr lang="en-US" sz="1800" dirty="0"/>
          </a:p>
        </p:txBody>
      </p:sp>
      <p:sp>
        <p:nvSpPr>
          <p:cNvPr id="6" name="Text 3"/>
          <p:cNvSpPr/>
          <p:nvPr/>
        </p:nvSpPr>
        <p:spPr>
          <a:xfrm>
            <a:off x="4823579" y="2029539"/>
            <a:ext cx="6193393" cy="294323"/>
          </a:xfrm>
          <a:prstGeom prst="rect">
            <a:avLst/>
          </a:prstGeom>
          <a:noFill/>
          <a:ln/>
        </p:spPr>
        <p:txBody>
          <a:bodyPr wrap="non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Ο πόλεμος επέτρεψε στους Πέρσες να αναμειχθούν στα ελληνικά πράγματα</a:t>
            </a:r>
            <a:endParaRPr lang="en-US" sz="1400" dirty="0"/>
          </a:p>
        </p:txBody>
      </p:sp>
      <p:sp>
        <p:nvSpPr>
          <p:cNvPr id="7" name="Shape 4"/>
          <p:cNvSpPr/>
          <p:nvPr/>
        </p:nvSpPr>
        <p:spPr>
          <a:xfrm>
            <a:off x="4685705" y="2521148"/>
            <a:ext cx="9255085" cy="11430"/>
          </a:xfrm>
          <a:prstGeom prst="roundRect">
            <a:avLst>
              <a:gd name="adj" fmla="val 675776"/>
            </a:avLst>
          </a:prstGeom>
          <a:solidFill>
            <a:srgbClr val="4A2C85"/>
          </a:solidFill>
          <a:ln/>
        </p:spPr>
      </p:sp>
      <p:pic>
        <p:nvPicPr>
          <p:cNvPr id="8" name="Image 1" descr="preencoded.png"/>
          <p:cNvPicPr>
            <a:picLocks noChangeAspect="1"/>
          </p:cNvPicPr>
          <p:nvPr/>
        </p:nvPicPr>
        <p:blipFill>
          <a:blip r:embed="rId4"/>
          <a:stretch>
            <a:fillRect/>
          </a:stretch>
        </p:blipFill>
        <p:spPr>
          <a:xfrm>
            <a:off x="2658428" y="2553652"/>
            <a:ext cx="2641878" cy="1059537"/>
          </a:xfrm>
          <a:prstGeom prst="rect">
            <a:avLst/>
          </a:prstGeom>
        </p:spPr>
      </p:pic>
      <p:sp>
        <p:nvSpPr>
          <p:cNvPr id="9" name="Text 5"/>
          <p:cNvSpPr/>
          <p:nvPr/>
        </p:nvSpPr>
        <p:spPr>
          <a:xfrm>
            <a:off x="3850005" y="2921794"/>
            <a:ext cx="258604" cy="323255"/>
          </a:xfrm>
          <a:prstGeom prst="rect">
            <a:avLst/>
          </a:prstGeom>
          <a:noFill/>
          <a:ln/>
        </p:spPr>
        <p:txBody>
          <a:bodyPr wrap="none" lIns="0" tIns="0" rIns="0" bIns="0" rtlCol="0" anchor="t"/>
          <a:lstStyle/>
          <a:p>
            <a:pPr marL="0" indent="0" algn="ctr">
              <a:lnSpc>
                <a:spcPts val="3250"/>
              </a:lnSpc>
              <a:buNone/>
            </a:pPr>
            <a:r>
              <a:rPr lang="en-US" sz="2000" dirty="0">
                <a:solidFill>
                  <a:srgbClr val="DCD7E5"/>
                </a:solidFill>
                <a:latin typeface="Montserrat" pitchFamily="34" charset="0"/>
                <a:ea typeface="Montserrat" pitchFamily="34" charset="-122"/>
                <a:cs typeface="Montserrat" pitchFamily="34" charset="-120"/>
              </a:rPr>
              <a:t>2</a:t>
            </a:r>
            <a:endParaRPr lang="en-US" sz="2000" dirty="0"/>
          </a:p>
        </p:txBody>
      </p:sp>
      <p:sp>
        <p:nvSpPr>
          <p:cNvPr id="10" name="Text 6"/>
          <p:cNvSpPr/>
          <p:nvPr/>
        </p:nvSpPr>
        <p:spPr>
          <a:xfrm>
            <a:off x="5484138" y="2737485"/>
            <a:ext cx="2978110"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Θρησκευτική Αμφισβήτηση</a:t>
            </a:r>
            <a:endParaRPr lang="en-US" sz="1800" dirty="0"/>
          </a:p>
        </p:txBody>
      </p:sp>
      <p:sp>
        <p:nvSpPr>
          <p:cNvPr id="11" name="Text 7"/>
          <p:cNvSpPr/>
          <p:nvPr/>
        </p:nvSpPr>
        <p:spPr>
          <a:xfrm>
            <a:off x="5484138" y="3135035"/>
            <a:ext cx="5048012" cy="294323"/>
          </a:xfrm>
          <a:prstGeom prst="rect">
            <a:avLst/>
          </a:prstGeom>
          <a:noFill/>
          <a:ln/>
        </p:spPr>
        <p:txBody>
          <a:bodyPr wrap="non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Η θρησκευτική πίστη αντικαταστάθηκε από την αμφισβήτηση</a:t>
            </a:r>
            <a:endParaRPr lang="en-US" sz="1400" dirty="0"/>
          </a:p>
        </p:txBody>
      </p:sp>
      <p:sp>
        <p:nvSpPr>
          <p:cNvPr id="12" name="Shape 8"/>
          <p:cNvSpPr/>
          <p:nvPr/>
        </p:nvSpPr>
        <p:spPr>
          <a:xfrm>
            <a:off x="5346263" y="3626644"/>
            <a:ext cx="8594527" cy="11430"/>
          </a:xfrm>
          <a:prstGeom prst="roundRect">
            <a:avLst>
              <a:gd name="adj" fmla="val 675776"/>
            </a:avLst>
          </a:prstGeom>
          <a:solidFill>
            <a:srgbClr val="4A2C85"/>
          </a:solidFill>
          <a:ln/>
        </p:spPr>
      </p:sp>
      <p:pic>
        <p:nvPicPr>
          <p:cNvPr id="13" name="Image 2" descr="preencoded.png"/>
          <p:cNvPicPr>
            <a:picLocks noChangeAspect="1"/>
          </p:cNvPicPr>
          <p:nvPr/>
        </p:nvPicPr>
        <p:blipFill>
          <a:blip r:embed="rId5"/>
          <a:stretch>
            <a:fillRect/>
          </a:stretch>
        </p:blipFill>
        <p:spPr>
          <a:xfrm>
            <a:off x="1997869" y="3659148"/>
            <a:ext cx="3962876" cy="1059537"/>
          </a:xfrm>
          <a:prstGeom prst="rect">
            <a:avLst/>
          </a:prstGeom>
        </p:spPr>
      </p:pic>
      <p:sp>
        <p:nvSpPr>
          <p:cNvPr id="14" name="Text 9"/>
          <p:cNvSpPr/>
          <p:nvPr/>
        </p:nvSpPr>
        <p:spPr>
          <a:xfrm>
            <a:off x="3850005" y="4027289"/>
            <a:ext cx="258604" cy="323255"/>
          </a:xfrm>
          <a:prstGeom prst="rect">
            <a:avLst/>
          </a:prstGeom>
          <a:noFill/>
          <a:ln/>
        </p:spPr>
        <p:txBody>
          <a:bodyPr wrap="none" lIns="0" tIns="0" rIns="0" bIns="0" rtlCol="0" anchor="t"/>
          <a:lstStyle/>
          <a:p>
            <a:pPr marL="0" indent="0" algn="ctr">
              <a:lnSpc>
                <a:spcPts val="3250"/>
              </a:lnSpc>
              <a:buNone/>
            </a:pPr>
            <a:r>
              <a:rPr lang="en-US" sz="2000" dirty="0">
                <a:solidFill>
                  <a:srgbClr val="DCD7E5"/>
                </a:solidFill>
                <a:latin typeface="Montserrat" pitchFamily="34" charset="0"/>
                <a:ea typeface="Montserrat" pitchFamily="34" charset="-122"/>
                <a:cs typeface="Montserrat" pitchFamily="34" charset="-120"/>
              </a:rPr>
              <a:t>3</a:t>
            </a:r>
            <a:endParaRPr lang="en-US" sz="2000" dirty="0"/>
          </a:p>
        </p:txBody>
      </p:sp>
      <p:sp>
        <p:nvSpPr>
          <p:cNvPr id="15" name="Text 10"/>
          <p:cNvSpPr/>
          <p:nvPr/>
        </p:nvSpPr>
        <p:spPr>
          <a:xfrm>
            <a:off x="6144578" y="3842980"/>
            <a:ext cx="2298740"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Κοινωνική Ανατροπή</a:t>
            </a:r>
            <a:endParaRPr lang="en-US" sz="1800" dirty="0"/>
          </a:p>
        </p:txBody>
      </p:sp>
      <p:sp>
        <p:nvSpPr>
          <p:cNvPr id="16" name="Text 11"/>
          <p:cNvSpPr/>
          <p:nvPr/>
        </p:nvSpPr>
        <p:spPr>
          <a:xfrm>
            <a:off x="6144578" y="4240530"/>
            <a:ext cx="3366611" cy="294323"/>
          </a:xfrm>
          <a:prstGeom prst="rect">
            <a:avLst/>
          </a:prstGeom>
          <a:noFill/>
          <a:ln/>
        </p:spPr>
        <p:txBody>
          <a:bodyPr wrap="non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Οι κοινωνικές δομές ανατράπηκαν ριζικά</a:t>
            </a:r>
            <a:endParaRPr lang="en-US" sz="1400" dirty="0"/>
          </a:p>
        </p:txBody>
      </p:sp>
      <p:sp>
        <p:nvSpPr>
          <p:cNvPr id="17" name="Shape 12"/>
          <p:cNvSpPr/>
          <p:nvPr/>
        </p:nvSpPr>
        <p:spPr>
          <a:xfrm>
            <a:off x="6006703" y="4732139"/>
            <a:ext cx="7934087" cy="11430"/>
          </a:xfrm>
          <a:prstGeom prst="roundRect">
            <a:avLst>
              <a:gd name="adj" fmla="val 675776"/>
            </a:avLst>
          </a:prstGeom>
          <a:solidFill>
            <a:srgbClr val="4A2C85"/>
          </a:solidFill>
          <a:ln/>
        </p:spPr>
      </p:sp>
      <p:pic>
        <p:nvPicPr>
          <p:cNvPr id="18" name="Image 3" descr="preencoded.png"/>
          <p:cNvPicPr>
            <a:picLocks noChangeAspect="1"/>
          </p:cNvPicPr>
          <p:nvPr/>
        </p:nvPicPr>
        <p:blipFill>
          <a:blip r:embed="rId6"/>
          <a:stretch>
            <a:fillRect/>
          </a:stretch>
        </p:blipFill>
        <p:spPr>
          <a:xfrm>
            <a:off x="1337429" y="4764643"/>
            <a:ext cx="5283756" cy="1059537"/>
          </a:xfrm>
          <a:prstGeom prst="rect">
            <a:avLst/>
          </a:prstGeom>
        </p:spPr>
      </p:pic>
      <p:sp>
        <p:nvSpPr>
          <p:cNvPr id="19" name="Text 13"/>
          <p:cNvSpPr/>
          <p:nvPr/>
        </p:nvSpPr>
        <p:spPr>
          <a:xfrm>
            <a:off x="3850005" y="5132784"/>
            <a:ext cx="258604" cy="323255"/>
          </a:xfrm>
          <a:prstGeom prst="rect">
            <a:avLst/>
          </a:prstGeom>
          <a:noFill/>
          <a:ln/>
        </p:spPr>
        <p:txBody>
          <a:bodyPr wrap="none" lIns="0" tIns="0" rIns="0" bIns="0" rtlCol="0" anchor="t"/>
          <a:lstStyle/>
          <a:p>
            <a:pPr marL="0" indent="0" algn="ctr">
              <a:lnSpc>
                <a:spcPts val="3250"/>
              </a:lnSpc>
              <a:buNone/>
            </a:pPr>
            <a:r>
              <a:rPr lang="en-US" sz="2000" dirty="0">
                <a:solidFill>
                  <a:srgbClr val="DCD7E5"/>
                </a:solidFill>
                <a:latin typeface="Montserrat" pitchFamily="34" charset="0"/>
                <a:ea typeface="Montserrat" pitchFamily="34" charset="-122"/>
                <a:cs typeface="Montserrat" pitchFamily="34" charset="-120"/>
              </a:rPr>
              <a:t>4</a:t>
            </a:r>
            <a:endParaRPr lang="en-US" sz="2000" dirty="0"/>
          </a:p>
        </p:txBody>
      </p:sp>
      <p:sp>
        <p:nvSpPr>
          <p:cNvPr id="20" name="Text 14"/>
          <p:cNvSpPr/>
          <p:nvPr/>
        </p:nvSpPr>
        <p:spPr>
          <a:xfrm>
            <a:off x="6805017" y="4948476"/>
            <a:ext cx="2298740"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Ηθική Κατάρρευση</a:t>
            </a:r>
            <a:endParaRPr lang="en-US" sz="1800" dirty="0"/>
          </a:p>
        </p:txBody>
      </p:sp>
      <p:sp>
        <p:nvSpPr>
          <p:cNvPr id="21" name="Text 15"/>
          <p:cNvSpPr/>
          <p:nvPr/>
        </p:nvSpPr>
        <p:spPr>
          <a:xfrm>
            <a:off x="6805017" y="5346025"/>
            <a:ext cx="2347912" cy="294323"/>
          </a:xfrm>
          <a:prstGeom prst="rect">
            <a:avLst/>
          </a:prstGeom>
          <a:noFill/>
          <a:ln/>
        </p:spPr>
        <p:txBody>
          <a:bodyPr wrap="non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Οι ηθικές αξίες κατέρρευσαν</a:t>
            </a:r>
            <a:endParaRPr lang="en-US" sz="1400" dirty="0"/>
          </a:p>
        </p:txBody>
      </p:sp>
      <p:sp>
        <p:nvSpPr>
          <p:cNvPr id="22" name="Shape 16"/>
          <p:cNvSpPr/>
          <p:nvPr/>
        </p:nvSpPr>
        <p:spPr>
          <a:xfrm>
            <a:off x="6667143" y="5837634"/>
            <a:ext cx="7273647" cy="11430"/>
          </a:xfrm>
          <a:prstGeom prst="roundRect">
            <a:avLst>
              <a:gd name="adj" fmla="val 675776"/>
            </a:avLst>
          </a:prstGeom>
          <a:solidFill>
            <a:srgbClr val="4A2C85"/>
          </a:solidFill>
          <a:ln/>
        </p:spPr>
      </p:sp>
      <p:pic>
        <p:nvPicPr>
          <p:cNvPr id="23" name="Image 4" descr="preencoded.png"/>
          <p:cNvPicPr>
            <a:picLocks noChangeAspect="1"/>
          </p:cNvPicPr>
          <p:nvPr/>
        </p:nvPicPr>
        <p:blipFill>
          <a:blip r:embed="rId7"/>
          <a:stretch>
            <a:fillRect/>
          </a:stretch>
        </p:blipFill>
        <p:spPr>
          <a:xfrm>
            <a:off x="676989" y="5870138"/>
            <a:ext cx="6604754" cy="1059537"/>
          </a:xfrm>
          <a:prstGeom prst="rect">
            <a:avLst/>
          </a:prstGeom>
        </p:spPr>
      </p:pic>
      <p:sp>
        <p:nvSpPr>
          <p:cNvPr id="24" name="Text 17"/>
          <p:cNvSpPr/>
          <p:nvPr/>
        </p:nvSpPr>
        <p:spPr>
          <a:xfrm>
            <a:off x="3850005" y="6238280"/>
            <a:ext cx="258604" cy="323255"/>
          </a:xfrm>
          <a:prstGeom prst="rect">
            <a:avLst/>
          </a:prstGeom>
          <a:noFill/>
          <a:ln/>
        </p:spPr>
        <p:txBody>
          <a:bodyPr wrap="none" lIns="0" tIns="0" rIns="0" bIns="0" rtlCol="0" anchor="t"/>
          <a:lstStyle/>
          <a:p>
            <a:pPr marL="0" indent="0" algn="ctr">
              <a:lnSpc>
                <a:spcPts val="3250"/>
              </a:lnSpc>
              <a:buNone/>
            </a:pPr>
            <a:r>
              <a:rPr lang="en-US" sz="2000" dirty="0">
                <a:solidFill>
                  <a:srgbClr val="DCD7E5"/>
                </a:solidFill>
                <a:latin typeface="Montserrat" pitchFamily="34" charset="0"/>
                <a:ea typeface="Montserrat" pitchFamily="34" charset="-122"/>
                <a:cs typeface="Montserrat" pitchFamily="34" charset="-120"/>
              </a:rPr>
              <a:t>5</a:t>
            </a:r>
            <a:endParaRPr lang="en-US" sz="2000" dirty="0"/>
          </a:p>
        </p:txBody>
      </p:sp>
      <p:sp>
        <p:nvSpPr>
          <p:cNvPr id="25" name="Text 18"/>
          <p:cNvSpPr/>
          <p:nvPr/>
        </p:nvSpPr>
        <p:spPr>
          <a:xfrm>
            <a:off x="7465576" y="6053971"/>
            <a:ext cx="2527697" cy="287298"/>
          </a:xfrm>
          <a:prstGeom prst="rect">
            <a:avLst/>
          </a:prstGeom>
          <a:noFill/>
          <a:ln/>
        </p:spPr>
        <p:txBody>
          <a:bodyPr wrap="none" lIns="0" tIns="0" rIns="0" bIns="0" rtlCol="0" anchor="t"/>
          <a:lstStyle/>
          <a:p>
            <a:pPr marL="0" indent="0" algn="l">
              <a:lnSpc>
                <a:spcPts val="2250"/>
              </a:lnSpc>
              <a:buNone/>
            </a:pPr>
            <a:r>
              <a:rPr lang="en-US" sz="1800" dirty="0">
                <a:solidFill>
                  <a:srgbClr val="DCD7E5"/>
                </a:solidFill>
                <a:latin typeface="Montserrat" pitchFamily="34" charset="0"/>
                <a:ea typeface="Montserrat" pitchFamily="34" charset="-122"/>
                <a:cs typeface="Montserrat" pitchFamily="34" charset="-120"/>
              </a:rPr>
              <a:t>Ψυχικός Τραυματισμός</a:t>
            </a:r>
            <a:endParaRPr lang="en-US" sz="1800" dirty="0"/>
          </a:p>
        </p:txBody>
      </p:sp>
      <p:sp>
        <p:nvSpPr>
          <p:cNvPr id="26" name="Text 19"/>
          <p:cNvSpPr/>
          <p:nvPr/>
        </p:nvSpPr>
        <p:spPr>
          <a:xfrm>
            <a:off x="7465576" y="6451521"/>
            <a:ext cx="4542115" cy="294323"/>
          </a:xfrm>
          <a:prstGeom prst="rect">
            <a:avLst/>
          </a:prstGeom>
          <a:noFill/>
          <a:ln/>
        </p:spPr>
        <p:txBody>
          <a:bodyPr wrap="non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Ο πόλεμος διέβρωσε τον ψυχικό κόσμο των ανθρώπων</a:t>
            </a:r>
            <a:endParaRPr lang="en-US" sz="1400" dirty="0"/>
          </a:p>
        </p:txBody>
      </p:sp>
      <p:sp>
        <p:nvSpPr>
          <p:cNvPr id="27" name="Text 20"/>
          <p:cNvSpPr/>
          <p:nvPr/>
        </p:nvSpPr>
        <p:spPr>
          <a:xfrm>
            <a:off x="643652" y="7136487"/>
            <a:ext cx="13343096" cy="588645"/>
          </a:xfrm>
          <a:prstGeom prst="rect">
            <a:avLst/>
          </a:prstGeom>
          <a:noFill/>
          <a:ln/>
        </p:spPr>
        <p:txBody>
          <a:bodyPr wrap="square" lIns="0" tIns="0" rIns="0" bIns="0" rtlCol="0" anchor="t"/>
          <a:lstStyle/>
          <a:p>
            <a:pPr marL="0" indent="0" algn="l">
              <a:lnSpc>
                <a:spcPts val="2300"/>
              </a:lnSpc>
              <a:buNone/>
            </a:pPr>
            <a:r>
              <a:rPr lang="en-US" sz="1400" dirty="0">
                <a:solidFill>
                  <a:srgbClr val="DCD7E5"/>
                </a:solidFill>
                <a:latin typeface="Heebo Light" pitchFamily="34" charset="0"/>
                <a:ea typeface="Heebo Light" pitchFamily="34" charset="-122"/>
                <a:cs typeface="Heebo Light" pitchFamily="34" charset="-120"/>
              </a:rPr>
              <a:t>Ολόκληρη η Ελλάδα εξήλθε βαθύτατα τραυματισμένη από τον Πελοποννησιακό Πόλεμο. Πέρα από τις υλικές καταστροφές, ο πόλεμος άφησε ανεξίτηλα σημάδια στην ψυχή και το πνεύμα των Ελλήνων, ανοίγοντας το δρόμο για την παρακμή του κλασικού ελληνικού</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812</Words>
  <Application>Microsoft Office PowerPoint</Application>
  <PresentationFormat>Προσαρμογή</PresentationFormat>
  <Paragraphs>82</Paragraphs>
  <Slides>8</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8</vt:i4>
      </vt:variant>
    </vt:vector>
  </HeadingPairs>
  <TitlesOfParts>
    <vt:vector size="14" baseType="lpstr">
      <vt:lpstr>Arial</vt:lpstr>
      <vt:lpstr>Montserrat</vt:lpstr>
      <vt:lpstr>Calibri</vt:lpstr>
      <vt:lpstr>Heebo Light</vt:lpstr>
      <vt:lpstr>Heebo Bold</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vector>
  </TitlesOfParts>
  <Company>PptxGenJS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2</cp:revision>
  <dcterms:created xsi:type="dcterms:W3CDTF">2025-03-16T20:01:14Z</dcterms:created>
  <dcterms:modified xsi:type="dcterms:W3CDTF">2025-03-16T20:09:10Z</dcterms:modified>
</cp:coreProperties>
</file>