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702084-11E1-493D-889F-A1368E5F7F5F}" type="doc">
      <dgm:prSet loTypeId="urn:microsoft.com/office/officeart/2005/8/layout/venn1" loCatId="relationship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l-GR"/>
        </a:p>
      </dgm:t>
    </dgm:pt>
    <dgm:pt modelId="{739FEDC7-1180-4622-B34C-CB78C78A5EBF}">
      <dgm:prSet/>
      <dgm:spPr/>
      <dgm:t>
        <a:bodyPr/>
        <a:lstStyle/>
        <a:p>
          <a:pPr rtl="0"/>
          <a:r>
            <a:rPr lang="el-GR" dirty="0" smtClean="0"/>
            <a:t>ΚΥΚΛΑΔΙΚΟΣ ΠΟΛΙΤΙΣΜΟΣ</a:t>
          </a:r>
        </a:p>
      </dgm:t>
    </dgm:pt>
    <dgm:pt modelId="{9B7016CD-E60D-4F29-8426-A2900320AFED}" type="parTrans" cxnId="{BA7E7FA2-69BF-44D4-81C6-F2D76DC2585A}">
      <dgm:prSet/>
      <dgm:spPr/>
      <dgm:t>
        <a:bodyPr/>
        <a:lstStyle/>
        <a:p>
          <a:endParaRPr lang="el-GR"/>
        </a:p>
      </dgm:t>
    </dgm:pt>
    <dgm:pt modelId="{4E28F4B6-5D45-4BA8-B9EB-ED3DFB0784B0}" type="sibTrans" cxnId="{BA7E7FA2-69BF-44D4-81C6-F2D76DC2585A}">
      <dgm:prSet/>
      <dgm:spPr/>
      <dgm:t>
        <a:bodyPr/>
        <a:lstStyle/>
        <a:p>
          <a:endParaRPr lang="el-GR"/>
        </a:p>
      </dgm:t>
    </dgm:pt>
    <dgm:pt modelId="{BC9B5BD2-1548-452C-94F4-A9E4379BA6FD}" type="pres">
      <dgm:prSet presAssocID="{C7702084-11E1-493D-889F-A1368E5F7F5F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E0A28E4E-B727-447A-AC66-8C00E3FBAC04}" type="pres">
      <dgm:prSet presAssocID="{739FEDC7-1180-4622-B34C-CB78C78A5EBF}" presName="circ1TxSh" presStyleLbl="vennNode1" presStyleIdx="0" presStyleCnt="1" custScaleX="233335" custLinFactNeighborX="-12155" custLinFactNeighborY="-84210"/>
      <dgm:spPr/>
      <dgm:t>
        <a:bodyPr/>
        <a:lstStyle/>
        <a:p>
          <a:endParaRPr lang="el-GR"/>
        </a:p>
      </dgm:t>
    </dgm:pt>
  </dgm:ptLst>
  <dgm:cxnLst>
    <dgm:cxn modelId="{8E2E82B1-ED86-4722-850C-AD8F9D2DD930}" type="presOf" srcId="{739FEDC7-1180-4622-B34C-CB78C78A5EBF}" destId="{E0A28E4E-B727-447A-AC66-8C00E3FBAC04}" srcOrd="0" destOrd="0" presId="urn:microsoft.com/office/officeart/2005/8/layout/venn1"/>
    <dgm:cxn modelId="{BA7E7FA2-69BF-44D4-81C6-F2D76DC2585A}" srcId="{C7702084-11E1-493D-889F-A1368E5F7F5F}" destId="{739FEDC7-1180-4622-B34C-CB78C78A5EBF}" srcOrd="0" destOrd="0" parTransId="{9B7016CD-E60D-4F29-8426-A2900320AFED}" sibTransId="{4E28F4B6-5D45-4BA8-B9EB-ED3DFB0784B0}"/>
    <dgm:cxn modelId="{71416B12-10F9-4FE1-B57A-2B17E25BF25F}" type="presOf" srcId="{C7702084-11E1-493D-889F-A1368E5F7F5F}" destId="{BC9B5BD2-1548-452C-94F4-A9E4379BA6FD}" srcOrd="0" destOrd="0" presId="urn:microsoft.com/office/officeart/2005/8/layout/venn1"/>
    <dgm:cxn modelId="{2AC66A99-29CF-4CE6-B9CF-C056307976DD}" type="presParOf" srcId="{BC9B5BD2-1548-452C-94F4-A9E4379BA6FD}" destId="{E0A28E4E-B727-447A-AC66-8C00E3FBAC04}" srcOrd="0" destOrd="0" presId="urn:microsoft.com/office/officeart/2005/8/layout/venn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27/9/2024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27/9/2024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27/9/2024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27/9/2024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27/9/2024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27/9/2024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27/9/2024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27/9/2024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57158" y="642918"/>
            <a:ext cx="8458200" cy="1222375"/>
          </a:xfrm>
        </p:spPr>
        <p:txBody>
          <a:bodyPr/>
          <a:lstStyle/>
          <a:p>
            <a:pPr algn="ctr"/>
            <a:r>
              <a:rPr lang="el-GR" dirty="0" smtClean="0"/>
              <a:t>ΕΠΟΧΗ ΤΟΥ ΧΑΛΚΟΥ</a:t>
            </a:r>
            <a:br>
              <a:rPr lang="el-GR" dirty="0" smtClean="0"/>
            </a:br>
            <a:r>
              <a:rPr lang="el-GR" dirty="0" smtClean="0"/>
              <a:t>3000-1100 </a:t>
            </a:r>
            <a:r>
              <a:rPr lang="el-GR" dirty="0" err="1" smtClean="0"/>
              <a:t>Π.χ</a:t>
            </a:r>
            <a:endParaRPr lang="el-GR" dirty="0"/>
          </a:p>
        </p:txBody>
      </p:sp>
      <p:graphicFrame>
        <p:nvGraphicFramePr>
          <p:cNvPr id="4" name="3 - Διάγραμμα"/>
          <p:cNvGraphicFramePr/>
          <p:nvPr/>
        </p:nvGraphicFramePr>
        <p:xfrm>
          <a:off x="428596" y="4143380"/>
          <a:ext cx="8458200" cy="19002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Users\USER\Desktop\μαθηματα 24-25\κυκλαδικο κεφαλι.jf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14678" y="2285992"/>
            <a:ext cx="2733675" cy="167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err="1" smtClean="0"/>
              <a:t>Κυκλαδικη</a:t>
            </a:r>
            <a:r>
              <a:rPr lang="el-GR" dirty="0" smtClean="0"/>
              <a:t> </a:t>
            </a:r>
            <a:r>
              <a:rPr lang="el-GR" dirty="0" err="1" smtClean="0"/>
              <a:t>τεχνη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/>
          <a:lstStyle/>
          <a:p>
            <a:pPr algn="ctr"/>
            <a:r>
              <a:rPr lang="el-GR" dirty="0" smtClean="0"/>
              <a:t>Μαρμάρινα  ειδώλια </a:t>
            </a:r>
            <a:endParaRPr lang="el-GR" dirty="0"/>
          </a:p>
        </p:txBody>
      </p:sp>
      <p:pic>
        <p:nvPicPr>
          <p:cNvPr id="6146" name="Picture 2" descr="C:\Users\USER\Desktop\μαθηματα 24-25\κυκλαδικο κεφαλι.jf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214554"/>
            <a:ext cx="2733675" cy="1676400"/>
          </a:xfrm>
          <a:prstGeom prst="rect">
            <a:avLst/>
          </a:prstGeom>
          <a:noFill/>
        </p:spPr>
      </p:pic>
      <p:pic>
        <p:nvPicPr>
          <p:cNvPr id="6147" name="Picture 3" descr="C:\Users\USER\Desktop\μαθηματα 24-25\ο ποτης.jf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1571612"/>
            <a:ext cx="1743075" cy="2619375"/>
          </a:xfrm>
          <a:prstGeom prst="rect">
            <a:avLst/>
          </a:prstGeom>
          <a:noFill/>
        </p:spPr>
      </p:pic>
      <p:pic>
        <p:nvPicPr>
          <p:cNvPr id="6148" name="Picture 4" descr="C:\Users\USER\Desktop\μαθηματα 24-25\ο σκεπτομενος.jf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1285860"/>
            <a:ext cx="1676400" cy="2733675"/>
          </a:xfrm>
          <a:prstGeom prst="rect">
            <a:avLst/>
          </a:prstGeom>
          <a:noFill/>
        </p:spPr>
      </p:pic>
      <p:pic>
        <p:nvPicPr>
          <p:cNvPr id="6149" name="Picture 5" descr="C:\Users\USER\Desktop\μαθηματα 24-25\ειδωλια.jf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4143380"/>
            <a:ext cx="2781300" cy="1647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/>
              <a:t>Πηλινα</a:t>
            </a:r>
            <a:r>
              <a:rPr lang="el-GR" dirty="0" smtClean="0"/>
              <a:t>, </a:t>
            </a:r>
            <a:r>
              <a:rPr lang="el-GR" dirty="0" err="1" smtClean="0"/>
              <a:t>μαρμαρινα</a:t>
            </a:r>
            <a:r>
              <a:rPr lang="el-GR" dirty="0" smtClean="0"/>
              <a:t> και </a:t>
            </a:r>
            <a:r>
              <a:rPr lang="el-GR" dirty="0" err="1" smtClean="0"/>
              <a:t>μεταλλικα</a:t>
            </a:r>
            <a:r>
              <a:rPr lang="el-GR" dirty="0" smtClean="0"/>
              <a:t> αγγεία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Έχουν ποικίλα σχήματα και διακοσμούνται με απλά γραμμικά σχέδια. Τα μεταλλικά έχουν απλή </a:t>
            </a:r>
            <a:r>
              <a:rPr lang="el-GR" smtClean="0"/>
              <a:t>χαρακτή διακόσμηση.</a:t>
            </a:r>
            <a:endParaRPr lang="el-GR" dirty="0"/>
          </a:p>
        </p:txBody>
      </p:sp>
      <p:pic>
        <p:nvPicPr>
          <p:cNvPr id="2050" name="Picture 2" descr="C:\Users\USER\Desktop\μαθηματα 24-25\τηγανοσχημο.jf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714752"/>
            <a:ext cx="2009775" cy="2276475"/>
          </a:xfrm>
          <a:prstGeom prst="rect">
            <a:avLst/>
          </a:prstGeom>
          <a:noFill/>
        </p:spPr>
      </p:pic>
      <p:pic>
        <p:nvPicPr>
          <p:cNvPr id="2051" name="Picture 3" descr="C:\Users\USER\Desktop\μαθηματα 24-25\αγγειο1.jf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3429000"/>
            <a:ext cx="1743075" cy="2619375"/>
          </a:xfrm>
          <a:prstGeom prst="rect">
            <a:avLst/>
          </a:prstGeom>
          <a:noFill/>
        </p:spPr>
      </p:pic>
      <p:pic>
        <p:nvPicPr>
          <p:cNvPr id="2052" name="Picture 4" descr="C:\Users\USER\Desktop\μαθηματα 24-25\αγγειο2.jf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6578" y="3214686"/>
            <a:ext cx="1514475" cy="3028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Οι   </a:t>
            </a:r>
            <a:r>
              <a:rPr lang="el-GR" dirty="0" err="1" smtClean="0"/>
              <a:t>κυκλαδεσ</a:t>
            </a:r>
            <a:endParaRPr lang="el-GR" dirty="0"/>
          </a:p>
        </p:txBody>
      </p:sp>
      <p:pic>
        <p:nvPicPr>
          <p:cNvPr id="2050" name="Picture 2" descr="C:\Users\USER\Desktop\μαθηματα 24-25\ελλαδα χαρτης.jf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000240"/>
            <a:ext cx="5643602" cy="3571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3074" name="Picture 2" descr="C:\Users\USER\Desktop\μαθηματα 24-25\κυκλαδες συγκεκριμενα.jf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428736"/>
            <a:ext cx="5143536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err="1" smtClean="0"/>
              <a:t>Γιατι</a:t>
            </a:r>
            <a:r>
              <a:rPr lang="el-GR" dirty="0" smtClean="0"/>
              <a:t> </a:t>
            </a:r>
            <a:r>
              <a:rPr lang="el-GR" dirty="0" err="1" smtClean="0"/>
              <a:t>στισ</a:t>
            </a:r>
            <a:r>
              <a:rPr lang="el-GR" dirty="0" smtClean="0"/>
              <a:t> </a:t>
            </a:r>
            <a:r>
              <a:rPr lang="el-GR" dirty="0" err="1" smtClean="0"/>
              <a:t>κυκλαδεσ</a:t>
            </a:r>
            <a:r>
              <a:rPr lang="el-GR" dirty="0" smtClean="0"/>
              <a:t>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sz="2800" dirty="0" smtClean="0"/>
              <a:t>     Ήπιο κλίμα</a:t>
            </a:r>
          </a:p>
          <a:p>
            <a:pPr>
              <a:buFont typeface="Wingdings" pitchFamily="2" charset="2"/>
              <a:buChar char="Ø"/>
            </a:pPr>
            <a:r>
              <a:rPr lang="el-GR" sz="2800" dirty="0" smtClean="0"/>
              <a:t>     Προνομιακή γεωγραφική θέση (γέφυρα ανάμεσα σε Ευρώπη και Ασία, Ηπειρωτική Ελλάδα και Κρήτη)</a:t>
            </a:r>
          </a:p>
          <a:p>
            <a:endParaRPr lang="el-GR" sz="2800" dirty="0" smtClean="0"/>
          </a:p>
        </p:txBody>
      </p:sp>
      <p:pic>
        <p:nvPicPr>
          <p:cNvPr id="4099" name="Picture 3" descr="C:\Users\USER\Desktop\μαθηματα 24-25\εγγυς ανατολή.jf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3000372"/>
            <a:ext cx="3357586" cy="31393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err="1" smtClean="0"/>
              <a:t>Κυριαρχια</a:t>
            </a:r>
            <a:r>
              <a:rPr lang="el-GR" dirty="0" smtClean="0"/>
              <a:t> </a:t>
            </a:r>
            <a:r>
              <a:rPr lang="el-GR" dirty="0" smtClean="0"/>
              <a:t>	</a:t>
            </a:r>
            <a:r>
              <a:rPr lang="el-GR" dirty="0" smtClean="0"/>
              <a:t>ΚΥΚΛΑΔΙΤΩΝ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3</a:t>
            </a:r>
            <a:r>
              <a:rPr lang="el-GR" baseline="30000" dirty="0" smtClean="0"/>
              <a:t>ος</a:t>
            </a:r>
            <a:r>
              <a:rPr lang="el-GR" dirty="0" smtClean="0"/>
              <a:t> αι. </a:t>
            </a:r>
            <a:r>
              <a:rPr lang="el-GR" dirty="0" err="1" smtClean="0"/>
              <a:t>π.Χ</a:t>
            </a:r>
            <a:endParaRPr lang="el-GR" dirty="0" smtClean="0"/>
          </a:p>
          <a:p>
            <a:r>
              <a:rPr lang="el-GR" dirty="0" smtClean="0"/>
              <a:t>Τα πλοία των </a:t>
            </a:r>
            <a:r>
              <a:rPr lang="el-GR" dirty="0" err="1" smtClean="0"/>
              <a:t>Κυκλαδιτών</a:t>
            </a:r>
            <a:r>
              <a:rPr lang="el-GR" dirty="0" smtClean="0"/>
              <a:t> κυριαρχούν στο Αιγαίο. Εκτός από προϊόντα της εγγύς Ανατολής μεταφέρουν και: ιδέες, τεχνικές γνώσεις, θρησκευτικές αντιλήψεις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Οι </a:t>
            </a:r>
            <a:r>
              <a:rPr lang="el-GR" dirty="0" smtClean="0"/>
              <a:t>ΚΥΚΛΑΔΙΚΟΙ </a:t>
            </a:r>
            <a:r>
              <a:rPr lang="el-GR" dirty="0" err="1" smtClean="0"/>
              <a:t>οικισμοι</a:t>
            </a:r>
            <a:r>
              <a:rPr lang="el-GR" dirty="0" smtClean="0"/>
              <a:t> </a:t>
            </a:r>
            <a:r>
              <a:rPr lang="el-GR" dirty="0" smtClean="0"/>
              <a:t>την 3</a:t>
            </a:r>
            <a:r>
              <a:rPr lang="el-GR" baseline="30000" dirty="0" smtClean="0"/>
              <a:t>η</a:t>
            </a:r>
            <a:r>
              <a:rPr lang="el-GR" dirty="0" smtClean="0"/>
              <a:t> χιλιετία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Αυτόνομοι οικισμοί χωρίς κεντρική εξουσία</a:t>
            </a:r>
          </a:p>
          <a:p>
            <a:r>
              <a:rPr lang="el-GR" dirty="0" smtClean="0"/>
              <a:t>Αρχικά: κοντά στη θάλασσα ή σε πλαγιές (πρανή) λόφων.</a:t>
            </a:r>
          </a:p>
          <a:p>
            <a:r>
              <a:rPr lang="el-GR" dirty="0" smtClean="0"/>
              <a:t>Αργότερα κάποιοι οχυρώνονται, καταστρέφονται και </a:t>
            </a:r>
            <a:r>
              <a:rPr lang="el-GR" dirty="0" err="1" smtClean="0"/>
              <a:t>ξαναχτίζονατι</a:t>
            </a:r>
            <a:r>
              <a:rPr lang="el-GR" dirty="0" smtClean="0"/>
              <a:t> οχυρωμένοι ή μακριά από τη θάλασσα (τι συμπέρασμα βγάζουμε λοιπόν;)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</a:t>
            </a:r>
            <a:r>
              <a:rPr lang="el-GR" dirty="0" smtClean="0"/>
              <a:t>ΚΥΚΛΑΔΙΚΟΙ </a:t>
            </a:r>
            <a:r>
              <a:rPr lang="el-GR" dirty="0" err="1" smtClean="0"/>
              <a:t>οικισμοι</a:t>
            </a:r>
            <a:r>
              <a:rPr lang="el-GR" dirty="0" smtClean="0"/>
              <a:t> </a:t>
            </a:r>
            <a:r>
              <a:rPr lang="el-GR" dirty="0" smtClean="0"/>
              <a:t>τη 2</a:t>
            </a:r>
            <a:r>
              <a:rPr lang="el-GR" baseline="30000" dirty="0" smtClean="0"/>
              <a:t>η</a:t>
            </a:r>
            <a:r>
              <a:rPr lang="el-GR" dirty="0" smtClean="0"/>
              <a:t> </a:t>
            </a:r>
            <a:r>
              <a:rPr lang="el-GR" dirty="0" err="1" smtClean="0"/>
              <a:t>χιλιετια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</a:t>
            </a:r>
            <a:r>
              <a:rPr lang="el-GR" dirty="0" err="1" smtClean="0"/>
              <a:t>κυκλαδίτες</a:t>
            </a:r>
            <a:r>
              <a:rPr lang="el-GR" dirty="0" smtClean="0"/>
              <a:t> έχουν επαφές με ηπειρωτική Ελλάδα και Μινωική Κρήτη </a:t>
            </a:r>
          </a:p>
          <a:p>
            <a:r>
              <a:rPr lang="el-GR" dirty="0" smtClean="0"/>
              <a:t>Οι οικισμοί μεγαλώνουν και τα κτήρια γίνονται πιο σύνθετα κι επιβλητικά.</a:t>
            </a:r>
            <a:endParaRPr lang="el-GR" dirty="0"/>
          </a:p>
        </p:txBody>
      </p:sp>
      <p:pic>
        <p:nvPicPr>
          <p:cNvPr id="5122" name="Picture 2" descr="C:\Users\USER\Desktop\μαθηματα 24-25\ακρωτηρι θηρας.jf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071942"/>
            <a:ext cx="2466975" cy="1847850"/>
          </a:xfrm>
          <a:prstGeom prst="rect">
            <a:avLst/>
          </a:prstGeom>
          <a:noFill/>
        </p:spPr>
      </p:pic>
      <p:pic>
        <p:nvPicPr>
          <p:cNvPr id="5123" name="Picture 3" descr="C:\Users\USER\Desktop\μαθηματα 24-25\ακρωτηρι πιθοι.jf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4071942"/>
            <a:ext cx="2619375" cy="1743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1600  </a:t>
            </a:r>
            <a:r>
              <a:rPr lang="el-GR" dirty="0" err="1" smtClean="0"/>
              <a:t>π.χ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Μεγάλος σεισμός προκαλεί καταστροφές και οι </a:t>
            </a:r>
            <a:r>
              <a:rPr lang="el-GR" dirty="0" err="1" smtClean="0"/>
              <a:t>κυκλάδες</a:t>
            </a:r>
            <a:r>
              <a:rPr lang="el-GR" dirty="0" smtClean="0"/>
              <a:t> περνούν στην επιρροή της Μινωικής Κρήτης.</a:t>
            </a:r>
          </a:p>
          <a:p>
            <a:endParaRPr lang="el-GR" dirty="0" smtClean="0"/>
          </a:p>
          <a:p>
            <a:r>
              <a:rPr lang="el-GR" dirty="0" smtClean="0"/>
              <a:t>                         1450 </a:t>
            </a:r>
            <a:r>
              <a:rPr lang="el-GR" dirty="0" err="1" smtClean="0"/>
              <a:t>π.Χ</a:t>
            </a:r>
            <a:endParaRPr lang="el-GR" dirty="0" smtClean="0"/>
          </a:p>
          <a:p>
            <a:r>
              <a:rPr lang="el-GR" dirty="0" smtClean="0"/>
              <a:t>Μετά την καταστροφή των Μινωικών ανακτόρων στις Κυκλάδες κυριαρχούν οι Μυκηναίοι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85728"/>
            <a:ext cx="8563004" cy="1009672"/>
          </a:xfrm>
        </p:spPr>
        <p:txBody>
          <a:bodyPr>
            <a:noAutofit/>
          </a:bodyPr>
          <a:lstStyle/>
          <a:p>
            <a:pPr algn="ctr"/>
            <a:r>
              <a:rPr lang="el-GR" sz="2800" dirty="0" smtClean="0"/>
              <a:t>Η </a:t>
            </a:r>
            <a:r>
              <a:rPr lang="el-GR" sz="2800" dirty="0" err="1" smtClean="0"/>
              <a:t>τεχνη</a:t>
            </a:r>
            <a:r>
              <a:rPr lang="el-GR" sz="2800" dirty="0" smtClean="0"/>
              <a:t> των </a:t>
            </a:r>
            <a:r>
              <a:rPr lang="el-GR" sz="2800" dirty="0" err="1" smtClean="0"/>
              <a:t>κυκλαδιτων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dirty="0" smtClean="0"/>
              <a:t>            Μαρμάρινα ειδώλια που παριστάνουν </a:t>
            </a:r>
          </a:p>
          <a:p>
            <a:r>
              <a:rPr lang="el-GR" sz="3600" dirty="0" smtClean="0"/>
              <a:t>Γυμνές γυναίκες: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sz="1800" dirty="0" smtClean="0"/>
              <a:t>(σπανιότερα)   </a:t>
            </a:r>
            <a:r>
              <a:rPr lang="el-GR" sz="2400" dirty="0" smtClean="0"/>
              <a:t>Άνδρες κυνηγούς η πολεμιστές</a:t>
            </a:r>
          </a:p>
          <a:p>
            <a:pPr>
              <a:buNone/>
            </a:pPr>
            <a:r>
              <a:rPr lang="el-GR" dirty="0" smtClean="0"/>
              <a:t>      </a:t>
            </a:r>
          </a:p>
          <a:p>
            <a:pPr>
              <a:buNone/>
            </a:pPr>
            <a:r>
              <a:rPr lang="el-GR" dirty="0" smtClean="0"/>
              <a:t>    </a:t>
            </a:r>
          </a:p>
          <a:p>
            <a:pPr>
              <a:buNone/>
            </a:pPr>
            <a:r>
              <a:rPr lang="el-GR" dirty="0" smtClean="0"/>
              <a:t>   Οι μορφές είναι </a:t>
            </a:r>
            <a:r>
              <a:rPr lang="el-GR" b="1" dirty="0" smtClean="0"/>
              <a:t>σχηματοποιημένες </a:t>
            </a:r>
            <a:r>
              <a:rPr lang="el-GR" dirty="0" smtClean="0"/>
              <a:t>με λίγες λεπτομέρειες για την </a:t>
            </a:r>
            <a:r>
              <a:rPr lang="el-GR" b="1" dirty="0" smtClean="0"/>
              <a:t>αναγνώριση του φύλου</a:t>
            </a:r>
            <a:endParaRPr lang="el-GR" b="1" dirty="0"/>
          </a:p>
        </p:txBody>
      </p:sp>
      <p:pic>
        <p:nvPicPr>
          <p:cNvPr id="1026" name="Picture 2" descr="C:\Users\USER\Desktop\μαθηματα 24-25\ειδωλιο γυναικα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2143116"/>
            <a:ext cx="1299798" cy="1571636"/>
          </a:xfrm>
          <a:prstGeom prst="rect">
            <a:avLst/>
          </a:prstGeom>
          <a:noFill/>
        </p:spPr>
      </p:pic>
      <p:pic>
        <p:nvPicPr>
          <p:cNvPr id="1027" name="Picture 3" descr="C:\Users\USER\Desktop\μαθηματα 24-25\ειδωλιο κυνηγος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3214686"/>
            <a:ext cx="1333500" cy="1781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295</TotalTime>
  <Words>224</Words>
  <PresentationFormat>Προβολή στην οθόνη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Διαστημικό</vt:lpstr>
      <vt:lpstr>ΕΠΟΧΗ ΤΟΥ ΧΑΛΚΟΥ 3000-1100 Π.χ</vt:lpstr>
      <vt:lpstr>Οι   κυκλαδεσ</vt:lpstr>
      <vt:lpstr>Διαφάνεια 3</vt:lpstr>
      <vt:lpstr>Γιατι στισ κυκλαδεσ;</vt:lpstr>
      <vt:lpstr>Κυριαρχια  ΚΥΚΛΑΔΙΤΩΝ</vt:lpstr>
      <vt:lpstr>Οι ΚΥΚΛΑΔΙΚΟΙ οικισμοι την 3η χιλιετία</vt:lpstr>
      <vt:lpstr>Οι ΚΥΚΛΑΔΙΚΟΙ οικισμοι τη 2η χιλιετια</vt:lpstr>
      <vt:lpstr>1600  π.χ</vt:lpstr>
      <vt:lpstr>Η τεχνη των κυκλαδιτων</vt:lpstr>
      <vt:lpstr>Κυκλαδικη τεχνη</vt:lpstr>
      <vt:lpstr>Πηλινα, μαρμαρινα και μεταλλικα αγγεία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ΕΠΟΧΗ ΤΟΥ ΧΑΛΚΟΥ 3000-1100 Π.χ</dc:title>
  <dc:creator>USER</dc:creator>
  <cp:lastModifiedBy>USER</cp:lastModifiedBy>
  <cp:revision>15</cp:revision>
  <dcterms:created xsi:type="dcterms:W3CDTF">2024-09-14T13:20:30Z</dcterms:created>
  <dcterms:modified xsi:type="dcterms:W3CDTF">2024-09-27T15:36:53Z</dcterms:modified>
</cp:coreProperties>
</file>