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59" r:id="rId8"/>
    <p:sldId id="264" r:id="rId9"/>
    <p:sldId id="265" r:id="rId10"/>
    <p:sldId id="266" r:id="rId11"/>
    <p:sldId id="267" r:id="rId12"/>
    <p:sldId id="260"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2CEA3-3058-4D43-AE35-B3DA76CB4003}" type="datetimeFigureOut">
              <a:rPr lang="el-GR" smtClean="0"/>
              <a:pPr/>
              <a:t>12/1/2025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342CEA3-3058-4D43-AE35-B3DA76CB4003}" type="datetimeFigureOut">
              <a:rPr lang="el-GR" smtClean="0"/>
              <a:pPr/>
              <a:t>12/1/2025</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12/1/2025</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42CEA3-3058-4D43-AE35-B3DA76CB4003}" type="datetimeFigureOut">
              <a:rPr lang="el-GR" smtClean="0"/>
              <a:pPr/>
              <a:t>12/1/2025</a:t>
            </a:fld>
            <a:endParaRPr lang="el-GR"/>
          </a:p>
        </p:txBody>
      </p:sp>
      <p:sp>
        <p:nvSpPr>
          <p:cNvPr id="10" name="9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2342CEA3-3058-4D43-AE35-B3DA76CB4003}" type="datetimeFigureOut">
              <a:rPr lang="el-GR" smtClean="0"/>
              <a:pPr/>
              <a:t>12/1/2025</a:t>
            </a:fld>
            <a:endParaRPr lang="el-GR"/>
          </a:p>
        </p:txBody>
      </p:sp>
      <p:sp>
        <p:nvSpPr>
          <p:cNvPr id="12" name="11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12/1/2025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12/1/2025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12/1/2025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342CEA3-3058-4D43-AE35-B3DA76CB4003}" type="datetimeFigureOut">
              <a:rPr lang="el-GR" smtClean="0"/>
              <a:pPr/>
              <a:t>12/1/2025</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2CEA3-3058-4D43-AE35-B3DA76CB4003}" type="datetimeFigureOut">
              <a:rPr lang="el-GR" smtClean="0"/>
              <a:pPr/>
              <a:t>12/1/2025</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285728"/>
            <a:ext cx="6477000" cy="1828800"/>
          </a:xfrm>
        </p:spPr>
        <p:txBody>
          <a:bodyPr>
            <a:normAutofit/>
          </a:bodyPr>
          <a:lstStyle/>
          <a:p>
            <a:r>
              <a:rPr lang="el-GR" sz="3600" dirty="0" smtClean="0"/>
              <a:t>ΑΡΧΑΪΚΗ ΕΠΟΧΗ </a:t>
            </a:r>
            <a:br>
              <a:rPr lang="el-GR" sz="3600" dirty="0" smtClean="0"/>
            </a:br>
            <a:r>
              <a:rPr lang="el-GR" sz="3600" dirty="0" smtClean="0"/>
              <a:t> 800-479  π.χ.</a:t>
            </a:r>
            <a:endParaRPr lang="el-GR" sz="3600" dirty="0"/>
          </a:p>
        </p:txBody>
      </p:sp>
      <p:sp>
        <p:nvSpPr>
          <p:cNvPr id="3" name="2 - Υπότιτλος"/>
          <p:cNvSpPr>
            <a:spLocks noGrp="1"/>
          </p:cNvSpPr>
          <p:nvPr>
            <p:ph type="subTitle" idx="1"/>
          </p:nvPr>
        </p:nvSpPr>
        <p:spPr>
          <a:xfrm>
            <a:off x="1357290" y="3857628"/>
            <a:ext cx="6705600" cy="685800"/>
          </a:xfrm>
        </p:spPr>
        <p:txBody>
          <a:bodyPr>
            <a:noAutofit/>
          </a:bodyPr>
          <a:lstStyle/>
          <a:p>
            <a:pPr algn="ctr"/>
            <a:r>
              <a:rPr lang="el-GR" sz="4800" dirty="0" smtClean="0"/>
              <a:t>Η ΤΕΧΝΗ</a:t>
            </a:r>
            <a:endParaRPr lang="el-GR"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60000"/>
              <a:lumOff val="40000"/>
            </a:schemeClr>
          </a:solidFill>
        </p:spPr>
        <p:txBody>
          <a:bodyPr>
            <a:normAutofit fontScale="90000"/>
          </a:bodyPr>
          <a:lstStyle/>
          <a:p>
            <a:pPr algn="ctr"/>
            <a:r>
              <a:rPr lang="el-GR" dirty="0" smtClean="0"/>
              <a:t>ΚΟΥΡΟΙ ΚΑΙ ΚΟΡΕΣ- χαρακτηριστικά</a:t>
            </a:r>
            <a:endParaRPr lang="el-GR" dirty="0"/>
          </a:p>
        </p:txBody>
      </p:sp>
      <p:sp>
        <p:nvSpPr>
          <p:cNvPr id="3" name="2 - Θέση περιεχομένου"/>
          <p:cNvSpPr>
            <a:spLocks noGrp="1"/>
          </p:cNvSpPr>
          <p:nvPr>
            <p:ph sz="quarter" idx="1"/>
          </p:nvPr>
        </p:nvSpPr>
        <p:spPr>
          <a:solidFill>
            <a:schemeClr val="accent2">
              <a:lumMod val="40000"/>
              <a:lumOff val="60000"/>
            </a:schemeClr>
          </a:solidFill>
        </p:spPr>
        <p:txBody>
          <a:bodyPr>
            <a:normAutofit/>
          </a:bodyPr>
          <a:lstStyle/>
          <a:p>
            <a:r>
              <a:rPr lang="el-GR" sz="1600" b="1" dirty="0" smtClean="0"/>
              <a:t>Ακίνητες μορφές, προβολ</a:t>
            </a:r>
            <a:r>
              <a:rPr lang="el-GR" sz="1600" b="1" dirty="0" smtClean="0"/>
              <a:t>ή</a:t>
            </a:r>
            <a:r>
              <a:rPr lang="el-GR" sz="1600" b="1" dirty="0" smtClean="0"/>
              <a:t> αριστερού ποδιού, χέρια στο πλάι σε γροθιά σπάνια λυγισμένα, αρχαϊκό </a:t>
            </a:r>
            <a:r>
              <a:rPr lang="el-GR" sz="1600" b="1" u="sng" dirty="0" smtClean="0"/>
              <a:t>μειδίαμα</a:t>
            </a:r>
            <a:r>
              <a:rPr lang="el-GR" sz="1600" b="1" dirty="0" smtClean="0"/>
              <a:t> (ελαφρύ χαμόγελο)</a:t>
            </a:r>
          </a:p>
          <a:p>
            <a:pPr>
              <a:buNone/>
            </a:pPr>
            <a:endParaRPr lang="el-GR" sz="1600" dirty="0" smtClean="0"/>
          </a:p>
          <a:p>
            <a:r>
              <a:rPr lang="el-GR" sz="1600" dirty="0" err="1" smtClean="0"/>
              <a:t>Yπάρχουν</a:t>
            </a:r>
            <a:r>
              <a:rPr lang="el-GR" sz="1600" dirty="0" smtClean="0"/>
              <a:t> </a:t>
            </a:r>
            <a:r>
              <a:rPr lang="el-GR" sz="1600" dirty="0" smtClean="0"/>
              <a:t>επίσης αγάλματα ντυμένων κούρων, κούρων με προσφορές στους θεούς (</a:t>
            </a:r>
            <a:r>
              <a:rPr lang="el-GR" sz="1600" dirty="0" err="1" smtClean="0"/>
              <a:t>αναθέτες</a:t>
            </a:r>
            <a:r>
              <a:rPr lang="el-GR" sz="1600" dirty="0" smtClean="0"/>
              <a:t>), ιππέων, πολεμιστών, μυθικών τεράτων, όπως οι σφίγγες και οι σειρήνες, προσωποποιήσεων της ιδέας της νίκης (Νίκες), διαφόρων ζώων (λιοντάρια, άλογα, πουλιά κ.ά</a:t>
            </a:r>
            <a:r>
              <a:rPr lang="el-GR" sz="1600" dirty="0" smtClean="0"/>
              <a:t>.).</a:t>
            </a:r>
          </a:p>
          <a:p>
            <a:r>
              <a:rPr lang="el-GR" sz="1600" dirty="0" smtClean="0"/>
              <a:t>Ανάλογα παριστάνονται οι θεοί που διακρίνονται από τα σύμβολα της θεϊκής τους δύναμης</a:t>
            </a:r>
            <a:endParaRPr lang="el-GR" sz="1600" dirty="0"/>
          </a:p>
        </p:txBody>
      </p:sp>
      <p:pic>
        <p:nvPicPr>
          <p:cNvPr id="8194" name="Picture 2" descr="C:\Users\USER\Desktop\σφιγγα.jpg"/>
          <p:cNvPicPr>
            <a:picLocks noChangeAspect="1" noChangeArrowheads="1"/>
          </p:cNvPicPr>
          <p:nvPr/>
        </p:nvPicPr>
        <p:blipFill>
          <a:blip r:embed="rId2"/>
          <a:srcRect/>
          <a:stretch>
            <a:fillRect/>
          </a:stretch>
        </p:blipFill>
        <p:spPr bwMode="auto">
          <a:xfrm>
            <a:off x="3143240" y="4143380"/>
            <a:ext cx="2952750" cy="155257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20000"/>
              <a:lumOff val="80000"/>
            </a:schemeClr>
          </a:solidFill>
        </p:spPr>
        <p:txBody>
          <a:bodyPr/>
          <a:lstStyle/>
          <a:p>
            <a:pPr algn="ctr"/>
            <a:r>
              <a:rPr lang="el-GR" dirty="0" smtClean="0"/>
              <a:t>ΑΡΧΑΪΚΗ ΚΕΡΑΜΙΚΗ</a:t>
            </a:r>
            <a:endParaRPr lang="el-GR" dirty="0"/>
          </a:p>
        </p:txBody>
      </p:sp>
      <p:sp>
        <p:nvSpPr>
          <p:cNvPr id="3" name="2 - Θέση περιεχομένου"/>
          <p:cNvSpPr>
            <a:spLocks noGrp="1"/>
          </p:cNvSpPr>
          <p:nvPr>
            <p:ph sz="quarter" idx="1"/>
          </p:nvPr>
        </p:nvSpPr>
        <p:spPr>
          <a:xfrm>
            <a:off x="142844" y="1600200"/>
            <a:ext cx="8623204" cy="5043510"/>
          </a:xfrm>
          <a:solidFill>
            <a:schemeClr val="accent1">
              <a:lumMod val="60000"/>
              <a:lumOff val="40000"/>
            </a:schemeClr>
          </a:solidFill>
        </p:spPr>
        <p:txBody>
          <a:bodyPr>
            <a:normAutofit/>
          </a:bodyPr>
          <a:lstStyle/>
          <a:p>
            <a:r>
              <a:rPr lang="el-GR" sz="1800" b="1" dirty="0" smtClean="0"/>
              <a:t>Μελανόμορφα αγγεία </a:t>
            </a:r>
            <a:r>
              <a:rPr lang="el-GR" sz="1800" dirty="0" smtClean="0"/>
              <a:t>(οι μορφές σκούρες σε φόντο κόκκινο)</a:t>
            </a:r>
          </a:p>
          <a:p>
            <a:r>
              <a:rPr lang="el-GR" sz="1800" b="1" dirty="0" smtClean="0"/>
              <a:t>Ερυθρόμορφα αγγεία </a:t>
            </a:r>
            <a:r>
              <a:rPr lang="el-GR" sz="1800" dirty="0" smtClean="0"/>
              <a:t>( οι μορφές κόκκινες σε φ</a:t>
            </a:r>
            <a:r>
              <a:rPr lang="el-GR" sz="1800" dirty="0" smtClean="0"/>
              <a:t>ό</a:t>
            </a:r>
            <a:r>
              <a:rPr lang="el-GR" sz="1800" dirty="0" smtClean="0"/>
              <a:t>ντο σκούρο)</a:t>
            </a:r>
          </a:p>
          <a:p>
            <a:r>
              <a:rPr lang="el-GR" sz="1800" dirty="0" smtClean="0"/>
              <a:t>Σκηνές από καθημερινή, θρησκευτική ζωή και τη μυθολογία)</a:t>
            </a:r>
            <a:endParaRPr lang="el-GR" sz="1800" dirty="0"/>
          </a:p>
        </p:txBody>
      </p:sp>
      <p:pic>
        <p:nvPicPr>
          <p:cNvPr id="9218" name="Picture 2" descr="C:\Users\USER\Desktop\ερυθρομορφο.jpg"/>
          <p:cNvPicPr>
            <a:picLocks noChangeAspect="1" noChangeArrowheads="1"/>
          </p:cNvPicPr>
          <p:nvPr/>
        </p:nvPicPr>
        <p:blipFill>
          <a:blip r:embed="rId2"/>
          <a:srcRect/>
          <a:stretch>
            <a:fillRect/>
          </a:stretch>
        </p:blipFill>
        <p:spPr bwMode="auto">
          <a:xfrm>
            <a:off x="357158" y="4143380"/>
            <a:ext cx="2505075" cy="1828800"/>
          </a:xfrm>
          <a:prstGeom prst="rect">
            <a:avLst/>
          </a:prstGeom>
          <a:noFill/>
        </p:spPr>
      </p:pic>
      <p:pic>
        <p:nvPicPr>
          <p:cNvPr id="9219" name="Picture 3" descr="C:\Users\USER\Desktop\μελανομορφο.jpg"/>
          <p:cNvPicPr>
            <a:picLocks noChangeAspect="1" noChangeArrowheads="1"/>
          </p:cNvPicPr>
          <p:nvPr/>
        </p:nvPicPr>
        <p:blipFill>
          <a:blip r:embed="rId3"/>
          <a:srcRect/>
          <a:stretch>
            <a:fillRect/>
          </a:stretch>
        </p:blipFill>
        <p:spPr bwMode="auto">
          <a:xfrm>
            <a:off x="3428992" y="3214686"/>
            <a:ext cx="2638425" cy="2214578"/>
          </a:xfrm>
          <a:prstGeom prst="rect">
            <a:avLst/>
          </a:prstGeom>
          <a:noFill/>
        </p:spPr>
      </p:pic>
      <p:pic>
        <p:nvPicPr>
          <p:cNvPr id="9220" name="Picture 4" descr="C:\Users\USER\Desktop\ερυθρμορφο 1.jpg"/>
          <p:cNvPicPr>
            <a:picLocks noChangeAspect="1" noChangeArrowheads="1"/>
          </p:cNvPicPr>
          <p:nvPr/>
        </p:nvPicPr>
        <p:blipFill>
          <a:blip r:embed="rId4"/>
          <a:srcRect/>
          <a:stretch>
            <a:fillRect/>
          </a:stretch>
        </p:blipFill>
        <p:spPr bwMode="auto">
          <a:xfrm>
            <a:off x="6643702" y="3500438"/>
            <a:ext cx="1847850" cy="21336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40000"/>
              <a:lumOff val="60000"/>
            </a:schemeClr>
          </a:solidFill>
        </p:spPr>
        <p:txBody>
          <a:bodyPr/>
          <a:lstStyle/>
          <a:p>
            <a:r>
              <a:rPr lang="el-GR" dirty="0" smtClean="0"/>
              <a:t>Βασικά χαρακτηριστικά</a:t>
            </a:r>
            <a:endParaRPr lang="el-GR" dirty="0"/>
          </a:p>
        </p:txBody>
      </p:sp>
      <p:sp>
        <p:nvSpPr>
          <p:cNvPr id="3" name="2 - Θέση περιεχομένου"/>
          <p:cNvSpPr>
            <a:spLocks noGrp="1"/>
          </p:cNvSpPr>
          <p:nvPr>
            <p:ph sz="quarter" idx="1"/>
          </p:nvPr>
        </p:nvSpPr>
        <p:spPr>
          <a:solidFill>
            <a:srgbClr val="00B0F0"/>
          </a:solidFill>
        </p:spPr>
        <p:txBody>
          <a:bodyPr/>
          <a:lstStyle/>
          <a:p>
            <a:r>
              <a:rPr lang="el-GR" dirty="0" smtClean="0"/>
              <a:t>1. Ανέγερση λίθινων ναών</a:t>
            </a:r>
          </a:p>
          <a:p>
            <a:endParaRPr lang="el-GR" dirty="0" smtClean="0"/>
          </a:p>
          <a:p>
            <a:r>
              <a:rPr lang="el-GR" dirty="0" smtClean="0"/>
              <a:t>2. Κατασκευή λίθινων αγαλμάτων σε φυσικό ή υπερφυσικ</a:t>
            </a:r>
            <a:r>
              <a:rPr lang="el-GR" dirty="0" smtClean="0"/>
              <a:t>ό</a:t>
            </a:r>
            <a:r>
              <a:rPr lang="el-GR" dirty="0" smtClean="0"/>
              <a:t> μέγεθος</a:t>
            </a:r>
          </a:p>
          <a:p>
            <a:endParaRPr lang="el-GR" dirty="0" smtClean="0"/>
          </a:p>
          <a:p>
            <a:r>
              <a:rPr lang="el-GR" dirty="0" smtClean="0"/>
              <a:t>Επιρροές από Ανατολή και Αίγυπτο</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lstStyle/>
          <a:p>
            <a:pPr algn="ctr"/>
            <a:r>
              <a:rPr lang="el-GR" dirty="0" smtClean="0"/>
              <a:t>ΑΡΧΑΪΚΟΙ ΝΑΟΙ</a:t>
            </a:r>
            <a:endParaRPr lang="el-GR" dirty="0"/>
          </a:p>
        </p:txBody>
      </p:sp>
      <p:sp>
        <p:nvSpPr>
          <p:cNvPr id="3" name="2 - Θέση περιεχομένου"/>
          <p:cNvSpPr>
            <a:spLocks noGrp="1"/>
          </p:cNvSpPr>
          <p:nvPr>
            <p:ph sz="quarter" idx="1"/>
          </p:nvPr>
        </p:nvSpPr>
        <p:spPr>
          <a:xfrm>
            <a:off x="612648" y="1600200"/>
            <a:ext cx="8153400" cy="4686320"/>
          </a:xfrm>
          <a:solidFill>
            <a:schemeClr val="bg2">
              <a:lumMod val="50000"/>
            </a:schemeClr>
          </a:solidFill>
        </p:spPr>
        <p:txBody>
          <a:bodyPr/>
          <a:lstStyle/>
          <a:p>
            <a:endParaRPr lang="el-GR" dirty="0"/>
          </a:p>
        </p:txBody>
      </p:sp>
      <p:pic>
        <p:nvPicPr>
          <p:cNvPr id="1026" name="Picture 2" descr="C:\Users\USER\Desktop\ιωνικος 1.jpg"/>
          <p:cNvPicPr>
            <a:picLocks noChangeAspect="1" noChangeArrowheads="1"/>
          </p:cNvPicPr>
          <p:nvPr/>
        </p:nvPicPr>
        <p:blipFill>
          <a:blip r:embed="rId2"/>
          <a:srcRect/>
          <a:stretch>
            <a:fillRect/>
          </a:stretch>
        </p:blipFill>
        <p:spPr bwMode="auto">
          <a:xfrm>
            <a:off x="1428728" y="2285992"/>
            <a:ext cx="2857500" cy="1600200"/>
          </a:xfrm>
          <a:prstGeom prst="rect">
            <a:avLst/>
          </a:prstGeom>
          <a:noFill/>
        </p:spPr>
      </p:pic>
      <p:pic>
        <p:nvPicPr>
          <p:cNvPr id="1027" name="Picture 3" descr="C:\Users\USER\Desktop\ναος π[οσιεδωνα.jpg"/>
          <p:cNvPicPr>
            <a:picLocks noChangeAspect="1" noChangeArrowheads="1"/>
          </p:cNvPicPr>
          <p:nvPr/>
        </p:nvPicPr>
        <p:blipFill>
          <a:blip r:embed="rId3"/>
          <a:srcRect/>
          <a:stretch>
            <a:fillRect/>
          </a:stretch>
        </p:blipFill>
        <p:spPr bwMode="auto">
          <a:xfrm>
            <a:off x="5500694" y="2357430"/>
            <a:ext cx="2533650" cy="1800225"/>
          </a:xfrm>
          <a:prstGeom prst="rect">
            <a:avLst/>
          </a:prstGeom>
          <a:noFill/>
        </p:spPr>
      </p:pic>
      <p:pic>
        <p:nvPicPr>
          <p:cNvPr id="1028" name="Picture 4" descr="C:\Users\USER\Desktop\δωρικος 3.jpg"/>
          <p:cNvPicPr>
            <a:picLocks noChangeAspect="1" noChangeArrowheads="1"/>
          </p:cNvPicPr>
          <p:nvPr/>
        </p:nvPicPr>
        <p:blipFill>
          <a:blip r:embed="rId4"/>
          <a:srcRect/>
          <a:stretch>
            <a:fillRect/>
          </a:stretch>
        </p:blipFill>
        <p:spPr bwMode="auto">
          <a:xfrm>
            <a:off x="3071802" y="4357694"/>
            <a:ext cx="2790825" cy="16383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lstStyle/>
          <a:p>
            <a:pPr algn="ctr"/>
            <a:r>
              <a:rPr lang="el-GR" dirty="0" smtClean="0"/>
              <a:t>ΜΕΡΗ ΑΡΧΑΪΚΟΥ ΝΑΟΥ</a:t>
            </a:r>
            <a:endParaRPr lang="el-GR" dirty="0"/>
          </a:p>
        </p:txBody>
      </p:sp>
      <p:sp>
        <p:nvSpPr>
          <p:cNvPr id="5" name="4 - Θέση περιεχομένου"/>
          <p:cNvSpPr>
            <a:spLocks noGrp="1"/>
          </p:cNvSpPr>
          <p:nvPr>
            <p:ph sz="quarter" idx="1"/>
          </p:nvPr>
        </p:nvSpPr>
        <p:spPr>
          <a:xfrm>
            <a:off x="612648" y="1600200"/>
            <a:ext cx="8153400" cy="5043510"/>
          </a:xfrm>
          <a:solidFill>
            <a:schemeClr val="tx2">
              <a:lumMod val="60000"/>
              <a:lumOff val="40000"/>
            </a:schemeClr>
          </a:solidFill>
        </p:spPr>
        <p:txBody>
          <a:bodyPr/>
          <a:lstStyle/>
          <a:p>
            <a:r>
              <a:rPr lang="el-GR" dirty="0" smtClean="0"/>
              <a:t>Θυμίζουν μυκηναϊκό μέγαρο.</a:t>
            </a:r>
          </a:p>
          <a:p>
            <a:r>
              <a:rPr lang="el-GR" sz="2000" dirty="0" smtClean="0"/>
              <a:t>αποτελείται συνήθως από έναν ανοικτό προθάλαμο </a:t>
            </a:r>
            <a:r>
              <a:rPr lang="el-GR" sz="2000" b="1" dirty="0" smtClean="0"/>
              <a:t>–πρόναο–</a:t>
            </a:r>
            <a:r>
              <a:rPr lang="el-GR" sz="2000" dirty="0" smtClean="0"/>
              <a:t> με δύο κίονες, και ένα κυρίως δωμάτιο, τον </a:t>
            </a:r>
            <a:r>
              <a:rPr lang="el-GR" sz="2000" b="1" dirty="0" smtClean="0"/>
              <a:t>σηκό.</a:t>
            </a:r>
            <a:r>
              <a:rPr lang="el-GR" sz="2000" dirty="0" smtClean="0"/>
              <a:t> Όταν μάλιστα προστεθεί ένα παρόμοιο ανοικτό δωμάτιο πίσω </a:t>
            </a:r>
            <a:r>
              <a:rPr lang="el-GR" sz="2000" b="1" dirty="0" smtClean="0"/>
              <a:t>–ο οπισθόδομος–</a:t>
            </a:r>
            <a:r>
              <a:rPr lang="el-GR" sz="2000" dirty="0" smtClean="0"/>
              <a:t> και ακόμη περισσότερο, μία κιονοστοιχία γύρω από το κτίριο </a:t>
            </a:r>
            <a:r>
              <a:rPr lang="el-GR" sz="2000" b="1" dirty="0" smtClean="0"/>
              <a:t>–το πτερό–,</a:t>
            </a:r>
            <a:r>
              <a:rPr lang="el-GR" sz="2000" dirty="0" smtClean="0"/>
              <a:t> οι ναοί γίνονται μεγαλοπρεπέστεροι και εντυπωσιακότεροι</a:t>
            </a:r>
            <a:r>
              <a:rPr lang="el-GR" sz="2000" dirty="0" smtClean="0"/>
              <a:t>.</a:t>
            </a:r>
          </a:p>
          <a:p>
            <a:endParaRPr lang="el-GR" sz="2000" dirty="0" smtClean="0"/>
          </a:p>
        </p:txBody>
      </p:sp>
      <p:pic>
        <p:nvPicPr>
          <p:cNvPr id="3076" name="Picture 4" descr="C:\Users\USER\Desktop\μερη ναου.jpg"/>
          <p:cNvPicPr>
            <a:picLocks noChangeAspect="1" noChangeArrowheads="1"/>
          </p:cNvPicPr>
          <p:nvPr/>
        </p:nvPicPr>
        <p:blipFill>
          <a:blip r:embed="rId2"/>
          <a:srcRect/>
          <a:stretch>
            <a:fillRect/>
          </a:stretch>
        </p:blipFill>
        <p:spPr bwMode="auto">
          <a:xfrm>
            <a:off x="1857356" y="3786190"/>
            <a:ext cx="5715040" cy="250033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normAutofit fontScale="90000"/>
          </a:bodyPr>
          <a:lstStyle/>
          <a:p>
            <a:pPr algn="ctr"/>
            <a:r>
              <a:rPr lang="el-GR" dirty="0" smtClean="0"/>
              <a:t>ΔΩΡΙΚΟΣ ΡΥΘΜΟΣ (Πελοπόννησος)</a:t>
            </a:r>
            <a:endParaRPr lang="el-GR" dirty="0"/>
          </a:p>
        </p:txBody>
      </p:sp>
      <p:sp>
        <p:nvSpPr>
          <p:cNvPr id="3" name="2 - Θέση περιεχομένου"/>
          <p:cNvSpPr>
            <a:spLocks noGrp="1"/>
          </p:cNvSpPr>
          <p:nvPr>
            <p:ph sz="quarter" idx="1"/>
          </p:nvPr>
        </p:nvSpPr>
        <p:spPr>
          <a:solidFill>
            <a:schemeClr val="tx2">
              <a:lumMod val="60000"/>
              <a:lumOff val="40000"/>
            </a:schemeClr>
          </a:solidFill>
        </p:spPr>
        <p:txBody>
          <a:bodyPr/>
          <a:lstStyle/>
          <a:p>
            <a:r>
              <a:rPr lang="el-GR" dirty="0" smtClean="0"/>
              <a:t>Οι </a:t>
            </a:r>
            <a:r>
              <a:rPr lang="el-GR" dirty="0" smtClean="0"/>
              <a:t>ρυθμοί ξεχωρίζουν προπάντων από τους </a:t>
            </a:r>
            <a:r>
              <a:rPr lang="el-GR" b="1" dirty="0" smtClean="0"/>
              <a:t>κίονες και τα κιονόκρανα</a:t>
            </a:r>
            <a:r>
              <a:rPr lang="el-GR" dirty="0" smtClean="0"/>
              <a:t>. </a:t>
            </a:r>
            <a:r>
              <a:rPr lang="el-GR" dirty="0" smtClean="0"/>
              <a:t>Ο δωρικός είναι πιο κοντός, βαρύς και αυστηρός</a:t>
            </a:r>
            <a:endParaRPr lang="el-GR" dirty="0" smtClean="0"/>
          </a:p>
          <a:p>
            <a:endParaRPr lang="el-GR" dirty="0"/>
          </a:p>
        </p:txBody>
      </p:sp>
      <p:pic>
        <p:nvPicPr>
          <p:cNvPr id="4099" name="Picture 3" descr="C:\Users\USER\Desktop\δωρικος.jpg"/>
          <p:cNvPicPr>
            <a:picLocks noChangeAspect="1" noChangeArrowheads="1"/>
          </p:cNvPicPr>
          <p:nvPr/>
        </p:nvPicPr>
        <p:blipFill>
          <a:blip r:embed="rId2"/>
          <a:srcRect/>
          <a:stretch>
            <a:fillRect/>
          </a:stretch>
        </p:blipFill>
        <p:spPr bwMode="auto">
          <a:xfrm>
            <a:off x="1071538" y="3643314"/>
            <a:ext cx="2861202" cy="2143140"/>
          </a:xfrm>
          <a:prstGeom prst="rect">
            <a:avLst/>
          </a:prstGeom>
          <a:noFill/>
        </p:spPr>
      </p:pic>
      <p:pic>
        <p:nvPicPr>
          <p:cNvPr id="4100" name="Picture 4" descr="C:\Users\USER\Desktop\δωρικος 3.jpg"/>
          <p:cNvPicPr>
            <a:picLocks noChangeAspect="1" noChangeArrowheads="1"/>
          </p:cNvPicPr>
          <p:nvPr/>
        </p:nvPicPr>
        <p:blipFill>
          <a:blip r:embed="rId3"/>
          <a:srcRect/>
          <a:stretch>
            <a:fillRect/>
          </a:stretch>
        </p:blipFill>
        <p:spPr bwMode="auto">
          <a:xfrm>
            <a:off x="4929190" y="3643314"/>
            <a:ext cx="2790825" cy="16383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75000"/>
            </a:schemeClr>
          </a:solidFill>
        </p:spPr>
        <p:txBody>
          <a:bodyPr>
            <a:normAutofit/>
          </a:bodyPr>
          <a:lstStyle/>
          <a:p>
            <a:pPr algn="ctr"/>
            <a:r>
              <a:rPr lang="el-GR" sz="3600" dirty="0" smtClean="0"/>
              <a:t>ΙΩΝΙΚΟΣ ΡΥΘΜΟΣ (Αιγαίο –Μικρά Ασία)</a:t>
            </a:r>
            <a:endParaRPr lang="el-GR" sz="3600" dirty="0"/>
          </a:p>
        </p:txBody>
      </p:sp>
      <p:sp>
        <p:nvSpPr>
          <p:cNvPr id="3" name="2 - Θέση περιεχομένου"/>
          <p:cNvSpPr>
            <a:spLocks noGrp="1"/>
          </p:cNvSpPr>
          <p:nvPr>
            <p:ph sz="quarter" idx="1"/>
          </p:nvPr>
        </p:nvSpPr>
        <p:spPr>
          <a:solidFill>
            <a:schemeClr val="tx2">
              <a:lumMod val="60000"/>
              <a:lumOff val="40000"/>
            </a:schemeClr>
          </a:solidFill>
        </p:spPr>
        <p:txBody>
          <a:bodyPr/>
          <a:lstStyle/>
          <a:p>
            <a:r>
              <a:rPr lang="el-GR" dirty="0" smtClean="0"/>
              <a:t>ψηλότερος</a:t>
            </a:r>
            <a:r>
              <a:rPr lang="el-GR" dirty="0" smtClean="0"/>
              <a:t>, κομψότερος με πλούσια διακόσμηση στην επάνω απόληξή του </a:t>
            </a:r>
            <a:r>
              <a:rPr lang="el-GR" b="1" dirty="0" smtClean="0"/>
              <a:t>–στο κιονόκρανο–,</a:t>
            </a:r>
            <a:r>
              <a:rPr lang="el-GR" dirty="0" smtClean="0"/>
              <a:t> που αναγνωρίζεται εύκολα από τις έλικες στις οποίες καταλήγει.</a:t>
            </a:r>
            <a:endParaRPr lang="el-GR" dirty="0"/>
          </a:p>
        </p:txBody>
      </p:sp>
      <p:pic>
        <p:nvPicPr>
          <p:cNvPr id="5122" name="Picture 2" descr="C:\Users\USER\Desktop\ιωνικος.jpg"/>
          <p:cNvPicPr>
            <a:picLocks noChangeAspect="1" noChangeArrowheads="1"/>
          </p:cNvPicPr>
          <p:nvPr/>
        </p:nvPicPr>
        <p:blipFill>
          <a:blip r:embed="rId2"/>
          <a:srcRect/>
          <a:stretch>
            <a:fillRect/>
          </a:stretch>
        </p:blipFill>
        <p:spPr bwMode="auto">
          <a:xfrm>
            <a:off x="571472" y="4286256"/>
            <a:ext cx="2466975" cy="1847850"/>
          </a:xfrm>
          <a:prstGeom prst="rect">
            <a:avLst/>
          </a:prstGeom>
          <a:noFill/>
        </p:spPr>
      </p:pic>
      <p:pic>
        <p:nvPicPr>
          <p:cNvPr id="5123" name="Picture 3" descr="C:\Users\USER\Desktop\ιωνικος 2.jpg"/>
          <p:cNvPicPr>
            <a:picLocks noChangeAspect="1" noChangeArrowheads="1"/>
          </p:cNvPicPr>
          <p:nvPr/>
        </p:nvPicPr>
        <p:blipFill>
          <a:blip r:embed="rId3"/>
          <a:srcRect/>
          <a:stretch>
            <a:fillRect/>
          </a:stretch>
        </p:blipFill>
        <p:spPr bwMode="auto">
          <a:xfrm>
            <a:off x="3071802" y="3214686"/>
            <a:ext cx="2857500" cy="1600200"/>
          </a:xfrm>
          <a:prstGeom prst="rect">
            <a:avLst/>
          </a:prstGeom>
          <a:noFill/>
        </p:spPr>
      </p:pic>
      <p:pic>
        <p:nvPicPr>
          <p:cNvPr id="5124" name="Picture 4" descr="C:\Users\USER\Desktop\ιωνικος 1.jpg"/>
          <p:cNvPicPr>
            <a:picLocks noChangeAspect="1" noChangeArrowheads="1"/>
          </p:cNvPicPr>
          <p:nvPr/>
        </p:nvPicPr>
        <p:blipFill>
          <a:blip r:embed="rId4"/>
          <a:srcRect/>
          <a:stretch>
            <a:fillRect/>
          </a:stretch>
        </p:blipFill>
        <p:spPr bwMode="auto">
          <a:xfrm>
            <a:off x="6072198" y="4429132"/>
            <a:ext cx="2857500" cy="1600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20000"/>
              <a:lumOff val="80000"/>
            </a:schemeClr>
          </a:solidFill>
        </p:spPr>
        <p:txBody>
          <a:bodyPr/>
          <a:lstStyle/>
          <a:p>
            <a:pPr algn="ctr"/>
            <a:r>
              <a:rPr lang="el-GR" dirty="0" smtClean="0"/>
              <a:t>ΛΙΘΙΝΑ ΑΓΑΛΜΑΤΑ</a:t>
            </a:r>
            <a:endParaRPr lang="el-GR" dirty="0"/>
          </a:p>
        </p:txBody>
      </p:sp>
      <p:sp>
        <p:nvSpPr>
          <p:cNvPr id="3" name="2 - Θέση περιεχομένου"/>
          <p:cNvSpPr>
            <a:spLocks noGrp="1"/>
          </p:cNvSpPr>
          <p:nvPr>
            <p:ph sz="quarter" idx="1"/>
          </p:nvPr>
        </p:nvSpPr>
        <p:spPr>
          <a:xfrm>
            <a:off x="612648" y="1600200"/>
            <a:ext cx="8153400" cy="4972072"/>
          </a:xfrm>
          <a:solidFill>
            <a:schemeClr val="bg2">
              <a:lumMod val="75000"/>
            </a:schemeClr>
          </a:solidFill>
        </p:spPr>
        <p:txBody>
          <a:bodyPr/>
          <a:lstStyle/>
          <a:p>
            <a:r>
              <a:rPr lang="el-GR" dirty="0" smtClean="0"/>
              <a:t>Από ασβεστόλιθο /μάρμαρο</a:t>
            </a:r>
          </a:p>
          <a:p>
            <a:r>
              <a:rPr lang="el-GR" dirty="0" smtClean="0"/>
              <a:t> </a:t>
            </a:r>
            <a:r>
              <a:rPr lang="el-GR" sz="1800" dirty="0" smtClean="0"/>
              <a:t>Η </a:t>
            </a:r>
            <a:r>
              <a:rPr lang="el-GR" sz="1800" dirty="0" smtClean="0"/>
              <a:t>συγκέντρωση πλούτου από τους αριστοκράτες και τις πόλεις ήταν βασική </a:t>
            </a:r>
            <a:r>
              <a:rPr lang="el-GR" sz="1800" dirty="0" smtClean="0"/>
              <a:t>προϋπόθεση </a:t>
            </a:r>
            <a:r>
              <a:rPr lang="el-GR" sz="1800" dirty="0" smtClean="0"/>
              <a:t>για τη γέννηση της μεγάλης γλυπτικής, αφού το κόστος ενός μαρμάρινου αγάλματος ήταν υπέρογκο. Για ένα άγαλμα φυσικού μεγέθους έπρεπε να εργαστεί ένας γλύπτης με τους βοηθούς του για έναν τουλάχιστον χρόνο</a:t>
            </a:r>
            <a:r>
              <a:rPr lang="el-GR" dirty="0" smtClean="0"/>
              <a:t>.</a:t>
            </a:r>
            <a:endParaRPr lang="el-GR" dirty="0"/>
          </a:p>
        </p:txBody>
      </p:sp>
      <p:pic>
        <p:nvPicPr>
          <p:cNvPr id="2050" name="Picture 2" descr="C:\Users\USER\Desktop\κουροι δελφων.jpg"/>
          <p:cNvPicPr>
            <a:picLocks noChangeAspect="1" noChangeArrowheads="1"/>
          </p:cNvPicPr>
          <p:nvPr/>
        </p:nvPicPr>
        <p:blipFill>
          <a:blip r:embed="rId2"/>
          <a:srcRect/>
          <a:stretch>
            <a:fillRect/>
          </a:stretch>
        </p:blipFill>
        <p:spPr bwMode="auto">
          <a:xfrm>
            <a:off x="2786050" y="3643314"/>
            <a:ext cx="3547266" cy="257176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40000"/>
              <a:lumOff val="60000"/>
            </a:schemeClr>
          </a:solidFill>
        </p:spPr>
        <p:txBody>
          <a:bodyPr/>
          <a:lstStyle/>
          <a:p>
            <a:pPr algn="ctr"/>
            <a:r>
              <a:rPr lang="el-GR" dirty="0" smtClean="0"/>
              <a:t>ΚΟΥΡΟΙ</a:t>
            </a:r>
            <a:endParaRPr lang="el-GR" dirty="0"/>
          </a:p>
        </p:txBody>
      </p:sp>
      <p:sp>
        <p:nvSpPr>
          <p:cNvPr id="3" name="2 - Θέση περιεχομένου"/>
          <p:cNvSpPr>
            <a:spLocks noGrp="1"/>
          </p:cNvSpPr>
          <p:nvPr>
            <p:ph sz="quarter" idx="1"/>
          </p:nvPr>
        </p:nvSpPr>
        <p:spPr>
          <a:solidFill>
            <a:schemeClr val="accent1">
              <a:lumMod val="75000"/>
            </a:schemeClr>
          </a:solidFill>
        </p:spPr>
        <p:txBody>
          <a:bodyPr/>
          <a:lstStyle/>
          <a:p>
            <a:r>
              <a:rPr lang="el-GR" dirty="0" smtClean="0"/>
              <a:t>Νεαροί </a:t>
            </a:r>
            <a:r>
              <a:rPr lang="el-GR" dirty="0" smtClean="0"/>
              <a:t>άνδρες </a:t>
            </a:r>
            <a:r>
              <a:rPr lang="el-GR" dirty="0" smtClean="0"/>
              <a:t>που παριστάνονται </a:t>
            </a:r>
            <a:r>
              <a:rPr lang="el-GR" dirty="0" smtClean="0"/>
              <a:t>ορθοί, </a:t>
            </a:r>
            <a:r>
              <a:rPr lang="el-GR" dirty="0" smtClean="0"/>
              <a:t>συνήθως γυμνοί</a:t>
            </a:r>
            <a:r>
              <a:rPr lang="el-GR" dirty="0" smtClean="0"/>
              <a:t>, με καλογυμνασμένα σώματα και πλούσια </a:t>
            </a:r>
            <a:r>
              <a:rPr lang="el-GR" dirty="0" err="1" smtClean="0"/>
              <a:t>κόμη˙</a:t>
            </a:r>
            <a:endParaRPr lang="el-GR" dirty="0"/>
          </a:p>
        </p:txBody>
      </p:sp>
      <p:pic>
        <p:nvPicPr>
          <p:cNvPr id="6146" name="Picture 2" descr="C:\Users\USER\Desktop\κουρος.jpg"/>
          <p:cNvPicPr>
            <a:picLocks noChangeAspect="1" noChangeArrowheads="1"/>
          </p:cNvPicPr>
          <p:nvPr/>
        </p:nvPicPr>
        <p:blipFill>
          <a:blip r:embed="rId2"/>
          <a:srcRect/>
          <a:stretch>
            <a:fillRect/>
          </a:stretch>
        </p:blipFill>
        <p:spPr bwMode="auto">
          <a:xfrm>
            <a:off x="1643042" y="3000372"/>
            <a:ext cx="1438275" cy="3171825"/>
          </a:xfrm>
          <a:prstGeom prst="rect">
            <a:avLst/>
          </a:prstGeom>
          <a:noFill/>
        </p:spPr>
      </p:pic>
      <p:pic>
        <p:nvPicPr>
          <p:cNvPr id="6147" name="Picture 3" descr="C:\Users\USER\Desktop\κουρος 2.jpg"/>
          <p:cNvPicPr>
            <a:picLocks noChangeAspect="1" noChangeArrowheads="1"/>
          </p:cNvPicPr>
          <p:nvPr/>
        </p:nvPicPr>
        <p:blipFill>
          <a:blip r:embed="rId3"/>
          <a:srcRect/>
          <a:stretch>
            <a:fillRect/>
          </a:stretch>
        </p:blipFill>
        <p:spPr bwMode="auto">
          <a:xfrm>
            <a:off x="4786314" y="3357562"/>
            <a:ext cx="2266950" cy="20193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75000"/>
            </a:schemeClr>
          </a:solidFill>
        </p:spPr>
        <p:txBody>
          <a:bodyPr/>
          <a:lstStyle/>
          <a:p>
            <a:pPr algn="ctr"/>
            <a:r>
              <a:rPr lang="el-GR" dirty="0" smtClean="0"/>
              <a:t>ΚΟΡΕΣ</a:t>
            </a:r>
            <a:endParaRPr lang="el-GR" dirty="0"/>
          </a:p>
        </p:txBody>
      </p:sp>
      <p:sp>
        <p:nvSpPr>
          <p:cNvPr id="3" name="2 - Θέση περιεχομένου"/>
          <p:cNvSpPr>
            <a:spLocks noGrp="1"/>
          </p:cNvSpPr>
          <p:nvPr>
            <p:ph sz="quarter" idx="1"/>
          </p:nvPr>
        </p:nvSpPr>
        <p:spPr>
          <a:solidFill>
            <a:schemeClr val="tx2">
              <a:lumMod val="60000"/>
              <a:lumOff val="40000"/>
            </a:schemeClr>
          </a:solidFill>
        </p:spPr>
        <p:txBody>
          <a:bodyPr/>
          <a:lstStyle/>
          <a:p>
            <a:r>
              <a:rPr lang="el-GR" dirty="0" smtClean="0"/>
              <a:t>οι νεαρές κοπέλες – </a:t>
            </a:r>
            <a:r>
              <a:rPr lang="el-GR" b="1" dirty="0" smtClean="0"/>
              <a:t>κόρες</a:t>
            </a:r>
            <a:r>
              <a:rPr lang="el-GR" dirty="0" smtClean="0"/>
              <a:t> – ορθές, κομψά ντυμένες, καλοχτενισμένες, στολισμένες με πλήθος </a:t>
            </a:r>
            <a:r>
              <a:rPr lang="el-GR" dirty="0" err="1" smtClean="0"/>
              <a:t>κοσμημάτων</a:t>
            </a:r>
            <a:r>
              <a:rPr lang="el-GR" dirty="0" err="1" smtClean="0"/>
              <a:t>˙</a:t>
            </a:r>
            <a:endParaRPr lang="el-GR" dirty="0"/>
          </a:p>
        </p:txBody>
      </p:sp>
      <p:pic>
        <p:nvPicPr>
          <p:cNvPr id="7170" name="Picture 2" descr="C:\Users\USER\Desktop\κορες.jpg"/>
          <p:cNvPicPr>
            <a:picLocks noChangeAspect="1" noChangeArrowheads="1"/>
          </p:cNvPicPr>
          <p:nvPr/>
        </p:nvPicPr>
        <p:blipFill>
          <a:blip r:embed="rId2"/>
          <a:srcRect/>
          <a:stretch>
            <a:fillRect/>
          </a:stretch>
        </p:blipFill>
        <p:spPr bwMode="auto">
          <a:xfrm>
            <a:off x="1214414" y="3643314"/>
            <a:ext cx="2466975" cy="1847850"/>
          </a:xfrm>
          <a:prstGeom prst="rect">
            <a:avLst/>
          </a:prstGeom>
          <a:noFill/>
        </p:spPr>
      </p:pic>
      <p:pic>
        <p:nvPicPr>
          <p:cNvPr id="7171" name="Picture 3" descr="C:\Users\USER\Desktop\μουτρωμενη κορη.jpg"/>
          <p:cNvPicPr>
            <a:picLocks noChangeAspect="1" noChangeArrowheads="1"/>
          </p:cNvPicPr>
          <p:nvPr/>
        </p:nvPicPr>
        <p:blipFill>
          <a:blip r:embed="rId3"/>
          <a:srcRect/>
          <a:stretch>
            <a:fillRect/>
          </a:stretch>
        </p:blipFill>
        <p:spPr bwMode="auto">
          <a:xfrm>
            <a:off x="5214942" y="3857628"/>
            <a:ext cx="2466975" cy="184785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55</TotalTime>
  <Words>228</Words>
  <PresentationFormat>Προβολή στην οθόνη (4:3)</PresentationFormat>
  <Paragraphs>32</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Διάμεσος</vt:lpstr>
      <vt:lpstr>ΑΡΧΑΪΚΗ ΕΠΟΧΗ   800-479  π.χ.</vt:lpstr>
      <vt:lpstr>Βασικά χαρακτηριστικά</vt:lpstr>
      <vt:lpstr>ΑΡΧΑΪΚΟΙ ΝΑΟΙ</vt:lpstr>
      <vt:lpstr>ΜΕΡΗ ΑΡΧΑΪΚΟΥ ΝΑΟΥ</vt:lpstr>
      <vt:lpstr>ΔΩΡΙΚΟΣ ΡΥΘΜΟΣ (Πελοπόννησος)</vt:lpstr>
      <vt:lpstr>ΙΩΝΙΚΟΣ ΡΥΘΜΟΣ (Αιγαίο –Μικρά Ασία)</vt:lpstr>
      <vt:lpstr>ΛΙΘΙΝΑ ΑΓΑΛΜΑΤΑ</vt:lpstr>
      <vt:lpstr>ΚΟΥΡΟΙ</vt:lpstr>
      <vt:lpstr>ΚΟΡΕΣ</vt:lpstr>
      <vt:lpstr>ΚΟΥΡΟΙ ΚΑΙ ΚΟΡΕΣ- χαρακτηριστικά</vt:lpstr>
      <vt:lpstr>ΑΡΧΑΪΚΗ ΚΕΡΑΜΙΚΗ</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ΑΡΧΑΪΚΗ ΕΠΟΧΗ   800-479  π.χ.</dc:title>
  <dc:creator>USER</dc:creator>
  <cp:lastModifiedBy>USER</cp:lastModifiedBy>
  <cp:revision>8</cp:revision>
  <dcterms:created xsi:type="dcterms:W3CDTF">2025-01-12T12:55:50Z</dcterms:created>
  <dcterms:modified xsi:type="dcterms:W3CDTF">2025-01-12T14:05:33Z</dcterms:modified>
</cp:coreProperties>
</file>