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9/2/2025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42CEA3-3058-4D43-AE35-B3DA76CB4003}" type="datetimeFigureOut">
              <a:rPr lang="el-GR" smtClean="0"/>
              <a:pPr/>
              <a:t>9/2/2025</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1D1C4-C2D9-4231-9FB2-B2D9D97AA41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a:p>
        </p:txBody>
      </p:sp>
      <p:sp>
        <p:nvSpPr>
          <p:cNvPr id="3" name="2 - Υπότιτλος"/>
          <p:cNvSpPr>
            <a:spLocks noGrp="1"/>
          </p:cNvSpPr>
          <p:nvPr>
            <p:ph type="subTitle" idx="1"/>
          </p:nvPr>
        </p:nvSpPr>
        <p:spPr/>
        <p:txBody>
          <a:bodyPr/>
          <a:lstStyle/>
          <a:p>
            <a:r>
              <a:rPr lang="el-GR" b="1" dirty="0" smtClean="0"/>
              <a:t>Η ΛΕ</a:t>
            </a:r>
            <a:r>
              <a:rPr lang="en-US" b="1" dirty="0" smtClean="0"/>
              <a:t>I</a:t>
            </a:r>
            <a:r>
              <a:rPr lang="el-GR" b="1" dirty="0" smtClean="0"/>
              <a:t>ΤΟ</a:t>
            </a:r>
            <a:r>
              <a:rPr lang="en-US" b="1" dirty="0" smtClean="0"/>
              <a:t>Y</a:t>
            </a:r>
            <a:r>
              <a:rPr lang="el-GR" b="1" dirty="0" smtClean="0"/>
              <a:t>ΡΓ</a:t>
            </a:r>
            <a:r>
              <a:rPr lang="en-US" b="1" dirty="0" smtClean="0"/>
              <a:t>I</a:t>
            </a:r>
            <a:r>
              <a:rPr lang="el-GR" b="1" dirty="0" smtClean="0"/>
              <a:t>Α ΤΟ</a:t>
            </a:r>
            <a:r>
              <a:rPr lang="en-US" b="1" dirty="0" smtClean="0"/>
              <a:t>Y </a:t>
            </a:r>
            <a:r>
              <a:rPr lang="el-GR" b="1" dirty="0" smtClean="0"/>
              <a:t>ΠΟΛ</a:t>
            </a:r>
            <a:r>
              <a:rPr lang="en-US" b="1" dirty="0" smtClean="0"/>
              <a:t>I</a:t>
            </a:r>
            <a:r>
              <a:rPr lang="el-GR" b="1" dirty="0" smtClean="0"/>
              <a:t>ΤΕ</a:t>
            </a:r>
            <a:r>
              <a:rPr lang="en-US" b="1" dirty="0" smtClean="0"/>
              <a:t>Y</a:t>
            </a:r>
            <a:r>
              <a:rPr lang="el-GR" b="1" dirty="0" smtClean="0"/>
              <a:t>ΜΑΤΟΣ</a:t>
            </a:r>
            <a:r>
              <a:rPr lang="el-GR" b="1" dirty="0" smtClean="0"/>
              <a:t>.</a:t>
            </a:r>
          </a:p>
          <a:p>
            <a:r>
              <a:rPr lang="el-GR" b="1" dirty="0" smtClean="0"/>
              <a:t/>
            </a:r>
            <a:br>
              <a:rPr lang="el-GR" b="1" dirty="0" smtClean="0"/>
            </a:br>
            <a:r>
              <a:rPr lang="el-GR" b="1" dirty="0" smtClean="0"/>
              <a:t>Ο</a:t>
            </a:r>
            <a:r>
              <a:rPr lang="en-US" b="1" dirty="0" smtClean="0"/>
              <a:t>I </a:t>
            </a:r>
            <a:r>
              <a:rPr lang="el-GR" b="1" dirty="0" smtClean="0"/>
              <a:t>ΛΕ</a:t>
            </a:r>
            <a:r>
              <a:rPr lang="en-US" b="1" dirty="0" smtClean="0"/>
              <a:t>I</a:t>
            </a:r>
            <a:r>
              <a:rPr lang="el-GR" b="1" dirty="0" smtClean="0"/>
              <a:t>ΤΟ</a:t>
            </a:r>
            <a:r>
              <a:rPr lang="en-US" b="1" dirty="0" smtClean="0"/>
              <a:t>Y</a:t>
            </a:r>
            <a:r>
              <a:rPr lang="el-GR" b="1" dirty="0" smtClean="0"/>
              <a:t>ΡΓ</a:t>
            </a:r>
            <a:r>
              <a:rPr lang="en-US" b="1" dirty="0" smtClean="0"/>
              <a:t>I</a:t>
            </a:r>
            <a:r>
              <a:rPr lang="el-GR" b="1" dirty="0" smtClean="0"/>
              <a:t>ΕΣ</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638"/>
            <a:ext cx="7498080" cy="511156"/>
          </a:xfrm>
        </p:spPr>
        <p:txBody>
          <a:bodyPr>
            <a:normAutofit fontScale="90000"/>
          </a:bodyPr>
          <a:lstStyle/>
          <a:p>
            <a:endParaRPr lang="el-GR" dirty="0"/>
          </a:p>
        </p:txBody>
      </p:sp>
      <p:sp>
        <p:nvSpPr>
          <p:cNvPr id="3" name="2 - Θέση περιεχομένου"/>
          <p:cNvSpPr>
            <a:spLocks noGrp="1"/>
          </p:cNvSpPr>
          <p:nvPr>
            <p:ph idx="1"/>
          </p:nvPr>
        </p:nvSpPr>
        <p:spPr>
          <a:xfrm>
            <a:off x="1435608" y="785794"/>
            <a:ext cx="7498080" cy="5462606"/>
          </a:xfrm>
        </p:spPr>
        <p:txBody>
          <a:bodyPr>
            <a:normAutofit fontScale="32500" lnSpcReduction="20000"/>
          </a:bodyPr>
          <a:lstStyle/>
          <a:p>
            <a:pPr lvl="1"/>
            <a:r>
              <a:rPr lang="el-GR" b="1" dirty="0" smtClean="0"/>
              <a:t>Ποιοι ήταν οι ανώτατοι άρχοντες της Αθήνας μετά την παρακμή των Εννέα Αρχόντων;</a:t>
            </a:r>
            <a:endParaRPr lang="el-GR" dirty="0" smtClean="0"/>
          </a:p>
          <a:p>
            <a:pPr lvl="1"/>
            <a:endParaRPr lang="el-GR" dirty="0" smtClean="0"/>
          </a:p>
          <a:p>
            <a:pPr lvl="1"/>
            <a:r>
              <a:rPr lang="el-GR" dirty="0" smtClean="0"/>
              <a:t>α</a:t>
            </a:r>
            <a:r>
              <a:rPr lang="el-GR" dirty="0" smtClean="0"/>
              <a:t>) Οι Δέκα Στρατηγοί </a:t>
            </a:r>
          </a:p>
          <a:p>
            <a:pPr lvl="1"/>
            <a:r>
              <a:rPr lang="el-GR" dirty="0" smtClean="0"/>
              <a:t>β) Η Βουλή των Πεντακοσίων</a:t>
            </a:r>
          </a:p>
          <a:p>
            <a:pPr lvl="1"/>
            <a:r>
              <a:rPr lang="el-GR" dirty="0" smtClean="0"/>
              <a:t>γ) Η Εκκλησία του Δήμου</a:t>
            </a:r>
          </a:p>
          <a:p>
            <a:pPr lvl="1"/>
            <a:r>
              <a:rPr lang="el-GR" dirty="0" smtClean="0"/>
              <a:t>δ) Ο Άρειος Πάγος</a:t>
            </a:r>
          </a:p>
          <a:p>
            <a:r>
              <a:rPr lang="el-GR" b="1" dirty="0" smtClean="0"/>
              <a:t>Πώς επιλέγονταν οι δικαστές της Ηλιαίας;</a:t>
            </a:r>
            <a:endParaRPr lang="el-GR" dirty="0" smtClean="0"/>
          </a:p>
          <a:p>
            <a:pPr lvl="1"/>
            <a:r>
              <a:rPr lang="el-GR" dirty="0" smtClean="0"/>
              <a:t>α) Με κλήρωση από την Εκκλησία του Δήμου </a:t>
            </a:r>
          </a:p>
          <a:p>
            <a:pPr lvl="1"/>
            <a:r>
              <a:rPr lang="el-GR" dirty="0" smtClean="0"/>
              <a:t>β) Με εκλογές από τον Άρειο Πάγο</a:t>
            </a:r>
          </a:p>
          <a:p>
            <a:pPr lvl="1"/>
            <a:r>
              <a:rPr lang="el-GR" dirty="0" smtClean="0"/>
              <a:t>γ) Με διορισμό από τους Στρατηγούς</a:t>
            </a:r>
          </a:p>
          <a:p>
            <a:pPr lvl="1"/>
            <a:r>
              <a:rPr lang="el-GR" dirty="0" smtClean="0"/>
              <a:t>δ) Με κληρονομικό δικαίωμα</a:t>
            </a:r>
          </a:p>
          <a:p>
            <a:r>
              <a:rPr lang="el-GR" b="1" dirty="0" smtClean="0"/>
              <a:t>Ποιος ήταν ο βασικός σκοπός του συστήματος των λειτουργιών στην Αθήνα;</a:t>
            </a:r>
            <a:endParaRPr lang="el-GR" dirty="0" smtClean="0"/>
          </a:p>
          <a:p>
            <a:pPr lvl="1"/>
            <a:r>
              <a:rPr lang="el-GR" dirty="0" smtClean="0"/>
              <a:t>α) Η συγκέντρωση στρατιωτικής δύναμης</a:t>
            </a:r>
          </a:p>
          <a:p>
            <a:pPr lvl="1"/>
            <a:r>
              <a:rPr lang="el-GR" dirty="0" smtClean="0"/>
              <a:t>β) Η οικονομική ενίσχυση της πολιτείας από τους πλούσιους πολίτες </a:t>
            </a:r>
          </a:p>
          <a:p>
            <a:pPr lvl="1"/>
            <a:r>
              <a:rPr lang="el-GR" dirty="0" smtClean="0"/>
              <a:t>γ) Η αύξηση των εξουσιών των Αρχόντων</a:t>
            </a:r>
          </a:p>
          <a:p>
            <a:pPr lvl="1"/>
            <a:r>
              <a:rPr lang="el-GR" dirty="0" smtClean="0"/>
              <a:t>δ) Η περιορισμένη συμμετοχή των πολιτών στη διακυβέρνηση</a:t>
            </a:r>
          </a:p>
          <a:p>
            <a:r>
              <a:rPr lang="el-GR" b="1" dirty="0" smtClean="0"/>
              <a:t>Σε πόσα τμήματα χωριζόταν η Ηλιαία;</a:t>
            </a:r>
            <a:endParaRPr lang="el-GR" dirty="0" smtClean="0"/>
          </a:p>
          <a:p>
            <a:pPr lvl="1"/>
            <a:r>
              <a:rPr lang="el-GR" dirty="0" smtClean="0"/>
              <a:t>α) 5</a:t>
            </a:r>
          </a:p>
          <a:p>
            <a:pPr lvl="1"/>
            <a:r>
              <a:rPr lang="el-GR" dirty="0" smtClean="0"/>
              <a:t>β) 8</a:t>
            </a:r>
          </a:p>
          <a:p>
            <a:pPr lvl="1"/>
            <a:r>
              <a:rPr lang="el-GR" dirty="0" smtClean="0"/>
              <a:t>γ) 10 </a:t>
            </a:r>
          </a:p>
          <a:p>
            <a:pPr lvl="1"/>
            <a:r>
              <a:rPr lang="el-GR" dirty="0" smtClean="0"/>
              <a:t>δ) 12</a:t>
            </a:r>
          </a:p>
          <a:p>
            <a:r>
              <a:rPr lang="el-GR" b="1" dirty="0" smtClean="0"/>
              <a:t>Ποια από τις παρακάτω λειτουργίες αφορούσε την παροχή χρημάτων για τη διατροφή και την εκγύμναση αθλητών;</a:t>
            </a:r>
            <a:endParaRPr lang="el-GR" dirty="0" smtClean="0"/>
          </a:p>
          <a:p>
            <a:pPr lvl="1"/>
            <a:r>
              <a:rPr lang="el-GR" dirty="0" smtClean="0"/>
              <a:t>α) Χορηγία</a:t>
            </a:r>
          </a:p>
          <a:p>
            <a:pPr lvl="1"/>
            <a:r>
              <a:rPr lang="el-GR" dirty="0" smtClean="0"/>
              <a:t>β) </a:t>
            </a:r>
            <a:r>
              <a:rPr lang="el-GR" dirty="0" err="1" smtClean="0"/>
              <a:t>Γυμνασιαρχία</a:t>
            </a:r>
            <a:r>
              <a:rPr lang="el-GR" dirty="0" smtClean="0"/>
              <a:t> </a:t>
            </a:r>
          </a:p>
          <a:p>
            <a:pPr lvl="1"/>
            <a:r>
              <a:rPr lang="el-GR" dirty="0" smtClean="0"/>
              <a:t>γ) Εστίαση</a:t>
            </a:r>
          </a:p>
          <a:p>
            <a:pPr lvl="1"/>
            <a:r>
              <a:rPr lang="el-GR" dirty="0" smtClean="0"/>
              <a:t>δ) Τριηραρχία</a:t>
            </a:r>
          </a:p>
          <a:p>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Μετά το 462 </a:t>
            </a:r>
            <a:r>
              <a:rPr lang="el-GR" dirty="0" err="1" smtClean="0"/>
              <a:t>π.Χ.</a:t>
            </a:r>
            <a:r>
              <a:rPr lang="el-GR" dirty="0" smtClean="0"/>
              <a:t> το πολίτευμα εξελίσσεται, η λαϊκή συμμετοχή διευρύνεται και ο δήμος ασκεί το σύνολο της εξουσίας</a:t>
            </a:r>
            <a:r>
              <a:rPr lang="el-GR" dirty="0" smtClean="0"/>
              <a:t>.</a:t>
            </a:r>
          </a:p>
          <a:p>
            <a:endParaRPr lang="el-GR" dirty="0" smtClean="0"/>
          </a:p>
          <a:p>
            <a:pPr>
              <a:buNone/>
            </a:pPr>
            <a:r>
              <a:rPr lang="el-GR" sz="2800" dirty="0" smtClean="0"/>
              <a:t>(Ποιος είχε κάνει τις πρώτες δημοκρατικές μεταρρυθμίσεις; Θυμάστε; )</a:t>
            </a:r>
            <a:endParaRPr lang="el-G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Πως λειτουργεί το πολίτευμα</a:t>
            </a:r>
            <a:br>
              <a:rPr lang="el-GR" dirty="0" smtClean="0"/>
            </a:br>
            <a:r>
              <a:rPr lang="el-GR" dirty="0" smtClean="0"/>
              <a:t>(θεσμοί)</a:t>
            </a:r>
            <a:endParaRPr lang="el-GR" dirty="0"/>
          </a:p>
        </p:txBody>
      </p:sp>
      <p:sp>
        <p:nvSpPr>
          <p:cNvPr id="3" name="2 - Θέση περιεχομένου"/>
          <p:cNvSpPr>
            <a:spLocks noGrp="1"/>
          </p:cNvSpPr>
          <p:nvPr>
            <p:ph idx="1"/>
          </p:nvPr>
        </p:nvSpPr>
        <p:spPr/>
        <p:txBody>
          <a:bodyPr>
            <a:normAutofit/>
          </a:bodyPr>
          <a:lstStyle/>
          <a:p>
            <a:r>
              <a:rPr lang="el-GR" dirty="0" smtClean="0">
                <a:solidFill>
                  <a:srgbClr val="FF0000"/>
                </a:solidFill>
              </a:rPr>
              <a:t>1. Η εκκλησία του Δήμου</a:t>
            </a:r>
          </a:p>
          <a:p>
            <a:pPr>
              <a:buNone/>
            </a:pPr>
            <a:r>
              <a:rPr lang="el-GR" sz="1800" dirty="0" smtClean="0"/>
              <a:t>είναι το κυρίαρχο σώμα στη δομή του αθηναϊκού πολιτεύματος. Όλοι οι ελεύθεροι πολίτες της Αττικής, σύμφωνα με τον νόμο, ήταν μέλη της. Κατά τις συνεδριάσεις κάθε πολίτης μπορούσε ελεύθερα να εκφράσει τη γνώμη του. Οι αποφάσεις της Εκκλησίας καθόριζαν την πορεία της πολιτείας σε όλους τους τομείς</a:t>
            </a:r>
            <a:r>
              <a:rPr lang="el-GR" sz="1800" dirty="0" smtClean="0"/>
              <a:t>.</a:t>
            </a:r>
            <a:r>
              <a:rPr lang="el-GR" sz="1800" dirty="0" smtClean="0"/>
              <a:t>  Η </a:t>
            </a:r>
            <a:r>
              <a:rPr lang="el-GR" sz="1800" dirty="0" smtClean="0"/>
              <a:t>Εκκλησία </a:t>
            </a:r>
            <a:r>
              <a:rPr lang="el-GR" sz="1800" dirty="0" smtClean="0"/>
              <a:t>εκλέγει, με θητεία ενός έτους, τα μέλη της </a:t>
            </a:r>
            <a:endParaRPr lang="el-GR" sz="1800" dirty="0" smtClean="0"/>
          </a:p>
          <a:p>
            <a:pPr>
              <a:buNone/>
            </a:pPr>
            <a:r>
              <a:rPr lang="el-GR" dirty="0" smtClean="0">
                <a:solidFill>
                  <a:srgbClr val="FF0000"/>
                </a:solidFill>
              </a:rPr>
              <a:t>2. Βουλή των 500</a:t>
            </a:r>
          </a:p>
          <a:p>
            <a:pPr>
              <a:buNone/>
            </a:pPr>
            <a:r>
              <a:rPr lang="el-GR" sz="2000" dirty="0" smtClean="0"/>
              <a:t>Αυτή προετοίμαζε τα κείμενα των νόμων </a:t>
            </a:r>
            <a:r>
              <a:rPr lang="el-GR" sz="2000" b="1" dirty="0" smtClean="0"/>
              <a:t>(προβούλευμα),</a:t>
            </a:r>
            <a:r>
              <a:rPr lang="el-GR" sz="2000" dirty="0" smtClean="0"/>
              <a:t> τους </a:t>
            </a:r>
            <a:r>
              <a:rPr lang="el-GR" sz="2000" dirty="0" smtClean="0"/>
              <a:t>οποίους, </a:t>
            </a:r>
            <a:r>
              <a:rPr lang="el-GR" sz="2000" dirty="0" smtClean="0"/>
              <a:t>μετά από συζήτηση, ψήφιζε ή απέρριπτε η Εκκλησία</a:t>
            </a:r>
            <a:r>
              <a:rPr lang="el-GR" sz="2000" dirty="0" smtClean="0"/>
              <a:t>.</a:t>
            </a:r>
          </a:p>
          <a:p>
            <a:pPr>
              <a:buNone/>
            </a:pPr>
            <a:r>
              <a:rPr lang="el-GR" dirty="0" smtClean="0">
                <a:solidFill>
                  <a:srgbClr val="FF0000"/>
                </a:solidFill>
              </a:rPr>
              <a:t>3. Εννέα άρχοντες</a:t>
            </a:r>
          </a:p>
          <a:p>
            <a:pPr>
              <a:buNone/>
            </a:pPr>
            <a:r>
              <a:rPr lang="el-GR" sz="2000" dirty="0" smtClean="0">
                <a:solidFill>
                  <a:srgbClr val="FF0000"/>
                </a:solidFill>
              </a:rPr>
              <a:t> </a:t>
            </a:r>
            <a:r>
              <a:rPr lang="el-GR" sz="2000" dirty="0" smtClean="0"/>
              <a:t>Επιλέγονται μετά από κλήρωση. Διακοσμητικό αξίωμα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solidFill>
                  <a:srgbClr val="FF0000"/>
                </a:solidFill>
              </a:rPr>
              <a:t>4. </a:t>
            </a:r>
            <a:r>
              <a:rPr lang="el-GR" b="1" dirty="0" smtClean="0">
                <a:solidFill>
                  <a:srgbClr val="FF0000"/>
                </a:solidFill>
              </a:rPr>
              <a:t>Δέκα Στρατηγοί</a:t>
            </a:r>
            <a:r>
              <a:rPr lang="el-GR" dirty="0" smtClean="0">
                <a:solidFill>
                  <a:srgbClr val="FF0000"/>
                </a:solidFill>
              </a:rPr>
              <a:t> </a:t>
            </a:r>
            <a:endParaRPr lang="el-GR" dirty="0" smtClean="0">
              <a:solidFill>
                <a:srgbClr val="FF0000"/>
              </a:solidFill>
            </a:endParaRPr>
          </a:p>
          <a:p>
            <a:pPr>
              <a:buNone/>
            </a:pPr>
            <a:r>
              <a:rPr lang="el-GR" sz="2000" dirty="0" smtClean="0"/>
              <a:t>αναδεικνύονται </a:t>
            </a:r>
            <a:r>
              <a:rPr lang="el-GR" sz="2000" dirty="0" smtClean="0"/>
              <a:t>ως οι κύριοι ανώτατοι άρχοντες. Έργο τους είναι η εσωτερική ασφάλεια της πόλης, ο σχεδιασμός της εξωτερικής πολιτικής και η διοίκηση του στρατού και του στόλου</a:t>
            </a:r>
            <a:r>
              <a:rPr lang="el-GR" sz="2000" dirty="0" smtClean="0"/>
              <a:t>.</a:t>
            </a:r>
          </a:p>
          <a:p>
            <a:pPr algn="ctr">
              <a:buNone/>
            </a:pPr>
            <a:r>
              <a:rPr lang="el-GR" sz="2000" dirty="0" smtClean="0"/>
              <a:t>Ριζοσπαστικοί νεωτερισμοί στον τομέα της δικαιοσύνης</a:t>
            </a:r>
          </a:p>
          <a:p>
            <a:pPr algn="ctr">
              <a:buNone/>
            </a:pPr>
            <a:r>
              <a:rPr lang="el-GR" sz="2000" dirty="0" smtClean="0"/>
              <a:t>Πολυπληθές λαϊκό δικαστήριο με 6οοο δικαστές </a:t>
            </a:r>
            <a:r>
              <a:rPr lang="el-GR" sz="2000" dirty="0" smtClean="0"/>
              <a:t>οι οποίοι εκλέγονταν, με θητεία ενός έτους, από την Εκκλησία</a:t>
            </a:r>
            <a:endParaRPr lang="el-GR" sz="2000" dirty="0" smtClean="0"/>
          </a:p>
          <a:p>
            <a:pPr algn="ctr">
              <a:buNone/>
            </a:pPr>
            <a:r>
              <a:rPr lang="el-GR" b="1" dirty="0" smtClean="0">
                <a:solidFill>
                  <a:srgbClr val="C00000"/>
                </a:solidFill>
              </a:rPr>
              <a:t>Ηλιαία</a:t>
            </a:r>
          </a:p>
          <a:p>
            <a:pPr algn="just">
              <a:buNone/>
            </a:pPr>
            <a:r>
              <a:rPr lang="el-GR" sz="2600" dirty="0" smtClean="0"/>
              <a:t>Η Ηλιαία χωριζόταν σε 10 τμήματα. Το κάθε τμήμα είχε αρμοδιότητα σε διαφορετικό δικαστικό τομέα και αντιπροσώπευε μία από τις δέκα φυλές της Αθήνας</a:t>
            </a:r>
            <a:r>
              <a:rPr lang="el-GR" sz="3000" dirty="0" smtClean="0"/>
              <a:t>.</a:t>
            </a:r>
          </a:p>
          <a:p>
            <a:pPr algn="just">
              <a:buNone/>
            </a:pPr>
            <a:endParaRPr lang="el-GR" sz="3000" dirty="0" smtClean="0"/>
          </a:p>
          <a:p>
            <a:pPr algn="just">
              <a:buNone/>
            </a:pPr>
            <a:r>
              <a:rPr lang="el-GR" sz="2100" dirty="0" smtClean="0"/>
              <a:t>Ο Άρειος Πάγος αποδυναμ</a:t>
            </a:r>
            <a:r>
              <a:rPr lang="el-GR" sz="2100" dirty="0" smtClean="0"/>
              <a:t>ώ</a:t>
            </a:r>
            <a:r>
              <a:rPr lang="el-GR" sz="2100" dirty="0" smtClean="0"/>
              <a:t>νεται εντελώς και δικάζει πλέον μόνο υποθέσεις φόνου εκ προμελέτης και εμπρησμού</a:t>
            </a:r>
            <a:endParaRPr lang="el-GR" sz="2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Οι Λειτουργίες (τι είναι και γιατί;)</a:t>
            </a:r>
            <a:endParaRPr lang="el-GR" sz="2200" dirty="0"/>
          </a:p>
        </p:txBody>
      </p:sp>
      <p:sp>
        <p:nvSpPr>
          <p:cNvPr id="3" name="2 - Θέση περιεχομένου"/>
          <p:cNvSpPr>
            <a:spLocks noGrp="1"/>
          </p:cNvSpPr>
          <p:nvPr>
            <p:ph idx="1"/>
          </p:nvPr>
        </p:nvSpPr>
        <p:spPr/>
        <p:txBody>
          <a:bodyPr>
            <a:normAutofit/>
          </a:bodyPr>
          <a:lstStyle/>
          <a:p>
            <a:r>
              <a:rPr lang="el-GR" sz="1800" dirty="0" smtClean="0"/>
              <a:t>Είναι ένα ευφυές </a:t>
            </a:r>
            <a:r>
              <a:rPr lang="el-GR" sz="1800" dirty="0" smtClean="0"/>
              <a:t>φορολογικό </a:t>
            </a:r>
            <a:r>
              <a:rPr lang="el-GR" sz="1800" dirty="0" smtClean="0"/>
              <a:t>σύστημα που </a:t>
            </a:r>
            <a:r>
              <a:rPr lang="el-GR" sz="1800" dirty="0" smtClean="0"/>
              <a:t>υποχρέωνε τους οικονομικά ισχυρούς Αθηναίους να προσφέρουν τα αναγκαία χρήματα </a:t>
            </a:r>
            <a:r>
              <a:rPr lang="el-GR" sz="1800" dirty="0" smtClean="0"/>
              <a:t>για τη σημαντική παρουσία της Αθηναϊκής </a:t>
            </a:r>
            <a:r>
              <a:rPr lang="el-GR" sz="1800" dirty="0" smtClean="0"/>
              <a:t>Π</a:t>
            </a:r>
            <a:r>
              <a:rPr lang="el-GR" sz="1800" dirty="0" smtClean="0"/>
              <a:t>ολιτείας. Με το σύστημα αυτό </a:t>
            </a:r>
            <a:r>
              <a:rPr lang="el-GR" sz="1800" dirty="0" smtClean="0"/>
              <a:t>βοηθείται η πολιτεία αλλά συγχρόνως προωθείται η προσωπική προβολή και υλοποιούνται οι φιλοδοξίες των </a:t>
            </a:r>
            <a:r>
              <a:rPr lang="el-GR" sz="1800" dirty="0" smtClean="0"/>
              <a:t>φορολογουμένων.</a:t>
            </a:r>
          </a:p>
          <a:p>
            <a:pPr>
              <a:buNone/>
            </a:pPr>
            <a:endParaRPr lang="el-GR" sz="1800" dirty="0" smtClean="0"/>
          </a:p>
          <a:p>
            <a:pPr marL="425196" indent="-342900">
              <a:buFont typeface="+mj-lt"/>
              <a:buAutoNum type="arabicPeriod"/>
            </a:pPr>
            <a:r>
              <a:rPr lang="el-GR" sz="1800" dirty="0" smtClean="0"/>
              <a:t>Η αθηναϊκή πολιτεία είχε ανάγκη από χρήματα για :τη </a:t>
            </a:r>
            <a:r>
              <a:rPr lang="el-GR" sz="1800" dirty="0" smtClean="0"/>
              <a:t>συντήρηση του </a:t>
            </a:r>
            <a:r>
              <a:rPr lang="el-GR" sz="1800" dirty="0" smtClean="0"/>
              <a:t>στόλου</a:t>
            </a:r>
          </a:p>
          <a:p>
            <a:pPr marL="425196" indent="-342900">
              <a:buFont typeface="+mj-lt"/>
              <a:buAutoNum type="arabicPeriod"/>
            </a:pPr>
            <a:r>
              <a:rPr lang="el-GR" sz="1800" dirty="0" smtClean="0"/>
              <a:t> την </a:t>
            </a:r>
            <a:r>
              <a:rPr lang="el-GR" sz="1800" dirty="0" smtClean="0"/>
              <a:t>οργάνωση μεγαλοπρεπών </a:t>
            </a:r>
            <a:r>
              <a:rPr lang="el-GR" sz="1800" dirty="0" smtClean="0"/>
              <a:t>εορτών</a:t>
            </a:r>
          </a:p>
          <a:p>
            <a:pPr marL="425196" indent="-342900">
              <a:buFont typeface="+mj-lt"/>
              <a:buAutoNum type="arabicPeriod"/>
            </a:pPr>
            <a:r>
              <a:rPr lang="el-GR" sz="1800" dirty="0" smtClean="0"/>
              <a:t> </a:t>
            </a:r>
            <a:r>
              <a:rPr lang="el-GR" sz="1800" dirty="0" smtClean="0"/>
              <a:t>το ανέβασμα πολυπρόσωπων θεατρικών </a:t>
            </a:r>
            <a:r>
              <a:rPr lang="el-GR" sz="1800" dirty="0" smtClean="0"/>
              <a:t>παραστάσεων,</a:t>
            </a:r>
          </a:p>
          <a:p>
            <a:pPr marL="425196" indent="-342900">
              <a:buFont typeface="+mj-lt"/>
              <a:buAutoNum type="arabicPeriod"/>
            </a:pPr>
            <a:r>
              <a:rPr lang="el-GR" sz="1800" dirty="0" smtClean="0"/>
              <a:t>την αποστολή </a:t>
            </a:r>
            <a:r>
              <a:rPr lang="el-GR" sz="1800" dirty="0" smtClean="0"/>
              <a:t>πρεσβειών σε πανελλήνιες εορτές </a:t>
            </a:r>
            <a:r>
              <a:rPr lang="el-GR" sz="1800" dirty="0" smtClean="0"/>
              <a:t>. </a:t>
            </a:r>
          </a:p>
          <a:p>
            <a:pPr algn="ctr">
              <a:buNone/>
            </a:pPr>
            <a:r>
              <a:rPr lang="el-GR" sz="1800" dirty="0" smtClean="0"/>
              <a:t>Όλα αυτά ήταν πολύ δαπανηρά.</a:t>
            </a:r>
            <a:endParaRPr lang="el-G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λειτουργίες (ποιές είναι)</a:t>
            </a:r>
            <a:endParaRPr lang="el-GR" dirty="0"/>
          </a:p>
        </p:txBody>
      </p:sp>
      <p:sp>
        <p:nvSpPr>
          <p:cNvPr id="3" name="2 - Θέση περιεχομένου"/>
          <p:cNvSpPr>
            <a:spLocks noGrp="1"/>
          </p:cNvSpPr>
          <p:nvPr>
            <p:ph idx="1"/>
          </p:nvPr>
        </p:nvSpPr>
        <p:spPr/>
        <p:txBody>
          <a:bodyPr>
            <a:normAutofit fontScale="85000" lnSpcReduction="20000"/>
          </a:bodyPr>
          <a:lstStyle/>
          <a:p>
            <a:pPr marL="596646" indent="-514350">
              <a:buFont typeface="+mj-lt"/>
              <a:buAutoNum type="arabicPeriod"/>
            </a:pPr>
            <a:r>
              <a:rPr lang="el-GR" dirty="0" smtClean="0"/>
              <a:t> </a:t>
            </a:r>
            <a:r>
              <a:rPr lang="el-GR" b="1" dirty="0" smtClean="0"/>
              <a:t>τριηραρχία: </a:t>
            </a:r>
            <a:r>
              <a:rPr lang="el-GR" dirty="0" smtClean="0"/>
              <a:t> </a:t>
            </a:r>
            <a:r>
              <a:rPr lang="el-GR" sz="2800" dirty="0" smtClean="0"/>
              <a:t>η </a:t>
            </a:r>
            <a:r>
              <a:rPr lang="el-GR" sz="2800" dirty="0" smtClean="0"/>
              <a:t>προσφορά χρημάτων από έναν ή περισσότερους ιδιώτες για τη συντήρηση ενός κρατικού </a:t>
            </a:r>
            <a:r>
              <a:rPr lang="el-GR" sz="2800" dirty="0" err="1" smtClean="0"/>
              <a:t>πλοίου</a:t>
            </a:r>
            <a:r>
              <a:rPr lang="el-GR" dirty="0" err="1" smtClean="0"/>
              <a:t>˙</a:t>
            </a:r>
            <a:r>
              <a:rPr lang="el-GR" dirty="0" smtClean="0"/>
              <a:t> </a:t>
            </a:r>
            <a:endParaRPr lang="el-GR" dirty="0" smtClean="0"/>
          </a:p>
          <a:p>
            <a:pPr marL="596646" indent="-514350">
              <a:buFont typeface="+mj-lt"/>
              <a:buAutoNum type="arabicPeriod"/>
            </a:pPr>
            <a:r>
              <a:rPr lang="el-GR" dirty="0" smtClean="0"/>
              <a:t> </a:t>
            </a:r>
            <a:r>
              <a:rPr lang="el-GR" b="1" dirty="0" smtClean="0"/>
              <a:t>χορηγία</a:t>
            </a:r>
            <a:r>
              <a:rPr lang="el-GR" sz="2800" b="1" dirty="0" smtClean="0"/>
              <a:t>:</a:t>
            </a:r>
            <a:r>
              <a:rPr lang="el-GR" sz="2800" dirty="0" smtClean="0"/>
              <a:t> δηλαδή η ανάληψη της δαπάνης για το ανέβασμα μιας θεατρικής παράστασης που θα λάμβανε μέρος σε δραματικούς </a:t>
            </a:r>
            <a:r>
              <a:rPr lang="el-GR" sz="2800" dirty="0" err="1" smtClean="0"/>
              <a:t>αγώνες</a:t>
            </a:r>
            <a:r>
              <a:rPr lang="el-GR" dirty="0" err="1" smtClean="0"/>
              <a:t>˙</a:t>
            </a:r>
            <a:endParaRPr lang="el-GR" dirty="0" smtClean="0"/>
          </a:p>
          <a:p>
            <a:pPr marL="596646" indent="-514350">
              <a:buFont typeface="+mj-lt"/>
              <a:buAutoNum type="arabicPeriod"/>
            </a:pPr>
            <a:r>
              <a:rPr lang="el-GR" b="1" dirty="0" err="1" smtClean="0"/>
              <a:t>γυμνασιαρχία</a:t>
            </a:r>
            <a:r>
              <a:rPr lang="el-GR" b="1" dirty="0" smtClean="0"/>
              <a:t>: </a:t>
            </a:r>
            <a:r>
              <a:rPr lang="el-GR" sz="2800" dirty="0" smtClean="0"/>
              <a:t>η </a:t>
            </a:r>
            <a:r>
              <a:rPr lang="el-GR" sz="2800" dirty="0" smtClean="0"/>
              <a:t>καταβολή των εξόδων για τη διατροφή και την εκγύμναση αθλητών που θα έπαιρναν μέρος σε «γυμνικούς </a:t>
            </a:r>
            <a:r>
              <a:rPr lang="el-GR" sz="2800" dirty="0" err="1" smtClean="0"/>
              <a:t>αγώνες»˙</a:t>
            </a:r>
            <a:r>
              <a:rPr lang="el-GR" sz="2800" dirty="0" smtClean="0"/>
              <a:t> </a:t>
            </a:r>
          </a:p>
          <a:p>
            <a:pPr marL="596646" indent="-514350">
              <a:buFont typeface="+mj-lt"/>
              <a:buAutoNum type="arabicPeriod"/>
            </a:pPr>
            <a:r>
              <a:rPr lang="el-GR" dirty="0" smtClean="0"/>
              <a:t> </a:t>
            </a:r>
            <a:r>
              <a:rPr lang="el-GR" b="1" dirty="0" smtClean="0"/>
              <a:t>εστίαση:</a:t>
            </a:r>
            <a:r>
              <a:rPr lang="el-GR" dirty="0" smtClean="0"/>
              <a:t> </a:t>
            </a:r>
            <a:r>
              <a:rPr lang="el-GR" sz="2800" dirty="0" smtClean="0"/>
              <a:t>δηλαδή η παροχή από έναν πλούσιο πολίτη των χρημάτων για την παράθεση δημόσιου γεύματος στα μέλη της φυλής του σε περίοδο εορτών ή αγώνων</a:t>
            </a: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1400" dirty="0" smtClean="0"/>
              <a:t>Η Πολιτεία τιμούσε τους πλούσιους άνδρες </a:t>
            </a:r>
            <a:r>
              <a:rPr lang="el-GR" sz="1400" dirty="0" smtClean="0"/>
              <a:t>δίνοντάς τους την άδεια να στήσουν αναμνηστικό μνημείο σε περίπτωση νίκης της ομάδας τους σε δραματικούς ή γυμνικούς αγώνες</a:t>
            </a:r>
            <a:r>
              <a:rPr lang="el-GR" sz="1400" dirty="0" smtClean="0"/>
              <a:t>.</a:t>
            </a:r>
          </a:p>
          <a:p>
            <a:endParaRPr lang="el-GR" sz="1400" dirty="0" smtClean="0"/>
          </a:p>
          <a:p>
            <a:r>
              <a:rPr lang="el-GR" sz="1400" dirty="0" smtClean="0"/>
              <a:t>Στην εικόνα βλέπετε το χορηγικό μνημείο του Λυσικράτη, όπως σώζεται σήμερα. Γιατί πιστεύετε ότι το έφτιαξε ο </a:t>
            </a:r>
            <a:r>
              <a:rPr lang="el-GR" sz="1400" dirty="0" smtClean="0"/>
              <a:t>Λ</a:t>
            </a:r>
            <a:r>
              <a:rPr lang="el-GR" sz="1400" dirty="0" smtClean="0"/>
              <a:t>υσικράτης;</a:t>
            </a:r>
            <a:endParaRPr lang="el-GR" sz="1400" dirty="0"/>
          </a:p>
        </p:txBody>
      </p:sp>
      <p:pic>
        <p:nvPicPr>
          <p:cNvPr id="1027" name="Picture 3" descr="C:\Users\USER\Desktop\SEL_110_J.jpg"/>
          <p:cNvPicPr>
            <a:picLocks noChangeAspect="1" noChangeArrowheads="1"/>
          </p:cNvPicPr>
          <p:nvPr/>
        </p:nvPicPr>
        <p:blipFill>
          <a:blip r:embed="rId2"/>
          <a:srcRect/>
          <a:stretch>
            <a:fillRect/>
          </a:stretch>
        </p:blipFill>
        <p:spPr bwMode="auto">
          <a:xfrm>
            <a:off x="3143240" y="2857496"/>
            <a:ext cx="3500462" cy="35719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Ερωτήσεις Σωστού -Λάθους</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b="1" dirty="0" smtClean="0"/>
              <a:t>Η </a:t>
            </a:r>
            <a:r>
              <a:rPr lang="el-GR" b="1" dirty="0" smtClean="0"/>
              <a:t>Βουλή των Πεντακοσίων είχε την αρμοδιότητα να προετοιμάζει τα κείμενα των νόμων.</a:t>
            </a:r>
            <a:r>
              <a:rPr lang="el-GR" dirty="0" smtClean="0"/>
              <a:t> </a:t>
            </a:r>
          </a:p>
          <a:p>
            <a:r>
              <a:rPr lang="el-GR" b="1" dirty="0" smtClean="0"/>
              <a:t>Μετά τη μεταρρύθμιση του Εφιάλτη, ο Άρειος Πάγος διατήρησε τον πλήρη έλεγχο της απονομής της δικαιοσύνης.</a:t>
            </a:r>
            <a:r>
              <a:rPr lang="el-GR" dirty="0" smtClean="0"/>
              <a:t> </a:t>
            </a:r>
          </a:p>
          <a:p>
            <a:r>
              <a:rPr lang="el-GR" b="1" dirty="0" smtClean="0"/>
              <a:t>Οι Εννέα Άρχοντες εκλέγονταν από την Εκκλησία του Δήμου.</a:t>
            </a:r>
            <a:r>
              <a:rPr lang="el-GR" dirty="0" smtClean="0"/>
              <a:t> </a:t>
            </a:r>
          </a:p>
          <a:p>
            <a:r>
              <a:rPr lang="el-GR" b="1" dirty="0" smtClean="0"/>
              <a:t>Η Ηλιαία ήταν ένα λαϊκό δικαστήριο με 6.000 δικαστές.</a:t>
            </a:r>
            <a:r>
              <a:rPr lang="el-GR" dirty="0" smtClean="0"/>
              <a:t> </a:t>
            </a:r>
          </a:p>
          <a:p>
            <a:r>
              <a:rPr lang="el-GR" b="1" dirty="0" smtClean="0"/>
              <a:t>Η χορηγία ήταν μια μορφή λειτουργίας που αφορούσε τη διοργάνωση στρατιωτικών αγώνων.</a:t>
            </a:r>
            <a:r>
              <a:rPr lang="el-GR" dirty="0" smtClean="0"/>
              <a:t> </a:t>
            </a:r>
          </a:p>
          <a:p>
            <a:r>
              <a:rPr lang="el-GR" b="1" dirty="0" smtClean="0"/>
              <a:t>Οι πλούσιοι Αθηναίοι είχαν υποχρέωση να συνεισφέρουν οικονομικά για την κάλυψη διαφόρων εξόδων της πολιτείας.</a:t>
            </a:r>
            <a:r>
              <a:rPr lang="el-GR" dirty="0" smtClean="0"/>
              <a:t> </a:t>
            </a:r>
          </a:p>
          <a:p>
            <a:r>
              <a:rPr lang="el-GR" b="1" dirty="0" smtClean="0"/>
              <a:t>Η Εκκλησία του Δήμου ήταν ανοιχτή μόνο σε πολίτες που είχαν στρατιωτική εμπειρία.</a:t>
            </a:r>
            <a:r>
              <a:rPr lang="el-GR" dirty="0" smtClean="0"/>
              <a:t> </a:t>
            </a:r>
          </a:p>
          <a:p>
            <a:r>
              <a:rPr lang="el-GR" b="1" dirty="0" smtClean="0"/>
              <a:t>Οι Δέκα Στρατηγοί είχαν αρμοδιότητες που περιλάμβαναν τη διοίκηση του στρατού και τη διαχείριση της εξωτερικής πολιτικής.</a:t>
            </a:r>
            <a:r>
              <a:rPr lang="el-GR" dirty="0" smtClean="0"/>
              <a:t> </a:t>
            </a:r>
          </a:p>
          <a:p>
            <a:r>
              <a:rPr lang="el-GR" b="1" dirty="0" smtClean="0"/>
              <a:t>Η </a:t>
            </a:r>
            <a:r>
              <a:rPr lang="el-GR" b="1" dirty="0" err="1" smtClean="0"/>
              <a:t>γυμνασιαρχία</a:t>
            </a:r>
            <a:r>
              <a:rPr lang="el-GR" b="1" dirty="0" smtClean="0"/>
              <a:t> ήταν μια λειτουργία που αφορούσε την εκγύμναση και τη διατροφή αθλητών.</a:t>
            </a:r>
            <a:r>
              <a:rPr lang="el-GR" dirty="0" smtClean="0"/>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Ερωτήσεις πολλαπλής επιλογής</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l-GR" b="1" dirty="0" smtClean="0"/>
              <a:t>Ποιο σώμα είχε τον κύριο ρόλο στη λήψη αποφάσεων στο αθηναϊκό πολίτευμα;</a:t>
            </a:r>
            <a:endParaRPr lang="el-GR" dirty="0" smtClean="0"/>
          </a:p>
          <a:p>
            <a:pPr lvl="1"/>
            <a:r>
              <a:rPr lang="el-GR" dirty="0" smtClean="0"/>
              <a:t>α) Ο Άρειος Πάγος</a:t>
            </a:r>
          </a:p>
          <a:p>
            <a:pPr lvl="1"/>
            <a:r>
              <a:rPr lang="el-GR" dirty="0" smtClean="0"/>
              <a:t>β) Η Εκκλησία του Δήμου </a:t>
            </a:r>
          </a:p>
          <a:p>
            <a:pPr lvl="1"/>
            <a:r>
              <a:rPr lang="el-GR" dirty="0" smtClean="0"/>
              <a:t>γ) Οι Δέκα Στρατηγοί</a:t>
            </a:r>
          </a:p>
          <a:p>
            <a:pPr lvl="1"/>
            <a:r>
              <a:rPr lang="el-GR" dirty="0" smtClean="0"/>
              <a:t>δ) Η Ηλιαία</a:t>
            </a:r>
          </a:p>
          <a:p>
            <a:r>
              <a:rPr lang="el-GR" b="1" dirty="0" smtClean="0"/>
              <a:t>Ποιο ήταν το κύριο έργο της Βουλής των Πεντακοσίων;</a:t>
            </a:r>
            <a:endParaRPr lang="el-GR" dirty="0" smtClean="0"/>
          </a:p>
          <a:p>
            <a:pPr lvl="1"/>
            <a:r>
              <a:rPr lang="el-GR" dirty="0" smtClean="0"/>
              <a:t>α) Να εκδίδει αποφάσεις χωρίς την έγκριση της Εκκλησίας του Δήμου</a:t>
            </a:r>
          </a:p>
          <a:p>
            <a:pPr lvl="1"/>
            <a:r>
              <a:rPr lang="el-GR" dirty="0" smtClean="0"/>
              <a:t>β) Να προετοιμάζει τα κείμενα των νόμων (προβούλευμα) </a:t>
            </a:r>
          </a:p>
          <a:p>
            <a:pPr lvl="1"/>
            <a:r>
              <a:rPr lang="el-GR" dirty="0" smtClean="0"/>
              <a:t>γ) Να ηγείται του στρατού και του στόλου</a:t>
            </a:r>
          </a:p>
          <a:p>
            <a:pPr lvl="1"/>
            <a:r>
              <a:rPr lang="el-GR" dirty="0" smtClean="0"/>
              <a:t>δ) Να αναλαμβάνει τη διοργάνωση θεατρικών παραστάσεων</a:t>
            </a:r>
          </a:p>
          <a:p>
            <a:r>
              <a:rPr lang="el-GR" b="1" dirty="0" smtClean="0"/>
              <a:t>Τι άλλαξε στη λειτουργία του Άρειου Πάγου μετά τη μεταρρύθμιση του Εφιάλτη;</a:t>
            </a:r>
            <a:endParaRPr lang="el-GR" dirty="0" smtClean="0"/>
          </a:p>
          <a:p>
            <a:pPr lvl="1"/>
            <a:r>
              <a:rPr lang="el-GR" dirty="0" smtClean="0"/>
              <a:t>α) Απέκτησε πλήρη έλεγχο της δικαιοσύνης</a:t>
            </a:r>
          </a:p>
          <a:p>
            <a:pPr lvl="1"/>
            <a:r>
              <a:rPr lang="el-GR" dirty="0" smtClean="0"/>
              <a:t>β) Διατήρησε μόνο τις υποθέσεις φόνου εκ προμελέτης και εμπρησμού </a:t>
            </a:r>
          </a:p>
          <a:p>
            <a:pPr lvl="1"/>
            <a:r>
              <a:rPr lang="el-GR" dirty="0" smtClean="0"/>
              <a:t>γ) Ανέλαβε τη διοίκηση του στρατού</a:t>
            </a:r>
          </a:p>
          <a:p>
            <a:pPr lvl="1"/>
            <a:r>
              <a:rPr lang="el-GR" dirty="0" smtClean="0"/>
              <a:t>δ) Αυξήθηκε ο αριθμός των μελών του</a:t>
            </a:r>
          </a:p>
          <a:p>
            <a:r>
              <a:rPr lang="el-GR" b="1" dirty="0" smtClean="0"/>
              <a:t>Ποια από τις παρακάτω λειτουργίες αφορούσε την παροχή χρημάτων για τη συντήρηση ενός κρατικού πλοίου;</a:t>
            </a:r>
            <a:endParaRPr lang="el-GR" dirty="0" smtClean="0"/>
          </a:p>
          <a:p>
            <a:pPr lvl="1"/>
            <a:r>
              <a:rPr lang="el-GR" dirty="0" smtClean="0"/>
              <a:t>α) Χορηγία</a:t>
            </a:r>
          </a:p>
          <a:p>
            <a:pPr lvl="1"/>
            <a:r>
              <a:rPr lang="el-GR" dirty="0" smtClean="0"/>
              <a:t>β) </a:t>
            </a:r>
            <a:r>
              <a:rPr lang="el-GR" dirty="0" err="1" smtClean="0"/>
              <a:t>Γυμνασιαρχία</a:t>
            </a:r>
            <a:endParaRPr lang="el-GR" dirty="0" smtClean="0"/>
          </a:p>
          <a:p>
            <a:pPr lvl="1"/>
            <a:r>
              <a:rPr lang="el-GR" dirty="0" smtClean="0"/>
              <a:t>γ) </a:t>
            </a:r>
            <a:r>
              <a:rPr lang="el-GR" smtClean="0"/>
              <a:t>Τριηραρχία </a:t>
            </a:r>
            <a:endParaRPr lang="el-GR" dirty="0" smtClean="0"/>
          </a:p>
          <a:p>
            <a:pPr lvl="1"/>
            <a:r>
              <a:rPr lang="el-GR" dirty="0" smtClean="0"/>
              <a:t>δ) </a:t>
            </a:r>
            <a:r>
              <a:rPr lang="el-GR" dirty="0" smtClean="0"/>
              <a:t>Εστίαση</a:t>
            </a:r>
            <a:endParaRPr lang="el-G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TotalTime>
  <Words>710</Words>
  <PresentationFormat>Προβολή στην οθόνη (4:3)</PresentationFormat>
  <Paragraphs>93</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Ηλιοστάσιο</vt:lpstr>
      <vt:lpstr>Διαφάνεια 1</vt:lpstr>
      <vt:lpstr>Διαφάνεια 2</vt:lpstr>
      <vt:lpstr>Πως λειτουργεί το πολίτευμα (θεσμοί)</vt:lpstr>
      <vt:lpstr>Διαφάνεια 4</vt:lpstr>
      <vt:lpstr>Οι Λειτουργίες (τι είναι και γιατί;)</vt:lpstr>
      <vt:lpstr>Οι λειτουργίες (ποιές είναι)</vt:lpstr>
      <vt:lpstr>Διαφάνεια 7</vt:lpstr>
      <vt:lpstr>Ερωτήσεις Σωστού -Λάθους</vt:lpstr>
      <vt:lpstr>Ερωτήσεις πολλαπλής επιλογής</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6</cp:revision>
  <dcterms:created xsi:type="dcterms:W3CDTF">2025-02-09T10:51:38Z</dcterms:created>
  <dcterms:modified xsi:type="dcterms:W3CDTF">2025-02-09T11:25:39Z</dcterms:modified>
</cp:coreProperties>
</file>