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5" r:id="rId5"/>
    <p:sldId id="258" r:id="rId6"/>
    <p:sldId id="268" r:id="rId7"/>
    <p:sldId id="269" r:id="rId8"/>
    <p:sldId id="259" r:id="rId9"/>
    <p:sldId id="262" r:id="rId10"/>
    <p:sldId id="263" r:id="rId11"/>
    <p:sldId id="264" r:id="rId12"/>
    <p:sldId id="266" r:id="rId13"/>
    <p:sldId id="270" r:id="rId14"/>
    <p:sldId id="260" r:id="rId15"/>
    <p:sldId id="272" r:id="rId1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showGuides="1">
      <p:cViewPr varScale="1">
        <p:scale>
          <a:sx n="120" d="100"/>
          <a:sy n="120"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9/19/2021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9/19/2021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9/19/2021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4800" b="1" dirty="0"/>
              <a:t>η μεταβαση απο τη ρωμη στο βυζαντιο</a:t>
            </a:r>
          </a:p>
        </p:txBody>
      </p:sp>
      <p:pic>
        <p:nvPicPr>
          <p:cNvPr id="4" name="2 - Εικόνα">
            <a:extLst>
              <a:ext uri="{FF2B5EF4-FFF2-40B4-BE49-F238E27FC236}">
                <a16:creationId xmlns:a16="http://schemas.microsoft.com/office/drawing/2014/main" id="{9335D3CC-395F-47E1-B43E-99AB78660E5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946074" y="4041913"/>
            <a:ext cx="2299335" cy="762000"/>
          </a:xfrm>
          <a:prstGeom prst="rect">
            <a:avLst/>
          </a:prstGeom>
          <a:noFill/>
          <a:ln>
            <a:noFill/>
          </a:ln>
        </p:spPr>
      </p:pic>
    </p:spTree>
    <p:extLst>
      <p:ext uri="{BB962C8B-B14F-4D97-AF65-F5344CB8AC3E}">
        <p14:creationId xmlns:p14="http://schemas.microsoft.com/office/powerpoint/2010/main" val="240142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8931" y="1001109"/>
            <a:ext cx="8403021" cy="3831818"/>
          </a:xfrm>
          <a:prstGeom prst="rect">
            <a:avLst/>
          </a:prstGeom>
        </p:spPr>
        <p:txBody>
          <a:bodyPr wrap="square">
            <a:spAutoFit/>
          </a:bodyPr>
          <a:lstStyle/>
          <a:p>
            <a:pPr algn="ctr"/>
            <a:r>
              <a:rPr lang="el-GR" b="1" dirty="0"/>
              <a:t>Ο ΚΩΝΣΤΑΝΤΙΝΟΣ ΜΟΝΟΚΡΑΤΟΡΑΣ</a:t>
            </a:r>
          </a:p>
          <a:p>
            <a:pPr algn="ctr"/>
            <a:r>
              <a:rPr lang="el-GR" dirty="0"/>
              <a:t>(324 μ.Χ. -337μ.Χ.)</a:t>
            </a:r>
          </a:p>
          <a:p>
            <a:pPr algn="ctr"/>
            <a:endParaRPr lang="el-GR" dirty="0"/>
          </a:p>
          <a:p>
            <a:pPr algn="just">
              <a:lnSpc>
                <a:spcPct val="150000"/>
              </a:lnSpc>
            </a:pPr>
            <a:r>
              <a:rPr lang="el-GR" dirty="0"/>
              <a:t>Ενώ ο </a:t>
            </a:r>
            <a:r>
              <a:rPr lang="el-GR" dirty="0" err="1"/>
              <a:t>Λικίνιος</a:t>
            </a:r>
            <a:r>
              <a:rPr lang="el-GR" dirty="0"/>
              <a:t> ήταν νεκρός, ο μεγάλος νικητής Κωνσταντίνος, λάμποντας με όλες τις αρετές που του χάρισε η ευσέβεια… ξανάπαιρνε την Ανατολή που ήταν κτήμα του και αποκαθιστούσε τη μόνη αυτοκρατορία των Ρωμαίων στην οικουμενικότητά της, όπως ήταν άλλοτε. Από το σημείο που ανατέλλει ο ήλιος, ολόκληρη η γη, και προς τις δύο κατευθύνσεις, από το βοριά μέχρι το νοτιά και μέχρι τα ακρότατα σημεία της δύσης, οδηγήθηκε κάτω από την ειρηνική ηγεμονία του.</a:t>
            </a:r>
          </a:p>
          <a:p>
            <a:pPr algn="just">
              <a:lnSpc>
                <a:spcPct val="150000"/>
              </a:lnSpc>
            </a:pPr>
            <a:r>
              <a:rPr lang="el-GR" i="1" u="sng" dirty="0"/>
              <a:t>Ευσέβιος, Εκκλησιαστική ιστορία, 10, 9, 6 (Μετ. Β.Σ.)</a:t>
            </a:r>
            <a:endParaRPr lang="el-GR" i="1" u="sng" dirty="0">
              <a:effectLst/>
            </a:endParaRPr>
          </a:p>
        </p:txBody>
      </p:sp>
    </p:spTree>
    <p:extLst>
      <p:ext uri="{BB962C8B-B14F-4D97-AF65-F5344CB8AC3E}">
        <p14:creationId xmlns:p14="http://schemas.microsoft.com/office/powerpoint/2010/main" val="25796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731" y="780394"/>
            <a:ext cx="9522372" cy="4524315"/>
          </a:xfrm>
          <a:prstGeom prst="rect">
            <a:avLst/>
          </a:prstGeom>
        </p:spPr>
        <p:txBody>
          <a:bodyPr wrap="square">
            <a:spAutoFit/>
          </a:bodyPr>
          <a:lstStyle/>
          <a:p>
            <a:r>
              <a:rPr lang="el-GR" dirty="0"/>
              <a:t>Ένα χρόνο αργότερα (325) ο Κωνσταντίνος συγκάλεσε στη </a:t>
            </a:r>
            <a:r>
              <a:rPr lang="el-GR" b="1" dirty="0"/>
              <a:t>Νίκαια της Βιθυνίας</a:t>
            </a:r>
            <a:r>
              <a:rPr lang="el-GR" dirty="0"/>
              <a:t> σύνοδο (συνέδριο) επισκόπων απ' όλες τις επαρχίες του Οικουμενικού Ρωμαϊκού Κράτους.</a:t>
            </a:r>
          </a:p>
          <a:p>
            <a:endParaRPr lang="el-GR" dirty="0"/>
          </a:p>
          <a:p>
            <a:r>
              <a:rPr lang="el-GR" dirty="0"/>
              <a:t> </a:t>
            </a:r>
          </a:p>
          <a:p>
            <a:endParaRPr lang="el-GR" dirty="0"/>
          </a:p>
          <a:p>
            <a:endParaRPr lang="el-GR" dirty="0"/>
          </a:p>
          <a:p>
            <a:endParaRPr lang="el-GR" dirty="0"/>
          </a:p>
          <a:p>
            <a:endParaRPr lang="el-GR" dirty="0"/>
          </a:p>
          <a:p>
            <a:endParaRPr lang="el-GR" dirty="0"/>
          </a:p>
          <a:p>
            <a:endParaRPr lang="el-GR" dirty="0"/>
          </a:p>
          <a:p>
            <a:endParaRPr lang="el-GR" dirty="0"/>
          </a:p>
          <a:p>
            <a:r>
              <a:rPr lang="el-GR" dirty="0"/>
              <a:t>Η </a:t>
            </a:r>
            <a:r>
              <a:rPr lang="el-GR" b="1" dirty="0"/>
              <a:t>Α' Οικουμενική Σύνοδος</a:t>
            </a:r>
            <a:r>
              <a:rPr lang="el-GR" dirty="0"/>
              <a:t> διατύπωσε τη διδασκαλία της Εκκλησίας έναντι των αιρέσεων που είχαν ήδη εμφανισθεί. Η σύγκλησή της, όπως και των  είχε σκοπό την ειρήνευση της Εκκλησίας και, κατ' επέκταση την ειρήνευση της αυτοκρατορίας. </a:t>
            </a:r>
          </a:p>
          <a:p>
            <a:endParaRPr lang="el-GR" dirty="0"/>
          </a:p>
          <a:p>
            <a:endParaRPr lang="el-GR" dirty="0"/>
          </a:p>
        </p:txBody>
      </p:sp>
      <p:pic>
        <p:nvPicPr>
          <p:cNvPr id="3" name="Picture 2"/>
          <p:cNvPicPr>
            <a:picLocks noChangeAspect="1"/>
          </p:cNvPicPr>
          <p:nvPr/>
        </p:nvPicPr>
        <p:blipFill>
          <a:blip r:embed="rId2"/>
          <a:stretch>
            <a:fillRect/>
          </a:stretch>
        </p:blipFill>
        <p:spPr>
          <a:xfrm>
            <a:off x="4075387" y="1575688"/>
            <a:ext cx="3610304" cy="1822643"/>
          </a:xfrm>
          <a:prstGeom prst="rect">
            <a:avLst/>
          </a:prstGeom>
        </p:spPr>
      </p:pic>
    </p:spTree>
    <p:extLst>
      <p:ext uri="{BB962C8B-B14F-4D97-AF65-F5344CB8AC3E}">
        <p14:creationId xmlns:p14="http://schemas.microsoft.com/office/powerpoint/2010/main" val="283354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931" y="212834"/>
            <a:ext cx="10736317" cy="637715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l-GR" dirty="0"/>
              <a:t> Εγκαινιάστηκε επίσημα της στις 11 Μαΐου του 330 ως Νέα Ρώμη.</a:t>
            </a:r>
          </a:p>
          <a:p>
            <a:pPr marL="285750" indent="-285750" algn="just">
              <a:lnSpc>
                <a:spcPct val="150000"/>
              </a:lnSpc>
              <a:buFont typeface="Wingdings" panose="05000000000000000000" pitchFamily="2" charset="2"/>
              <a:buChar char="Ø"/>
            </a:pPr>
            <a:r>
              <a:rPr lang="el-GR" dirty="0"/>
              <a:t>Από τον 5ο έως και τις αρχές του 13ου αιώνα, η Κωνσταντινούπολη ήταν η μεγαλύτερη και πλουσιότερη πόλη στην Ευρώπη και αποτέλεσε μια από τις κύριες έδρες του Χριστιανισμού ως η βάση του Οικουμενικού Πατριαρχείου της Κωνσταντινούπολης</a:t>
            </a:r>
          </a:p>
          <a:p>
            <a:pPr marL="285750" indent="-285750" algn="just">
              <a:lnSpc>
                <a:spcPct val="150000"/>
              </a:lnSpc>
              <a:buFont typeface="Wingdings" panose="05000000000000000000" pitchFamily="2" charset="2"/>
              <a:buChar char="Ø"/>
            </a:pPr>
            <a:r>
              <a:rPr lang="el-GR" dirty="0"/>
              <a:t>Η πόλη φημίζονταν επίσης για τις πελώριες και περίπλοκες αμυντικές κατασκευές της, καθώς αν και δέχτηκε πολλές πολιορκίες κατά τη διάρκεια της ιστορίας της από διάφορους λαούς, τα τείχη της παρέμεναν απαραβίαστα για 9 αιώνες. </a:t>
            </a:r>
          </a:p>
          <a:p>
            <a:pPr marL="285750" indent="-285750" algn="just">
              <a:lnSpc>
                <a:spcPct val="150000"/>
              </a:lnSpc>
              <a:buFont typeface="Wingdings" panose="05000000000000000000" pitchFamily="2" charset="2"/>
              <a:buChar char="Ø"/>
            </a:pPr>
            <a:r>
              <a:rPr lang="el-GR" dirty="0"/>
              <a:t>Διάσημη ήταν επίσης η αρχιτεκτονική των κτηρίων της, </a:t>
            </a:r>
          </a:p>
          <a:p>
            <a:pPr marL="285750" indent="-285750" algn="just">
              <a:lnSpc>
                <a:spcPct val="150000"/>
              </a:lnSpc>
              <a:buFont typeface="Wingdings" panose="05000000000000000000" pitchFamily="2" charset="2"/>
              <a:buChar char="v"/>
            </a:pPr>
            <a:r>
              <a:rPr lang="el-GR" dirty="0"/>
              <a:t>όπως ο καθεδρικός ναός της Αγίας Σοφίας ο οποίος ήταν και η έδρα του Οικουμενικού Πατριαρχείου,</a:t>
            </a:r>
          </a:p>
          <a:p>
            <a:pPr marL="285750" indent="-285750" algn="just">
              <a:lnSpc>
                <a:spcPct val="150000"/>
              </a:lnSpc>
              <a:buFont typeface="Wingdings" panose="05000000000000000000" pitchFamily="2" charset="2"/>
              <a:buChar char="v"/>
            </a:pPr>
            <a:r>
              <a:rPr lang="el-GR" dirty="0"/>
              <a:t> το Ιερό Παλάτι όπου έμεναν οι αυτοκράτορες,</a:t>
            </a:r>
          </a:p>
          <a:p>
            <a:pPr marL="285750" indent="-285750" algn="just">
              <a:lnSpc>
                <a:spcPct val="150000"/>
              </a:lnSpc>
              <a:buFont typeface="Wingdings" panose="05000000000000000000" pitchFamily="2" charset="2"/>
              <a:buChar char="v"/>
            </a:pPr>
            <a:r>
              <a:rPr lang="el-GR" dirty="0"/>
              <a:t> ο Πύργος του Γαλατά</a:t>
            </a:r>
          </a:p>
          <a:p>
            <a:pPr marL="285750" indent="-285750" algn="just">
              <a:lnSpc>
                <a:spcPct val="150000"/>
              </a:lnSpc>
              <a:buFont typeface="Wingdings" panose="05000000000000000000" pitchFamily="2" charset="2"/>
              <a:buChar char="v"/>
            </a:pPr>
            <a:r>
              <a:rPr lang="el-GR" dirty="0"/>
              <a:t> ο Ιππόδρομος της πόλης,</a:t>
            </a:r>
          </a:p>
          <a:p>
            <a:pPr marL="285750" indent="-285750" algn="just">
              <a:lnSpc>
                <a:spcPct val="150000"/>
              </a:lnSpc>
              <a:buFont typeface="Wingdings" panose="05000000000000000000" pitchFamily="2" charset="2"/>
              <a:buChar char="v"/>
            </a:pPr>
            <a:r>
              <a:rPr lang="el-GR" dirty="0"/>
              <a:t>το φόρουμ(πλατεία)</a:t>
            </a:r>
          </a:p>
          <a:p>
            <a:pPr marL="285750" indent="-285750" algn="just">
              <a:lnSpc>
                <a:spcPct val="150000"/>
              </a:lnSpc>
              <a:buFont typeface="Wingdings" panose="05000000000000000000" pitchFamily="2" charset="2"/>
              <a:buChar char="v"/>
            </a:pPr>
            <a:r>
              <a:rPr lang="el-GR" dirty="0"/>
              <a:t>η </a:t>
            </a:r>
            <a:r>
              <a:rPr lang="el-GR" dirty="0" err="1"/>
              <a:t>Χρυσεία</a:t>
            </a:r>
            <a:r>
              <a:rPr lang="el-GR" dirty="0"/>
              <a:t> Πύλη, καθώς και τα πολυτελή αριστοκρατικά παλάτια τα οποία υπήρχαν διάσπαρτα επί των κεντρικών οδών και οικοδομικών τετραγώνων της πόλης</a:t>
            </a:r>
          </a:p>
        </p:txBody>
      </p:sp>
    </p:spTree>
    <p:extLst>
      <p:ext uri="{BB962C8B-B14F-4D97-AF65-F5344CB8AC3E}">
        <p14:creationId xmlns:p14="http://schemas.microsoft.com/office/powerpoint/2010/main" val="71253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22A9C3F8-795D-43EA-A4A1-668C7079EE64}"/>
              </a:ext>
            </a:extLst>
          </p:cNvPr>
          <p:cNvPicPr>
            <a:picLocks noChangeAspect="1"/>
          </p:cNvPicPr>
          <p:nvPr/>
        </p:nvPicPr>
        <p:blipFill>
          <a:blip r:embed="rId2"/>
          <a:stretch>
            <a:fillRect/>
          </a:stretch>
        </p:blipFill>
        <p:spPr>
          <a:xfrm>
            <a:off x="3519678" y="800100"/>
            <a:ext cx="5152644" cy="5257801"/>
          </a:xfrm>
          <a:prstGeom prst="rect">
            <a:avLst/>
          </a:prstGeom>
        </p:spPr>
      </p:pic>
    </p:spTree>
    <p:extLst>
      <p:ext uri="{BB962C8B-B14F-4D97-AF65-F5344CB8AC3E}">
        <p14:creationId xmlns:p14="http://schemas.microsoft.com/office/powerpoint/2010/main" val="360448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63122" y="3185101"/>
            <a:ext cx="3332628" cy="2905125"/>
          </a:xfrm>
          <a:prstGeom prst="rect">
            <a:avLst/>
          </a:prstGeom>
        </p:spPr>
      </p:pic>
      <p:sp>
        <p:nvSpPr>
          <p:cNvPr id="4" name="Text Placeholder 3"/>
          <p:cNvSpPr>
            <a:spLocks noGrp="1"/>
          </p:cNvSpPr>
          <p:nvPr>
            <p:ph type="body" sz="half" idx="2"/>
          </p:nvPr>
        </p:nvSpPr>
        <p:spPr>
          <a:xfrm>
            <a:off x="984456" y="1145982"/>
            <a:ext cx="3855720" cy="3011056"/>
          </a:xfrm>
        </p:spPr>
        <p:txBody>
          <a:bodyPr/>
          <a:lstStyle/>
          <a:p>
            <a:r>
              <a:rPr lang="el-GR" b="1" dirty="0"/>
              <a:t>Η παλαιά και η νέα Ρώμη. </a:t>
            </a:r>
            <a:br>
              <a:rPr lang="el-GR" b="1" dirty="0"/>
            </a:br>
            <a:r>
              <a:rPr lang="el-GR" b="1" dirty="0"/>
              <a:t>Δίπτυχο από ελεφαντόδοντο </a:t>
            </a:r>
            <a:br>
              <a:rPr lang="el-GR" b="1" dirty="0"/>
            </a:br>
            <a:r>
              <a:rPr lang="el-GR" b="1" dirty="0"/>
              <a:t>του 5ου μ.Χ. αιώνα. </a:t>
            </a:r>
            <a:br>
              <a:rPr lang="el-GR" b="1" dirty="0"/>
            </a:br>
            <a:r>
              <a:rPr lang="el-GR" b="1" dirty="0"/>
              <a:t>Προσωποποιούνται η Ρώμη και η </a:t>
            </a:r>
            <a:br>
              <a:rPr lang="el-GR" b="1" dirty="0"/>
            </a:br>
            <a:r>
              <a:rPr lang="el-GR" b="1" dirty="0"/>
              <a:t>Κωνσταντινούπολη</a:t>
            </a:r>
            <a:br>
              <a:rPr lang="el-GR" b="1" dirty="0"/>
            </a:br>
            <a:r>
              <a:rPr lang="el-GR" b="1" dirty="0"/>
              <a:t>(Βιέννη, Μουσείο Ιστορίας της τέχνης)</a:t>
            </a:r>
            <a:endParaRPr lang="el-GR" dirty="0"/>
          </a:p>
        </p:txBody>
      </p:sp>
      <p:pic>
        <p:nvPicPr>
          <p:cNvPr id="2" name="Εικόνα 1">
            <a:extLst>
              <a:ext uri="{FF2B5EF4-FFF2-40B4-BE49-F238E27FC236}">
                <a16:creationId xmlns:a16="http://schemas.microsoft.com/office/drawing/2014/main" id="{4E9B7447-1E9F-472C-B67C-540934555F3E}"/>
              </a:ext>
            </a:extLst>
          </p:cNvPr>
          <p:cNvPicPr>
            <a:picLocks noChangeAspect="1"/>
          </p:cNvPicPr>
          <p:nvPr/>
        </p:nvPicPr>
        <p:blipFill>
          <a:blip r:embed="rId3"/>
          <a:stretch>
            <a:fillRect/>
          </a:stretch>
        </p:blipFill>
        <p:spPr>
          <a:xfrm>
            <a:off x="6990261" y="600298"/>
            <a:ext cx="3399064" cy="3862573"/>
          </a:xfrm>
          <a:prstGeom prst="rect">
            <a:avLst/>
          </a:prstGeom>
        </p:spPr>
      </p:pic>
      <p:sp>
        <p:nvSpPr>
          <p:cNvPr id="6" name="TextBox 5">
            <a:extLst>
              <a:ext uri="{FF2B5EF4-FFF2-40B4-BE49-F238E27FC236}">
                <a16:creationId xmlns:a16="http://schemas.microsoft.com/office/drawing/2014/main" id="{88E18B7B-F476-43ED-994B-AA61C753200F}"/>
              </a:ext>
            </a:extLst>
          </p:cNvPr>
          <p:cNvSpPr txBox="1"/>
          <p:nvPr/>
        </p:nvSpPr>
        <p:spPr>
          <a:xfrm>
            <a:off x="5775297" y="4928861"/>
            <a:ext cx="6096000" cy="523220"/>
          </a:xfrm>
          <a:prstGeom prst="rect">
            <a:avLst/>
          </a:prstGeom>
          <a:noFill/>
        </p:spPr>
        <p:txBody>
          <a:bodyPr wrap="square">
            <a:spAutoFit/>
          </a:bodyPr>
          <a:lstStyle/>
          <a:p>
            <a:pPr algn="ctr"/>
            <a:r>
              <a:rPr lang="el-GR" sz="1400" b="1" dirty="0"/>
              <a:t>Άγαλμα του Κωνσταντίνου Α΄ στο </a:t>
            </a:r>
            <a:r>
              <a:rPr lang="el-GR" sz="1400" b="1" dirty="0" err="1"/>
              <a:t>Evoracum</a:t>
            </a:r>
            <a:r>
              <a:rPr lang="el-GR" sz="1400" b="1" dirty="0"/>
              <a:t> (</a:t>
            </a:r>
            <a:r>
              <a:rPr lang="el-GR" sz="1400" b="1" dirty="0" err="1"/>
              <a:t>Εβόρακον</a:t>
            </a:r>
            <a:r>
              <a:rPr lang="el-GR" sz="1400" b="1" dirty="0"/>
              <a:t>), νυν </a:t>
            </a:r>
            <a:r>
              <a:rPr lang="el-GR" sz="1400" b="1" dirty="0" err="1"/>
              <a:t>Γιόρκ</a:t>
            </a:r>
            <a:r>
              <a:rPr lang="el-GR" sz="1400" b="1" dirty="0"/>
              <a:t> </a:t>
            </a:r>
          </a:p>
          <a:p>
            <a:pPr algn="ctr"/>
            <a:r>
              <a:rPr lang="el-GR" sz="1400" b="1" dirty="0"/>
              <a:t>(παλαιά Υόρκη), όπου ανακηρύχθηκε αυτοκράτορας</a:t>
            </a:r>
            <a:endParaRPr lang="en-US" sz="1400" b="1" dirty="0"/>
          </a:p>
        </p:txBody>
      </p:sp>
    </p:spTree>
    <p:extLst>
      <p:ext uri="{BB962C8B-B14F-4D97-AF65-F5344CB8AC3E}">
        <p14:creationId xmlns:p14="http://schemas.microsoft.com/office/powerpoint/2010/main" val="196311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0FDA72-BC5B-4380-96AA-C9E7BE6B9827}"/>
              </a:ext>
            </a:extLst>
          </p:cNvPr>
          <p:cNvSpPr>
            <a:spLocks noGrp="1"/>
          </p:cNvSpPr>
          <p:nvPr>
            <p:ph type="title"/>
          </p:nvPr>
        </p:nvSpPr>
        <p:spPr/>
        <p:txBody>
          <a:bodyPr/>
          <a:lstStyle/>
          <a:p>
            <a:endParaRPr lang="en-US" dirty="0"/>
          </a:p>
        </p:txBody>
      </p:sp>
      <p:sp>
        <p:nvSpPr>
          <p:cNvPr id="3" name="Θέση περιεχομένου 2">
            <a:extLst>
              <a:ext uri="{FF2B5EF4-FFF2-40B4-BE49-F238E27FC236}">
                <a16:creationId xmlns:a16="http://schemas.microsoft.com/office/drawing/2014/main" id="{567D7E02-B2B8-4C23-9239-A5A78D535B4C}"/>
              </a:ext>
            </a:extLst>
          </p:cNvPr>
          <p:cNvSpPr>
            <a:spLocks noGrp="1"/>
          </p:cNvSpPr>
          <p:nvPr>
            <p:ph idx="1"/>
          </p:nvPr>
        </p:nvSpPr>
        <p:spPr/>
        <p:txBody>
          <a:bodyPr/>
          <a:lstStyle/>
          <a:p>
            <a:endParaRPr lang="el-GR" dirty="0"/>
          </a:p>
          <a:p>
            <a:r>
              <a:rPr lang="el-GR" dirty="0"/>
              <a:t>Κωνσταντίνος: 27 Φεβρουαρίου 272 – 22 Μαΐου 337.</a:t>
            </a:r>
          </a:p>
          <a:p>
            <a:r>
              <a:rPr lang="el-GR" dirty="0"/>
              <a:t>Μ. Κωνσταντίνος </a:t>
            </a:r>
            <a:r>
              <a:rPr lang="el-GR" dirty="0">
                <a:sym typeface="Wingdings" panose="05000000000000000000" pitchFamily="2" charset="2"/>
              </a:rPr>
              <a:t> </a:t>
            </a:r>
            <a:r>
              <a:rPr lang="el-GR" dirty="0"/>
              <a:t>μονοκράτορας από το 324 – 337 π.Χ. </a:t>
            </a:r>
          </a:p>
          <a:p>
            <a:r>
              <a:rPr lang="el-GR" dirty="0"/>
              <a:t>Βαπτίστηκε Χριστιανός στις 21 Μαΐου 337, μια ημέρα πριν πεθάνει.</a:t>
            </a:r>
          </a:p>
          <a:p>
            <a:r>
              <a:rPr lang="el-GR" dirty="0"/>
              <a:t>Η Ρωμαϊκή Σύγκλητος, όπως αναφέρει ο ιστορικός </a:t>
            </a:r>
            <a:r>
              <a:rPr lang="el-GR" dirty="0" err="1"/>
              <a:t>Ευτρόπιος</a:t>
            </a:r>
            <a:r>
              <a:rPr lang="el-GR" dirty="0"/>
              <a:t>, θεοποίησε τον Κωνσταντίνο. Η ιστορία τον ονόμασε Μέγα και η Ορθόδοξη Εκκλησία τον ανακήρυξε άγιο και ισαπόστολο. </a:t>
            </a:r>
            <a:endParaRPr lang="en-US" dirty="0"/>
          </a:p>
        </p:txBody>
      </p:sp>
      <p:sp>
        <p:nvSpPr>
          <p:cNvPr id="4" name="Θέση κειμένου 3">
            <a:extLst>
              <a:ext uri="{FF2B5EF4-FFF2-40B4-BE49-F238E27FC236}">
                <a16:creationId xmlns:a16="http://schemas.microsoft.com/office/drawing/2014/main" id="{01CCC54B-0380-49B1-9B4D-27337F67A3E5}"/>
              </a:ext>
            </a:extLst>
          </p:cNvPr>
          <p:cNvSpPr>
            <a:spLocks noGrp="1"/>
          </p:cNvSpPr>
          <p:nvPr>
            <p:ph type="body" sz="half" idx="2"/>
          </p:nvPr>
        </p:nvSpPr>
        <p:spPr/>
        <p:txBody>
          <a:bodyPr/>
          <a:lstStyle/>
          <a:p>
            <a:endParaRPr lang="en-US"/>
          </a:p>
        </p:txBody>
      </p:sp>
      <p:pic>
        <p:nvPicPr>
          <p:cNvPr id="6" name="Εικόνα 5" descr="Εικόνα που περιέχει κείμενο, εσωτερικό, περιβολή&#10;&#10;Περιγραφή που δημιουργήθηκε αυτόματα">
            <a:extLst>
              <a:ext uri="{FF2B5EF4-FFF2-40B4-BE49-F238E27FC236}">
                <a16:creationId xmlns:a16="http://schemas.microsoft.com/office/drawing/2014/main" id="{8D7F4514-D5E9-47EE-B8F7-EC02D4DFC9BB}"/>
              </a:ext>
            </a:extLst>
          </p:cNvPr>
          <p:cNvPicPr>
            <a:picLocks noChangeAspect="1"/>
          </p:cNvPicPr>
          <p:nvPr/>
        </p:nvPicPr>
        <p:blipFill>
          <a:blip r:embed="rId2"/>
          <a:stretch>
            <a:fillRect/>
          </a:stretch>
        </p:blipFill>
        <p:spPr>
          <a:xfrm>
            <a:off x="720560" y="0"/>
            <a:ext cx="4697260" cy="6858000"/>
          </a:xfrm>
          <a:prstGeom prst="rect">
            <a:avLst/>
          </a:prstGeom>
        </p:spPr>
      </p:pic>
    </p:spTree>
    <p:extLst>
      <p:ext uri="{BB962C8B-B14F-4D97-AF65-F5344CB8AC3E}">
        <p14:creationId xmlns:p14="http://schemas.microsoft.com/office/powerpoint/2010/main" val="85784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380" y="756746"/>
            <a:ext cx="7977352" cy="5078313"/>
          </a:xfrm>
          <a:prstGeom prst="rect">
            <a:avLst/>
          </a:prstGeom>
        </p:spPr>
        <p:txBody>
          <a:bodyPr wrap="square">
            <a:spAutoFit/>
          </a:bodyPr>
          <a:lstStyle/>
          <a:p>
            <a:pPr marL="285750" indent="-285750" algn="just">
              <a:buFont typeface="Arial" panose="020B0604020202020204" pitchFamily="34" charset="0"/>
              <a:buChar char="•"/>
            </a:pPr>
            <a:r>
              <a:rPr lang="el-GR" dirty="0"/>
              <a:t>Το ρωμαϊκό κράτος, μετά τον θάνατο του αυτοκράτορα Μάρκου Αυρήλιου </a:t>
            </a:r>
          </a:p>
          <a:p>
            <a:pPr algn="just"/>
            <a:r>
              <a:rPr lang="el-GR" dirty="0"/>
              <a:t>     (180μ.Χ.) εισέρχεται σε περίοδο μεγάλης κρίσης. </a:t>
            </a:r>
          </a:p>
          <a:p>
            <a:pPr marL="285750" indent="-285750" algn="just">
              <a:buFont typeface="Arial" panose="020B0604020202020204" pitchFamily="34" charset="0"/>
              <a:buChar char="•"/>
            </a:pPr>
            <a:r>
              <a:rPr lang="el-GR" dirty="0"/>
              <a:t>Η κατάρρευση της οικονομίας παραλύει τους κρατικούς μηχανισμούς. </a:t>
            </a:r>
          </a:p>
          <a:p>
            <a:pPr marL="285750" indent="-285750" algn="just">
              <a:buFont typeface="Arial" panose="020B0604020202020204" pitchFamily="34" charset="0"/>
              <a:buChar char="•"/>
            </a:pPr>
            <a:r>
              <a:rPr lang="el-GR" dirty="0"/>
              <a:t>Δίνει την ευκαιρία στην αυτοκρατορική φρουρά, τους </a:t>
            </a:r>
            <a:r>
              <a:rPr lang="el-GR" b="1" dirty="0" err="1"/>
              <a:t>Πραιτωριανούς</a:t>
            </a:r>
            <a:r>
              <a:rPr lang="el-GR" b="1" dirty="0"/>
              <a:t>,</a:t>
            </a:r>
            <a:r>
              <a:rPr lang="el-GR" dirty="0"/>
              <a:t> και στα στρατεύματα της επαρχίας να επιβάλλουν τον υποψήφιο της προτίμησής τους κάθε φορά που τίθεται θέμα διαδοχής </a:t>
            </a:r>
            <a:r>
              <a:rPr lang="el-GR" dirty="0">
                <a:sym typeface="Wingdings" panose="05000000000000000000" pitchFamily="2" charset="2"/>
              </a:rPr>
              <a:t> </a:t>
            </a:r>
            <a:r>
              <a:rPr lang="el-GR" dirty="0"/>
              <a:t> Το αποτέλεσμα: η επικράτηση πλήρους αναρχίας. </a:t>
            </a:r>
          </a:p>
          <a:p>
            <a:pPr marL="285750" indent="-285750" algn="just">
              <a:buFont typeface="Arial" panose="020B0604020202020204" pitchFamily="34" charset="0"/>
              <a:buChar char="•"/>
            </a:pPr>
            <a:r>
              <a:rPr lang="el-GR" dirty="0"/>
              <a:t>Ο Διοκλητιανός συνειδητοποίησε ότι η Αυτοκρατορία, επικίνδυνα εκτεθειμένη στις επιθέσεις των «βαρβάρων», δεν είναι δυνατόν να κυβερνάται από έναν μόνο άνδρα.</a:t>
            </a:r>
          </a:p>
          <a:p>
            <a:pPr marL="285750" indent="-285750" algn="just">
              <a:buFont typeface="Arial" panose="020B0604020202020204" pitchFamily="34" charset="0"/>
              <a:buChar char="•"/>
            </a:pPr>
            <a:r>
              <a:rPr lang="el-GR" dirty="0"/>
              <a:t> Ο Διοκλητιανός αποφασίζει να μοιραστεί την εξουσία μ’ έναν πιστό σ’ αυτόν στρατιωτικό, τον </a:t>
            </a:r>
            <a:r>
              <a:rPr lang="el-GR" b="1" dirty="0"/>
              <a:t>Μαξιμίνο,</a:t>
            </a:r>
            <a:r>
              <a:rPr lang="el-GR" dirty="0"/>
              <a:t> ο οποίος έλαβε τον τίτλο του </a:t>
            </a:r>
            <a:r>
              <a:rPr lang="el-GR" b="1" dirty="0" err="1"/>
              <a:t>αυγούστου</a:t>
            </a:r>
            <a:r>
              <a:rPr lang="el-GR" b="1" dirty="0"/>
              <a:t>.</a:t>
            </a:r>
            <a:r>
              <a:rPr lang="el-GR" dirty="0"/>
              <a:t> </a:t>
            </a:r>
          </a:p>
          <a:p>
            <a:pPr marL="285750" indent="-285750" algn="just">
              <a:buFont typeface="Arial" panose="020B0604020202020204" pitchFamily="34" charset="0"/>
              <a:buChar char="•"/>
            </a:pPr>
            <a:r>
              <a:rPr lang="el-GR" dirty="0"/>
              <a:t>Καθένας από τους </a:t>
            </a:r>
            <a:r>
              <a:rPr lang="el-GR" b="1" dirty="0"/>
              <a:t>δύο αυγούστους </a:t>
            </a:r>
            <a:r>
              <a:rPr lang="el-GR" dirty="0"/>
              <a:t>προσλαμβάνει έναν βοηθό, ο οποίος θα ασκεί πλήρη εξουσία στην περιοχή του και θα φέρει τον τίτλο του </a:t>
            </a:r>
            <a:r>
              <a:rPr lang="el-GR" b="1" dirty="0"/>
              <a:t>καίσαρα.</a:t>
            </a:r>
            <a:r>
              <a:rPr lang="el-GR" dirty="0"/>
              <a:t> </a:t>
            </a:r>
          </a:p>
          <a:p>
            <a:pPr marL="285750" indent="-285750" algn="just">
              <a:buFont typeface="Arial" panose="020B0604020202020204" pitchFamily="34" charset="0"/>
              <a:buChar char="•"/>
            </a:pPr>
            <a:r>
              <a:rPr lang="el-GR" dirty="0"/>
              <a:t>Έτσι η Αυτοκρατορία διοικείται πια από μια </a:t>
            </a:r>
            <a:r>
              <a:rPr lang="el-GR" b="1" dirty="0"/>
              <a:t>Τετραρχία,</a:t>
            </a:r>
            <a:r>
              <a:rPr lang="el-GR" dirty="0"/>
              <a:t> της οποίας ο Διοκλητιανός είναι καθοδηγητής.</a:t>
            </a:r>
          </a:p>
          <a:p>
            <a:pPr marL="285750" indent="-285750" algn="just">
              <a:buFont typeface="Arial" panose="020B0604020202020204" pitchFamily="34" charset="0"/>
              <a:buChar char="•"/>
            </a:pPr>
            <a:r>
              <a:rPr lang="el-GR" dirty="0"/>
              <a:t> Η Ρώμη, θεωρητικά, παραμένει η πρωτεύουσα του κράτους, όμως </a:t>
            </a:r>
            <a:r>
              <a:rPr lang="el-GR" b="1" dirty="0"/>
              <a:t>οι τετράρχες έχουν την έδρα τους σε άλλες πόλεις.</a:t>
            </a:r>
          </a:p>
        </p:txBody>
      </p:sp>
      <p:pic>
        <p:nvPicPr>
          <p:cNvPr id="3" name="Picture 2"/>
          <p:cNvPicPr>
            <a:picLocks noChangeAspect="1"/>
          </p:cNvPicPr>
          <p:nvPr/>
        </p:nvPicPr>
        <p:blipFill>
          <a:blip r:embed="rId2"/>
          <a:stretch>
            <a:fillRect/>
          </a:stretch>
        </p:blipFill>
        <p:spPr>
          <a:xfrm>
            <a:off x="9624848" y="867103"/>
            <a:ext cx="2475185" cy="4485290"/>
          </a:xfrm>
          <a:prstGeom prst="rect">
            <a:avLst/>
          </a:prstGeom>
        </p:spPr>
      </p:pic>
    </p:spTree>
    <p:extLst>
      <p:ext uri="{BB962C8B-B14F-4D97-AF65-F5344CB8AC3E}">
        <p14:creationId xmlns:p14="http://schemas.microsoft.com/office/powerpoint/2010/main" val="6259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BD05D3-68DA-4891-9C1B-655B17E2FE5A}"/>
              </a:ext>
            </a:extLst>
          </p:cNvPr>
          <p:cNvPicPr>
            <a:picLocks noChangeAspect="1"/>
          </p:cNvPicPr>
          <p:nvPr/>
        </p:nvPicPr>
        <p:blipFill>
          <a:blip r:embed="rId2"/>
          <a:stretch>
            <a:fillRect/>
          </a:stretch>
        </p:blipFill>
        <p:spPr>
          <a:xfrm>
            <a:off x="2206691" y="480515"/>
            <a:ext cx="7778616" cy="5892302"/>
          </a:xfrm>
          <a:prstGeom prst="rect">
            <a:avLst/>
          </a:prstGeom>
        </p:spPr>
      </p:pic>
    </p:spTree>
    <p:extLst>
      <p:ext uri="{BB962C8B-B14F-4D97-AF65-F5344CB8AC3E}">
        <p14:creationId xmlns:p14="http://schemas.microsoft.com/office/powerpoint/2010/main" val="117548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8021" y="922283"/>
            <a:ext cx="7094482" cy="4529302"/>
          </a:xfrm>
          <a:prstGeom prst="rect">
            <a:avLst/>
          </a:prstGeom>
        </p:spPr>
      </p:pic>
    </p:spTree>
    <p:extLst>
      <p:ext uri="{BB962C8B-B14F-4D97-AF65-F5344CB8AC3E}">
        <p14:creationId xmlns:p14="http://schemas.microsoft.com/office/powerpoint/2010/main" val="385903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408" y="181303"/>
            <a:ext cx="10893971" cy="6274025"/>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l-GR" dirty="0"/>
              <a:t>Ο Διοκλητιανός μετέφερε την έδρα του στη </a:t>
            </a:r>
            <a:r>
              <a:rPr lang="el-GR" b="1" dirty="0"/>
              <a:t>Νικομήδεια της Βιθυνίας το 293 μ.Χ. </a:t>
            </a:r>
            <a:r>
              <a:rPr lang="el-GR" dirty="0"/>
              <a:t>σε περιοχή όπου κυριαρχούσε το ελληνικό στοιχείο και ο ελληνικός τρόπος ζωής.</a:t>
            </a:r>
          </a:p>
          <a:p>
            <a:pPr marL="285750" indent="-285750" algn="just">
              <a:lnSpc>
                <a:spcPct val="150000"/>
              </a:lnSpc>
              <a:buFont typeface="Wingdings" panose="05000000000000000000" pitchFamily="2" charset="2"/>
              <a:buChar char="q"/>
            </a:pPr>
            <a:r>
              <a:rPr lang="el-GR" dirty="0"/>
              <a:t> Ουσιαστικά δέχεται ότι το ανατολικό τμήμα της Αυτοκρατορίας, </a:t>
            </a:r>
            <a:r>
              <a:rPr lang="el-GR" dirty="0" err="1"/>
              <a:t>πολυανθρωπότερο</a:t>
            </a:r>
            <a:r>
              <a:rPr lang="el-GR" dirty="0"/>
              <a:t> από το δυτικό, ήταν και οικονομικά ευρωστότερο.</a:t>
            </a:r>
          </a:p>
          <a:p>
            <a:pPr marL="285750" indent="-285750" algn="just">
              <a:lnSpc>
                <a:spcPct val="150000"/>
              </a:lnSpc>
              <a:buFont typeface="Wingdings" panose="05000000000000000000" pitchFamily="2" charset="2"/>
              <a:buChar char="q"/>
            </a:pPr>
            <a:r>
              <a:rPr lang="el-GR" dirty="0"/>
              <a:t> Έτσι, σιγά-σιγά, το δυναμικό ανατολικό τμήμα της Ρωμαϊκής αυτοκρατορίας μεταβάλλεται σε ελληνικό. </a:t>
            </a:r>
          </a:p>
          <a:p>
            <a:pPr marL="285750" indent="-285750" algn="just">
              <a:lnSpc>
                <a:spcPct val="150000"/>
              </a:lnSpc>
              <a:buFont typeface="Wingdings" panose="05000000000000000000" pitchFamily="2" charset="2"/>
              <a:buChar char="q"/>
            </a:pPr>
            <a:r>
              <a:rPr lang="el-GR" dirty="0"/>
              <a:t>Μετά την παραίτηση του </a:t>
            </a:r>
            <a:r>
              <a:rPr lang="el-GR" dirty="0" err="1"/>
              <a:t>Διοκλητιανού</a:t>
            </a:r>
            <a:r>
              <a:rPr lang="el-GR" dirty="0"/>
              <a:t> (305 μ.Χ.) ακολουθεί περίοδος σύγχυσης, αναταραχής και συγκρούσεων. </a:t>
            </a:r>
          </a:p>
          <a:p>
            <a:pPr marL="285750" indent="-285750" algn="just">
              <a:lnSpc>
                <a:spcPct val="150000"/>
              </a:lnSpc>
              <a:buFont typeface="Wingdings" panose="05000000000000000000" pitchFamily="2" charset="2"/>
              <a:buChar char="q"/>
            </a:pPr>
            <a:r>
              <a:rPr lang="el-GR" dirty="0"/>
              <a:t>Για την εξουσία και τον τίτλο του </a:t>
            </a:r>
            <a:r>
              <a:rPr lang="el-GR" dirty="0" err="1"/>
              <a:t>αυγούστου</a:t>
            </a:r>
            <a:r>
              <a:rPr lang="el-GR" dirty="0"/>
              <a:t> στη Δύση συγκρούονται ο </a:t>
            </a:r>
            <a:r>
              <a:rPr lang="el-GR" b="1" dirty="0"/>
              <a:t>Κωνσταντίνος</a:t>
            </a:r>
            <a:r>
              <a:rPr lang="el-GR" dirty="0"/>
              <a:t> και ο </a:t>
            </a:r>
            <a:r>
              <a:rPr lang="el-GR" b="1" dirty="0"/>
              <a:t>Μαξέντιος.</a:t>
            </a:r>
          </a:p>
          <a:p>
            <a:pPr marL="285750" indent="-285750" algn="just">
              <a:lnSpc>
                <a:spcPct val="150000"/>
              </a:lnSpc>
              <a:buFont typeface="Wingdings" panose="05000000000000000000" pitchFamily="2" charset="2"/>
              <a:buChar char="q"/>
            </a:pPr>
            <a:r>
              <a:rPr lang="el-GR" dirty="0"/>
              <a:t> Ο Κωνσταντίνος, στην κρίσιμη φάση του αγώνα του εναντίον του Μαξέντιου, στρέφεται προς τους Χριστιανούς. Μετά τη νίκη του στη </a:t>
            </a:r>
            <a:r>
              <a:rPr lang="el-GR" b="1" dirty="0" err="1"/>
              <a:t>Μουλβία</a:t>
            </a:r>
            <a:r>
              <a:rPr lang="el-GR" b="1" dirty="0"/>
              <a:t> γέφυρα</a:t>
            </a:r>
            <a:r>
              <a:rPr lang="el-GR" dirty="0"/>
              <a:t> και τον θάνατο του Μαξέντιου (312 μ.Χ.), ο Κωνσταντίνος, </a:t>
            </a:r>
            <a:r>
              <a:rPr lang="el-GR" dirty="0" err="1"/>
              <a:t>αύγουστος</a:t>
            </a:r>
            <a:r>
              <a:rPr lang="el-GR" dirty="0"/>
              <a:t> στη Δύση, εκδίδει, τον Φεβρουάριο του 313 το </a:t>
            </a:r>
            <a:r>
              <a:rPr lang="el-GR" b="1" dirty="0"/>
              <a:t>Διάταγμα των Μεδιολάνων</a:t>
            </a:r>
            <a:r>
              <a:rPr lang="el-GR" dirty="0"/>
              <a:t> , το οποίο αποτελεί μια αποφασιστική καμπή στην ιστορία των σχέσεων της Χριστιανικής Εκκλησίας και του Ρωμαϊκού Κράτους. Το Διάταγμα κηρύσσει την απόλυτη ελευθερία της κάθε θρησκευτικής λατρείας στα εδάφη της Αυτοκρατορίας, χωρίς να κάνει καμία διάκριση ανάμεσα σε Χριστιανούς σε οπαδούς άλλων θρησκειών. </a:t>
            </a:r>
          </a:p>
        </p:txBody>
      </p:sp>
    </p:spTree>
    <p:extLst>
      <p:ext uri="{BB962C8B-B14F-4D97-AF65-F5344CB8AC3E}">
        <p14:creationId xmlns:p14="http://schemas.microsoft.com/office/powerpoint/2010/main" val="11055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1E46AB-1293-4161-BBFB-5931F61501BD}"/>
              </a:ext>
            </a:extLst>
          </p:cNvPr>
          <p:cNvSpPr txBox="1"/>
          <p:nvPr/>
        </p:nvSpPr>
        <p:spPr>
          <a:xfrm>
            <a:off x="612250" y="57507"/>
            <a:ext cx="11227242" cy="6771084"/>
          </a:xfrm>
          <a:prstGeom prst="rect">
            <a:avLst/>
          </a:prstGeom>
          <a:noFill/>
        </p:spPr>
        <p:txBody>
          <a:bodyPr wrap="square">
            <a:spAutoFit/>
          </a:bodyPr>
          <a:lstStyle/>
          <a:p>
            <a:r>
              <a:rPr lang="el-GR" sz="1200" dirty="0"/>
              <a:t>Μετά από μία επιτυχημένη εικοσαετία παραμονής στον Αυτοκρατορικό Θρόνο, ο </a:t>
            </a:r>
            <a:r>
              <a:rPr lang="el-GR" sz="1200" dirty="0" err="1"/>
              <a:t>Διοκλητιανός</a:t>
            </a:r>
            <a:r>
              <a:rPr lang="el-GR" sz="1200" dirty="0"/>
              <a:t> (εντελώς αναπάντεχα) παραιτείται, εξαναγκάζοντας  τον </a:t>
            </a:r>
            <a:r>
              <a:rPr lang="el-GR" sz="1200" dirty="0" err="1"/>
              <a:t>Συναυτοκράτορά</a:t>
            </a:r>
            <a:r>
              <a:rPr lang="el-GR" sz="1200" dirty="0"/>
              <a:t> του Μαξιμιανό να πράξει ομοίως. </a:t>
            </a:r>
            <a:r>
              <a:rPr lang="el-GR" sz="1200" dirty="0" err="1"/>
              <a:t>Αύγουστοι</a:t>
            </a:r>
            <a:r>
              <a:rPr lang="el-GR" sz="1200" dirty="0"/>
              <a:t> γίνονται τότε ο </a:t>
            </a:r>
            <a:r>
              <a:rPr lang="el-GR" sz="1200" dirty="0" err="1"/>
              <a:t>Γαλέριος</a:t>
            </a:r>
            <a:r>
              <a:rPr lang="el-GR" sz="1200" dirty="0"/>
              <a:t> και ο Κωνστάντιος, ενώ Καίσαρες στη μεν Ανατολή, ο ανιψιός του </a:t>
            </a:r>
            <a:r>
              <a:rPr lang="el-GR" sz="1200" dirty="0" err="1"/>
              <a:t>Γαλέριου</a:t>
            </a:r>
            <a:r>
              <a:rPr lang="el-GR" sz="1200" dirty="0"/>
              <a:t>, </a:t>
            </a:r>
            <a:r>
              <a:rPr lang="el-GR" sz="1200" dirty="0" err="1"/>
              <a:t>Μαξιμίνος</a:t>
            </a:r>
            <a:r>
              <a:rPr lang="el-GR" sz="1200" dirty="0"/>
              <a:t> ο </a:t>
            </a:r>
            <a:r>
              <a:rPr lang="el-GR" sz="1200" dirty="0" err="1"/>
              <a:t>Δάιας</a:t>
            </a:r>
            <a:r>
              <a:rPr lang="el-GR" sz="1200" dirty="0"/>
              <a:t>, και στην Ιταλία, ο στρατηγός Σεβήρος. Αγνοούνται, όμως, στη «μοιρασιά» οι υιοί των </a:t>
            </a:r>
            <a:r>
              <a:rPr lang="el-GR" sz="1200" dirty="0" err="1"/>
              <a:t>Αυγούστων</a:t>
            </a:r>
            <a:r>
              <a:rPr lang="el-GR" sz="1200" dirty="0"/>
              <a:t>, Μαξιμιανού, Μαξέντιος και Κωνσταντίου, Κωνσταντίνος. Ο Κωνστάντιος, όντας άρρωστος και κατόπιν πιέσεων, καταφέρνει να επιτραπεί στον υιό του Κωνσταντίνο να έρθει να τον συναντήσει, πεθαίνει στο </a:t>
            </a:r>
            <a:r>
              <a:rPr lang="el-GR" sz="1200" dirty="0" err="1"/>
              <a:t>Εβοράκο</a:t>
            </a:r>
            <a:r>
              <a:rPr lang="el-GR" sz="1200" dirty="0"/>
              <a:t> το 306.</a:t>
            </a:r>
          </a:p>
          <a:p>
            <a:endParaRPr lang="el-GR" sz="1200" dirty="0"/>
          </a:p>
          <a:p>
            <a:r>
              <a:rPr lang="el-GR" sz="1200" dirty="0"/>
              <a:t>Τότε ο στρατός  ανακηρύσσει τον Κωνσταντίνο Αυτοκράτορα στην θέση του νεκρού πατέρα του· ο </a:t>
            </a:r>
            <a:r>
              <a:rPr lang="el-GR" sz="1200" dirty="0" err="1"/>
              <a:t>Γαλέριος</a:t>
            </a:r>
            <a:r>
              <a:rPr lang="el-GR" sz="1200" dirty="0"/>
              <a:t> του αναγνωρίζει μόνο  τον τίτλο του Καίσαρα. Την ίδια περίοδο στην Ρώμη ο εξαναγκασθείς σε παραίτηση Μαξιμιανός καταφέρνει με δολοπλοκίες να επανέλθει στο αυτοκρατορικό αξίωμα, τοποθετώντας τον υιό του Μαξέντιο </a:t>
            </a:r>
            <a:r>
              <a:rPr lang="el-GR" sz="1200" dirty="0" err="1"/>
              <a:t>συναυτοκράτορα</a:t>
            </a:r>
            <a:r>
              <a:rPr lang="el-GR" sz="1200" dirty="0"/>
              <a:t>. Ο Σεβήρος, προαχθείς εν τω μεταξύ σε Αύγουστο, εκστρατεύει εναντίων των στασιαστών, η πορεία  όμως κατά της Ρώμης θεωρείται πράξη αδιανόητη, ο στρατός του τον εγκαταλείπει, αναγκάζεται να παραδοθεί στον Μαξιμιανό, που του υπόσχεται σεβασμό της ζωής του, συμφωνία που παραβιάζει ο Μαξέντιος.</a:t>
            </a:r>
          </a:p>
          <a:p>
            <a:pPr algn="just"/>
            <a:r>
              <a:rPr lang="el-GR" sz="1200" b="0" i="0" dirty="0">
                <a:solidFill>
                  <a:srgbClr val="222222"/>
                </a:solidFill>
                <a:effectLst/>
              </a:rPr>
              <a:t>Ως αντίδραση, ο </a:t>
            </a:r>
            <a:r>
              <a:rPr lang="el-GR" sz="1200" b="0" i="0" dirty="0" err="1">
                <a:solidFill>
                  <a:srgbClr val="222222"/>
                </a:solidFill>
                <a:effectLst/>
              </a:rPr>
              <a:t>Γαλέριος</a:t>
            </a:r>
            <a:r>
              <a:rPr lang="el-GR" sz="1200" b="0" i="0" dirty="0">
                <a:solidFill>
                  <a:srgbClr val="222222"/>
                </a:solidFill>
                <a:effectLst/>
              </a:rPr>
              <a:t> προκηρύσσει «σύνοδο» όλων των διεκδικητών του θρόνου υπό την παρουσία του </a:t>
            </a:r>
            <a:r>
              <a:rPr lang="el-GR" sz="1200" b="0" i="0" dirty="0" err="1">
                <a:solidFill>
                  <a:srgbClr val="222222"/>
                </a:solidFill>
                <a:effectLst/>
              </a:rPr>
              <a:t>Διοκλητιανού</a:t>
            </a:r>
            <a:r>
              <a:rPr lang="el-GR" sz="1200" b="0" i="0" dirty="0">
                <a:solidFill>
                  <a:srgbClr val="222222"/>
                </a:solidFill>
                <a:effectLst/>
              </a:rPr>
              <a:t> στον </a:t>
            </a:r>
            <a:r>
              <a:rPr lang="el-GR" sz="1200" b="0" i="0" dirty="0" err="1">
                <a:solidFill>
                  <a:srgbClr val="222222"/>
                </a:solidFill>
                <a:effectLst/>
              </a:rPr>
              <a:t>Καρνούντα</a:t>
            </a:r>
            <a:r>
              <a:rPr lang="el-GR" sz="1200" b="0" i="0" dirty="0">
                <a:solidFill>
                  <a:srgbClr val="222222"/>
                </a:solidFill>
                <a:effectLst/>
              </a:rPr>
              <a:t> (</a:t>
            </a:r>
            <a:r>
              <a:rPr lang="el-GR" sz="1200" b="0" i="0" dirty="0" err="1">
                <a:solidFill>
                  <a:srgbClr val="222222"/>
                </a:solidFill>
                <a:effectLst/>
              </a:rPr>
              <a:t>Carnuntum</a:t>
            </a:r>
            <a:r>
              <a:rPr lang="el-GR" sz="1200" b="0" i="0" dirty="0">
                <a:solidFill>
                  <a:srgbClr val="222222"/>
                </a:solidFill>
                <a:effectLst/>
              </a:rPr>
              <a:t>), το 308. Ο Μαξιμιανός αποτυχημένα προσπαθεί να ανατρέψει τον Μαξέντιο και καταφεύγει στον γαμβρό του (από την κόρη του Φαύστα) Κωνσταντίνο· στο συνέδριο εξαναγκάζεται εκ νέου σε παραίτηση. Αύγουστος στη θέση του Σεβήρου γίνεται ο </a:t>
            </a:r>
            <a:r>
              <a:rPr lang="el-GR" sz="1200" b="0" i="0" dirty="0" err="1">
                <a:solidFill>
                  <a:srgbClr val="222222"/>
                </a:solidFill>
                <a:effectLst/>
              </a:rPr>
              <a:t>Λικίνιος</a:t>
            </a:r>
            <a:r>
              <a:rPr lang="el-GR" sz="1200" b="0" i="0" dirty="0">
                <a:solidFill>
                  <a:srgbClr val="222222"/>
                </a:solidFill>
                <a:effectLst/>
              </a:rPr>
              <a:t>. Ο Μαξιμιανός προσπαθεί να ανατρέψει τον Κωνσταντίνο, διαδίδοντας κατά τη διάρκεια μιας εκστρατείας τη φήμη πως είναι νεκρός, ο Κωνσταντίνος τον πολιορκεί στη Μασσαλία, τον συλλαμβάνει και τον καθαιρεί δημοσίως, τα αγάλματα και οι εικόνες του καταστρέφονται, αυτοκτονεί λίγο αργότερα, το 310.</a:t>
            </a:r>
          </a:p>
          <a:p>
            <a:pPr algn="just"/>
            <a:endParaRPr lang="el-GR" sz="1200" b="0" i="0" dirty="0">
              <a:solidFill>
                <a:srgbClr val="222222"/>
              </a:solidFill>
              <a:effectLst/>
            </a:endParaRPr>
          </a:p>
          <a:p>
            <a:pPr algn="just"/>
            <a:r>
              <a:rPr lang="el-GR" sz="1200" b="0" i="0" dirty="0">
                <a:solidFill>
                  <a:srgbClr val="222222"/>
                </a:solidFill>
                <a:effectLst/>
              </a:rPr>
              <a:t>Η υγεία του </a:t>
            </a:r>
            <a:r>
              <a:rPr lang="el-GR" sz="1200" b="0" i="0" dirty="0" err="1">
                <a:solidFill>
                  <a:srgbClr val="222222"/>
                </a:solidFill>
                <a:effectLst/>
              </a:rPr>
              <a:t>Γαλερίου</a:t>
            </a:r>
            <a:r>
              <a:rPr lang="el-GR" sz="1200" b="0" i="0" dirty="0">
                <a:solidFill>
                  <a:srgbClr val="222222"/>
                </a:solidFill>
                <a:effectLst/>
              </a:rPr>
              <a:t> χειροτερεύει, πεθαίνει τον Απρίλιο του 311, τελευταία του πράξη ήταν η υπογραφή ενός διατάγματος που αναγνώριζε τον Χριστιανισμό (</a:t>
            </a:r>
            <a:r>
              <a:rPr lang="el-GR" sz="1200" b="0" i="0" dirty="0" err="1">
                <a:solidFill>
                  <a:srgbClr val="222222"/>
                </a:solidFill>
                <a:effectLst/>
              </a:rPr>
              <a:t>religio</a:t>
            </a:r>
            <a:r>
              <a:rPr lang="el-GR" sz="1200" b="0" i="0" dirty="0">
                <a:solidFill>
                  <a:srgbClr val="222222"/>
                </a:solidFill>
                <a:effectLst/>
              </a:rPr>
              <a:t> </a:t>
            </a:r>
            <a:r>
              <a:rPr lang="el-GR" sz="1200" b="0" i="0" dirty="0" err="1">
                <a:solidFill>
                  <a:srgbClr val="222222"/>
                </a:solidFill>
                <a:effectLst/>
              </a:rPr>
              <a:t>licta</a:t>
            </a:r>
            <a:r>
              <a:rPr lang="el-GR" sz="1200" b="0" i="0" dirty="0">
                <a:solidFill>
                  <a:srgbClr val="222222"/>
                </a:solidFill>
                <a:effectLst/>
              </a:rPr>
              <a:t>). Δύο συμμαχίες προκύπτουν, από τη μία ο Κωνσταντίνος και ο </a:t>
            </a:r>
            <a:r>
              <a:rPr lang="el-GR" sz="1200" b="0" i="0" dirty="0" err="1">
                <a:solidFill>
                  <a:srgbClr val="222222"/>
                </a:solidFill>
                <a:effectLst/>
              </a:rPr>
              <a:t>Λικίνιος</a:t>
            </a:r>
            <a:r>
              <a:rPr lang="el-GR" sz="1200" b="0" i="0" dirty="0">
                <a:solidFill>
                  <a:srgbClr val="222222"/>
                </a:solidFill>
                <a:effectLst/>
              </a:rPr>
              <a:t> και από την άλλη ο </a:t>
            </a:r>
            <a:r>
              <a:rPr lang="el-GR" sz="1200" b="0" i="0" dirty="0" err="1">
                <a:solidFill>
                  <a:srgbClr val="222222"/>
                </a:solidFill>
                <a:effectLst/>
              </a:rPr>
              <a:t>Μαξιμίνος</a:t>
            </a:r>
            <a:r>
              <a:rPr lang="el-GR" sz="1200" b="0" i="0" dirty="0">
                <a:solidFill>
                  <a:srgbClr val="222222"/>
                </a:solidFill>
                <a:effectLst/>
              </a:rPr>
              <a:t> και ο Μαξέντιος. Ο Μαξέντιος κατηγορεί τον Κωνσταντίνο για τον «φόνο» του πατέρα του, παράλληλα δυσφορία προκαλείται και από τη δημοσιονομική του πολιτική. Ο Κωνσταντίνος εισβάλλει στην Ιταλία την άνοιξη του 312, με κακούς οιωνούς και λίγο στρατό, η πορεία των επιχειρήσεων ανατρέπει τα δεδομένα. Νικά τον στρατό του Μαξεντίου στο Τορίνο και τη Βερόνα και φτάνει έξω από τη Ρώμη, όπου τον περιμένει ο Μαξέντιος. Η τελική μάχη δίνεται παρά τη </a:t>
            </a:r>
            <a:r>
              <a:rPr lang="el-GR" sz="1200" b="0" i="0" dirty="0" err="1">
                <a:solidFill>
                  <a:srgbClr val="222222"/>
                </a:solidFill>
                <a:effectLst/>
              </a:rPr>
              <a:t>Μούλβια</a:t>
            </a:r>
            <a:r>
              <a:rPr lang="el-GR" sz="1200" b="0" i="0" dirty="0">
                <a:solidFill>
                  <a:srgbClr val="222222"/>
                </a:solidFill>
                <a:effectLst/>
              </a:rPr>
              <a:t> γέφυρα, όπου ο Μαξέντιος έστησε μια πρόχειρη κατασκευή, προκειμένου να παρασύρει τον Κωνσταντίνο.</a:t>
            </a:r>
          </a:p>
          <a:p>
            <a:pPr algn="just"/>
            <a:r>
              <a:rPr lang="el-GR" sz="1200" b="0" i="0" dirty="0">
                <a:solidFill>
                  <a:srgbClr val="222222"/>
                </a:solidFill>
                <a:effectLst/>
              </a:rPr>
              <a:t>Ο Κωνσταντίνος υπερνικά, οι δυνάμεις του Μαξεντίου (Πραιτοριανοί) υποχωρούν και πολλοί πνίγονται στον Τίβερη, μεταξύ αυτών και ο Μαξέντιος. Η Ρώμη υποδέχεται τον Κωνσταντίνο ως ελευθερωτή από την τυραννία (όπως γράφει και η αφιέρωση της αψίδας του), η σύγκλητος τον ανακηρύσσει μέγιστο Αύγουστο· πρώτη πράξη του, η διάλυση της Πραιτοριανής Φρουράς.</a:t>
            </a:r>
          </a:p>
          <a:p>
            <a:pPr algn="just"/>
            <a:endParaRPr lang="el-GR" sz="1200" b="0" i="0" dirty="0">
              <a:solidFill>
                <a:srgbClr val="222222"/>
              </a:solidFill>
              <a:effectLst/>
            </a:endParaRPr>
          </a:p>
          <a:p>
            <a:pPr algn="just"/>
            <a:r>
              <a:rPr lang="el-GR" sz="1200" b="0" i="0" dirty="0">
                <a:solidFill>
                  <a:srgbClr val="222222"/>
                </a:solidFill>
                <a:effectLst/>
              </a:rPr>
              <a:t>Συνυφασμένο με την μάχη είναι και το «περίφημο» όραμα που φέρεται να είδε την παραμονή της ο Κωνσταντίνος, το περιβόητο </a:t>
            </a:r>
            <a:r>
              <a:rPr lang="el-GR" sz="1200" b="0" i="0" dirty="0" err="1">
                <a:solidFill>
                  <a:srgbClr val="222222"/>
                </a:solidFill>
                <a:effectLst/>
              </a:rPr>
              <a:t>Χριστόγραμμα</a:t>
            </a:r>
            <a:r>
              <a:rPr lang="el-GR" sz="1200" b="0" i="0" dirty="0">
                <a:solidFill>
                  <a:srgbClr val="222222"/>
                </a:solidFill>
                <a:effectLst/>
              </a:rPr>
              <a:t> (☧) που του εμφανίστηκε με την φράση στα Ελληνικά «Εν τούτω νίκα». Για πολλούς το όραμα αυτό αποτελεί μια αφετηρία της μεταστροφής του Κωνσταντίνου, άλλοι πάλι θεωρούν το όραμα ως επισφράγιση της σταδιακής μεταστροφής του. Ο Βιογράφος του, Ευσέβιος, αναφέρει πως στην αρχή της εκστρατείας του εμφανίστηκε ο ίδιος ο Χριστός ενώ, αναφορά στο συμβάν έχουμε και από τον ρήτορα Λακτάντιο, μέλος του στενού αυτοκρατορικού περιβάλλοντος και δασκάλου του υιού του Κωνσταντίου, </a:t>
            </a:r>
            <a:r>
              <a:rPr lang="el-GR" sz="1200" b="0" i="0" dirty="0" err="1">
                <a:solidFill>
                  <a:srgbClr val="222222"/>
                </a:solidFill>
                <a:effectLst/>
              </a:rPr>
              <a:t>Κρίσπου</a:t>
            </a:r>
            <a:r>
              <a:rPr lang="el-GR" sz="1200" b="0" i="0" dirty="0">
                <a:solidFill>
                  <a:srgbClr val="222222"/>
                </a:solidFill>
                <a:effectLst/>
              </a:rPr>
              <a:t>.</a:t>
            </a:r>
          </a:p>
          <a:p>
            <a:pPr algn="just"/>
            <a:r>
              <a:rPr lang="el-GR" sz="1200" b="0" i="0" dirty="0">
                <a:solidFill>
                  <a:srgbClr val="222222"/>
                </a:solidFill>
                <a:effectLst/>
              </a:rPr>
              <a:t>Ο Κωνσταντίνος αρχίζει πλέον ανοιχτά να δείχνει την προτίμηση του προς τον Χριστιανισμό, αρνείται να θυσιάσει στο Καπιτώλιο και απαγορεύει τις «αιματηρές» θυσίες στα πλαίσια της Αυτοκρατορικής λατρείας. Η προτίμηση του φαίνεται μέσα από τα προοίμια των νόμων (είναι πολυγραφότατος, συναγωνιζόμενος τον Μάρκο Αυρήλιο και τον Ιουλιανό)  και στις πράξεις του· δεν είναι ωστόσο φανατικός της πίστης του: θέτει εαυτόν στην υπηρεσία της εκκλησίας και στην αποκατάσταση της εσωτερικής της ενότητας. Κατά την συνήθη τότε πρακτική θα βαπτιστεί μόνο στο νεκροκρέβατο του μια μέρα πριν τον θάνατο το</a:t>
            </a:r>
            <a:r>
              <a:rPr lang="el-GR" sz="1200" b="0" i="0" dirty="0">
                <a:solidFill>
                  <a:srgbClr val="222222"/>
                </a:solidFill>
                <a:effectLst/>
                <a:latin typeface="Roboto Slab"/>
              </a:rPr>
              <a:t>υ, την 21</a:t>
            </a:r>
            <a:r>
              <a:rPr lang="el-GR" sz="1200" b="0" i="0" baseline="30000" dirty="0">
                <a:solidFill>
                  <a:srgbClr val="222222"/>
                </a:solidFill>
                <a:effectLst/>
                <a:latin typeface="Roboto Slab"/>
              </a:rPr>
              <a:t>η</a:t>
            </a:r>
            <a:r>
              <a:rPr lang="el-GR" sz="1200" b="0" i="0" dirty="0">
                <a:solidFill>
                  <a:srgbClr val="222222"/>
                </a:solidFill>
                <a:effectLst/>
                <a:latin typeface="Roboto Slab"/>
              </a:rPr>
              <a:t> Μαΐου του 337· </a:t>
            </a:r>
          </a:p>
          <a:p>
            <a:pPr algn="just"/>
            <a:r>
              <a:rPr lang="el-GR" sz="1200" b="0" i="0" dirty="0">
                <a:solidFill>
                  <a:srgbClr val="222222"/>
                </a:solidFill>
                <a:effectLst/>
                <a:latin typeface="Roboto Slab"/>
              </a:rPr>
              <a:t>γενόμενος έτσι ο πρώτος χριστιανός Αυτοκράτορας.</a:t>
            </a:r>
          </a:p>
          <a:p>
            <a:br>
              <a:rPr lang="el-GR" sz="1200" dirty="0"/>
            </a:br>
            <a:endParaRPr lang="el-GR" sz="1200" b="0" i="0" dirty="0">
              <a:solidFill>
                <a:srgbClr val="222222"/>
              </a:solidFill>
              <a:effectLst/>
              <a:latin typeface="Roboto Slab"/>
            </a:endParaRPr>
          </a:p>
          <a:p>
            <a:endParaRPr lang="en-US" sz="1400" dirty="0"/>
          </a:p>
        </p:txBody>
      </p:sp>
    </p:spTree>
    <p:extLst>
      <p:ext uri="{BB962C8B-B14F-4D97-AF65-F5344CB8AC3E}">
        <p14:creationId xmlns:p14="http://schemas.microsoft.com/office/powerpoint/2010/main" val="121100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07077A67-01E3-4BFF-B95E-3DA9B50252D6}"/>
              </a:ext>
            </a:extLst>
          </p:cNvPr>
          <p:cNvPicPr>
            <a:picLocks noGrp="1" noChangeAspect="1"/>
          </p:cNvPicPr>
          <p:nvPr>
            <p:ph sz="half" idx="2"/>
          </p:nvPr>
        </p:nvPicPr>
        <p:blipFill rotWithShape="1">
          <a:blip r:embed="rId2"/>
          <a:srcRect t="4512" r="1" b="4474"/>
          <a:stretch/>
        </p:blipFill>
        <p:spPr>
          <a:xfrm>
            <a:off x="374812" y="278673"/>
            <a:ext cx="11656320" cy="6418459"/>
          </a:xfrm>
          <a:prstGeom prst="rect">
            <a:avLst/>
          </a:prstGeom>
        </p:spPr>
      </p:pic>
    </p:spTree>
    <p:extLst>
      <p:ext uri="{BB962C8B-B14F-4D97-AF65-F5344CB8AC3E}">
        <p14:creationId xmlns:p14="http://schemas.microsoft.com/office/powerpoint/2010/main" val="350296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8993" y="1385887"/>
            <a:ext cx="2492266" cy="2713147"/>
          </a:xfrm>
          <a:prstGeom prst="rect">
            <a:avLst/>
          </a:prstGeom>
        </p:spPr>
      </p:pic>
      <p:sp>
        <p:nvSpPr>
          <p:cNvPr id="3" name="Rectangle 2"/>
          <p:cNvSpPr/>
          <p:nvPr/>
        </p:nvSpPr>
        <p:spPr>
          <a:xfrm>
            <a:off x="4020207" y="914400"/>
            <a:ext cx="6637283" cy="5078313"/>
          </a:xfrm>
          <a:prstGeom prst="rect">
            <a:avLst/>
          </a:prstGeom>
        </p:spPr>
        <p:txBody>
          <a:bodyPr wrap="square">
            <a:spAutoFit/>
          </a:bodyPr>
          <a:lstStyle/>
          <a:p>
            <a:pPr algn="ctr">
              <a:lnSpc>
                <a:spcPct val="150000"/>
              </a:lnSpc>
            </a:pPr>
            <a:r>
              <a:rPr lang="el-GR" i="1" dirty="0"/>
              <a:t>Ο ΚΩΝΣΤΑΝΤΙΝΟΣ ΣΤΡΕΦΕΤΑΙ ΠΡΟΣ ΤΟΝ ΧΡΙΣΤΙΑΝΙΣΜΟ ( 312μ.Χ) </a:t>
            </a:r>
          </a:p>
          <a:p>
            <a:pPr algn="just">
              <a:lnSpc>
                <a:spcPct val="150000"/>
              </a:lnSpc>
            </a:pPr>
            <a:r>
              <a:rPr lang="el-GR" i="1" dirty="0"/>
              <a:t>Ο Κωνσταντίνος έλαβε θεϊκό μήνυμα, κατά τον ύπνο του, να χαράξει στις ασπίδες των στρατιωτών του το σημάδι του Θεού και μετά να αρχίσει τη μάχη. </a:t>
            </a:r>
            <a:r>
              <a:rPr lang="el-GR" i="1" dirty="0" err="1"/>
              <a:t>Yπάκουσε</a:t>
            </a:r>
            <a:r>
              <a:rPr lang="el-GR" i="1" dirty="0"/>
              <a:t> και χάραξε το όνομα του Χριστού με ένα Χ. Δυναμωμένος μ’ αυτό το σύμβολο ο στρατός ορμά στη μάχη… Ο αγώνας είναι λυσσαλέος και το χέρι του Θεού απλώνεται πάνω στη μάχη. Ο στρατός του Μαξέντιου υποχωρεί. Ο ίδιος εγκαταλείπει τη μάχη και καταφεύγει στη γέφυρα. Αποκόπτεται από τους στρατιώτες του. Παρασυρμένος από τον όγκο των φυγάδων ρίχνεται στον Τίβερη και πνίγεται. Αυτός ο φρικτός πόλεμος είχε, επιτέλους, τελειώσει.</a:t>
            </a:r>
          </a:p>
          <a:p>
            <a:pPr algn="just">
              <a:lnSpc>
                <a:spcPct val="150000"/>
              </a:lnSpc>
            </a:pPr>
            <a:r>
              <a:rPr lang="el-GR" dirty="0"/>
              <a:t>Λακτάντιος, </a:t>
            </a:r>
            <a:r>
              <a:rPr lang="en-US" dirty="0"/>
              <a:t>De </a:t>
            </a:r>
            <a:r>
              <a:rPr lang="en-US" dirty="0" err="1"/>
              <a:t>mortibus</a:t>
            </a:r>
            <a:r>
              <a:rPr lang="en-US" dirty="0"/>
              <a:t> </a:t>
            </a:r>
            <a:r>
              <a:rPr lang="en-US" dirty="0" err="1"/>
              <a:t>persecutorum</a:t>
            </a:r>
            <a:r>
              <a:rPr lang="en-US" dirty="0"/>
              <a:t>, 44 (</a:t>
            </a:r>
            <a:r>
              <a:rPr lang="el-GR" dirty="0"/>
              <a:t>Μετ. Β.Σ.)</a:t>
            </a:r>
            <a:endParaRPr lang="el-GR" i="1" dirty="0"/>
          </a:p>
        </p:txBody>
      </p:sp>
    </p:spTree>
    <p:extLst>
      <p:ext uri="{BB962C8B-B14F-4D97-AF65-F5344CB8AC3E}">
        <p14:creationId xmlns:p14="http://schemas.microsoft.com/office/powerpoint/2010/main" val="31997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7497" y="851338"/>
            <a:ext cx="9624848" cy="4247317"/>
          </a:xfrm>
          <a:prstGeom prst="rect">
            <a:avLst/>
          </a:prstGeom>
        </p:spPr>
        <p:txBody>
          <a:bodyPr wrap="square">
            <a:spAutoFit/>
          </a:bodyPr>
          <a:lstStyle/>
          <a:p>
            <a:pPr algn="ctr">
              <a:lnSpc>
                <a:spcPct val="150000"/>
              </a:lnSpc>
            </a:pPr>
            <a:r>
              <a:rPr lang="el-GR" b="1" dirty="0"/>
              <a:t>ΑΝΕΞΙΘΡΗΣΚΙΑ ΣΤΗΝ ΑΥΤΟΚΡΑΤΟΡΙΑ: ΤΟ ΔΙΑΤΑΓΜΑ ΤΩΝ ΜΕΔΙΟΛΑΝΩΝ, 313 μ.Χ.</a:t>
            </a:r>
          </a:p>
          <a:p>
            <a:pPr algn="ctr">
              <a:lnSpc>
                <a:spcPct val="150000"/>
              </a:lnSpc>
            </a:pPr>
            <a:r>
              <a:rPr lang="el-GR" dirty="0"/>
              <a:t>(Προοίμιο)</a:t>
            </a:r>
          </a:p>
          <a:p>
            <a:pPr algn="just">
              <a:lnSpc>
                <a:spcPct val="150000"/>
              </a:lnSpc>
            </a:pPr>
            <a:r>
              <a:rPr lang="el-GR" dirty="0"/>
              <a:t>Ευρισκόμενοι στο Μιλάνο, εγώ ο Αύγουστος Κωνσταντίνος και εγώ ο Αύγουστος </a:t>
            </a:r>
            <a:r>
              <a:rPr lang="el-GR" dirty="0" err="1"/>
              <a:t>Λικίνιος</a:t>
            </a:r>
            <a:r>
              <a:rPr lang="el-GR" dirty="0"/>
              <a:t>, κάτω από καλούς οιωνούς και αναζητούντες με φροντίδα κάθε τι που θα απέβλεπε στο γενικό καλό… πιστέψαμε ότι έπρεπε να τακτοποιήσουμε όλα εκείνα τα οποία αφορούν στην οφειλόμενη λατρεία προς το Θείον και να παραχωρήσουμε στους Χριστιανούς και σε όλους τους υπηκόους μας την ελεύθερη άσκηση των λατρευτικών τους καθηκόντων στη θρησκεία της επιλογής τους. Είθε, επομένως, το Θείον, στην ουράνια κατοικία του, να εκδηλώσει την ικανοποίησή του και να στείλει τις χάρες του και σε μας και στους λαούς που ζουν υπό την εξουσία μας.</a:t>
            </a:r>
          </a:p>
          <a:p>
            <a:pPr algn="just">
              <a:lnSpc>
                <a:spcPct val="150000"/>
              </a:lnSpc>
            </a:pPr>
            <a:r>
              <a:rPr lang="el-GR" i="1" u="sng" dirty="0"/>
              <a:t>Λακτάντιος, De </a:t>
            </a:r>
            <a:r>
              <a:rPr lang="el-GR" i="1" u="sng" dirty="0" err="1"/>
              <a:t>mortibus</a:t>
            </a:r>
            <a:r>
              <a:rPr lang="el-GR" i="1" u="sng" dirty="0"/>
              <a:t> </a:t>
            </a:r>
            <a:r>
              <a:rPr lang="el-GR" i="1" u="sng" dirty="0" err="1"/>
              <a:t>persecutorum</a:t>
            </a:r>
            <a:r>
              <a:rPr lang="el-GR" i="1" u="sng" dirty="0"/>
              <a:t> 47 (Μετ. Β.Σ.)</a:t>
            </a:r>
            <a:endParaRPr lang="el-GR" i="1" u="sng" dirty="0">
              <a:effectLst/>
            </a:endParaRPr>
          </a:p>
        </p:txBody>
      </p:sp>
    </p:spTree>
    <p:extLst>
      <p:ext uri="{BB962C8B-B14F-4D97-AF65-F5344CB8AC3E}">
        <p14:creationId xmlns:p14="http://schemas.microsoft.com/office/powerpoint/2010/main" val="2256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202</TotalTime>
  <Words>1889</Words>
  <Application>Microsoft Office PowerPoint</Application>
  <PresentationFormat>Ευρεία οθόνη</PresentationFormat>
  <Paragraphs>69</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Franklin Gothic Book</vt:lpstr>
      <vt:lpstr>Roboto Slab</vt:lpstr>
      <vt:lpstr>Wingdings</vt:lpstr>
      <vt:lpstr>Crop</vt:lpstr>
      <vt:lpstr>η μεταβαση απο τη ρωμη στο βυζαντιο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μεταβαση απο τη ρωμη στο βυζαντιο</dc:title>
  <dc:creator>Adana</dc:creator>
  <cp:lastModifiedBy>Ανδριάνα Μπαλαμπάνη</cp:lastModifiedBy>
  <cp:revision>22</cp:revision>
  <cp:lastPrinted>2020-09-14T18:34:14Z</cp:lastPrinted>
  <dcterms:created xsi:type="dcterms:W3CDTF">2017-09-09T15:00:16Z</dcterms:created>
  <dcterms:modified xsi:type="dcterms:W3CDTF">2021-09-19T16:26:45Z</dcterms:modified>
</cp:coreProperties>
</file>