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4660"/>
  </p:normalViewPr>
  <p:slideViewPr>
    <p:cSldViewPr showGuides="1">
      <p:cViewPr>
        <p:scale>
          <a:sx n="100" d="100"/>
          <a:sy n="10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9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54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1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6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3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0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</a:t>
            </a:r>
            <a:r>
              <a:rPr lang="el-GR" b="1" dirty="0" smtClean="0"/>
              <a:t>ΗΛΕΚΤΡΟΤΕΧΝΙΑΣ ενότητα 5.4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1520" y="757479"/>
                <a:ext cx="8640959" cy="504041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pPr algn="ctr"/>
                <a:r>
                  <a:rPr lang="el-GR" sz="1600" b="1" dirty="0" smtClean="0"/>
                  <a:t>ΣΥΝΤΟΝΙΣΜΟΣ ΚΥΚΛΩΜΑΤΟΣ</a:t>
                </a:r>
                <a:endParaRPr lang="el-GR" sz="1600" b="1" dirty="0"/>
              </a:p>
              <a:p>
                <a:pPr>
                  <a:lnSpc>
                    <a:spcPct val="150000"/>
                  </a:lnSpc>
                </a:pPr>
                <a:r>
                  <a:rPr lang="el-GR" sz="1600" dirty="0"/>
                  <a:t>Συχνότητα συντονισμού, </a:t>
                </a:r>
                <a:r>
                  <a:rPr lang="el-GR" sz="1600" dirty="0" err="1"/>
                  <a:t>ιδιοσυχνότητα</a:t>
                </a:r>
                <a:r>
                  <a:rPr lang="el-GR" sz="1600" dirty="0"/>
                  <a:t> </a:t>
                </a:r>
                <a:r>
                  <a:rPr lang="en-US" sz="1600" b="1" dirty="0"/>
                  <a:t>f</a:t>
                </a:r>
                <a:r>
                  <a:rPr lang="en-US" sz="1600" b="1" baseline="-25000" dirty="0"/>
                  <a:t>0</a:t>
                </a:r>
                <a:r>
                  <a:rPr lang="el-GR" sz="1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1600" b="1">
                              <a:latin typeface="Cambria Math"/>
                            </a:rPr>
                            <m:t>𝛚</m:t>
                          </m:r>
                        </m:e>
                        <m:sub>
                          <m:r>
                            <a:rPr lang="el-GR" sz="1600" b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6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600" b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6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1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  <m:sSub>
                        <m:sSub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,        </m:t>
                          </m:r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𝐟</m:t>
                          </m:r>
                        </m:e>
                        <m:sub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6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600" b="1">
                              <a:latin typeface="Cambria Math"/>
                              <a:ea typeface="Cambria Math"/>
                            </a:rPr>
                            <m:t>𝛑</m:t>
                          </m:r>
                          <m:rad>
                            <m:radPr>
                              <m:degHide m:val="on"/>
                              <m:ctrlPr>
                                <a:rPr lang="el-GR" sz="16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1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</a:rPr>
                            <m:t>𝐙</m:t>
                          </m:r>
                        </m:e>
                        <m:sub>
                          <m:r>
                            <a:rPr lang="en-US" sz="1600" b="1" i="0">
                              <a:latin typeface="Cambria Math"/>
                            </a:rPr>
                            <m:t>𝐦𝐢𝐧</m:t>
                          </m:r>
                        </m:sub>
                      </m:sSub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𝐑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,        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num>
                        <m:den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</m:oMath>
                  </m:oMathPara>
                </a14:m>
                <a:endParaRPr lang="el-GR" sz="1600" b="1" dirty="0"/>
              </a:p>
              <a:p>
                <a:r>
                  <a:rPr lang="el-GR" sz="1600" b="1" dirty="0" smtClean="0"/>
                  <a:t>Συντελεστής ποιότητος: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</a:rPr>
                          <m:t>𝐐</m:t>
                        </m:r>
                      </m:e>
                      <m:sub>
                        <m:r>
                          <a:rPr lang="el-GR" sz="1600" b="1">
                            <a:latin typeface="Cambria Math"/>
                          </a:rPr>
                          <m:t>𝛑</m:t>
                        </m:r>
                      </m:sub>
                    </m:sSub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</m:e>
                          <m:sub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𝐋</m:t>
                        </m:r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</m:e>
                          <m:sub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𝐑𝐂</m:t>
                        </m:r>
                      </m:den>
                    </m:f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  <m:rad>
                      <m:radPr>
                        <m:degHide m:val="on"/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num>
                          <m:den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den>
                        </m:f>
                      </m:e>
                    </m:rad>
                  </m:oMath>
                </a14:m>
                <a:r>
                  <a:rPr lang="el-GR" sz="1600" dirty="0" smtClean="0"/>
                  <a:t>  </a:t>
                </a:r>
              </a:p>
              <a:p>
                <a:r>
                  <a:rPr lang="el-GR" sz="1600" dirty="0"/>
                  <a:t>Ζώνη διέλευσης: </a:t>
                </a:r>
                <a:r>
                  <a:rPr lang="el-GR" sz="1600" b="1" dirty="0"/>
                  <a:t>Δ</a:t>
                </a:r>
                <a:r>
                  <a:rPr lang="en-US" sz="1600" b="1" dirty="0"/>
                  <a:t>f = f</a:t>
                </a:r>
                <a:r>
                  <a:rPr lang="en-US" sz="1600" b="1" baseline="-25000" dirty="0"/>
                  <a:t>2</a:t>
                </a:r>
                <a:r>
                  <a:rPr lang="en-US" sz="1600" b="1" dirty="0"/>
                  <a:t> – f</a:t>
                </a:r>
                <a:r>
                  <a:rPr lang="en-US" sz="1600" b="1" baseline="-25000" dirty="0"/>
                  <a:t>1 </a:t>
                </a:r>
                <a:r>
                  <a:rPr lang="en-US" sz="1600" b="1" dirty="0"/>
                  <a:t> </a:t>
                </a:r>
              </a:p>
              <a:p>
                <a:r>
                  <a:rPr lang="en-US" sz="1600" dirty="0"/>
                  <a:t>f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 </a:t>
                </a:r>
                <a:r>
                  <a:rPr lang="el-GR" sz="1600" dirty="0"/>
                  <a:t>και</a:t>
                </a:r>
                <a:r>
                  <a:rPr lang="en-US" sz="1600" dirty="0"/>
                  <a:t> f</a:t>
                </a:r>
                <a:r>
                  <a:rPr lang="en-US" sz="1600" baseline="-25000" dirty="0"/>
                  <a:t>1</a:t>
                </a:r>
                <a:r>
                  <a:rPr lang="el-GR" sz="1600" baseline="-25000" dirty="0"/>
                  <a:t> </a:t>
                </a:r>
                <a:r>
                  <a:rPr lang="en-US" sz="1600" dirty="0"/>
                  <a:t>o</a:t>
                </a:r>
                <a:r>
                  <a:rPr lang="el-GR" sz="1600" dirty="0" smtClean="0"/>
                  <a:t>ι </a:t>
                </a:r>
                <a:r>
                  <a:rPr lang="el-GR" sz="1600" dirty="0"/>
                  <a:t>πλευρικές συχνότητες όταν το ρεύμα παίρνει τιμή Ι = 0,707</a:t>
                </a:r>
                <a:r>
                  <a:rPr lang="en-US" sz="1600" dirty="0"/>
                  <a:t> </a:t>
                </a:r>
                <a:r>
                  <a:rPr lang="el-GR" sz="1600" dirty="0"/>
                  <a:t>Ι</a:t>
                </a:r>
                <a:r>
                  <a:rPr lang="en-US" sz="1600" baseline="-25000" dirty="0"/>
                  <a:t>max</a:t>
                </a:r>
              </a:p>
              <a:p>
                <a:endParaRPr lang="el-GR" sz="1600" dirty="0" smtClean="0"/>
              </a:p>
              <a:p>
                <a:r>
                  <a:rPr lang="el-GR" sz="1600" dirty="0" smtClean="0"/>
                  <a:t>Επίσης </a:t>
                </a:r>
                <a:r>
                  <a:rPr lang="el-GR" sz="1600" dirty="0"/>
                  <a:t>ισχύει </a:t>
                </a:r>
                <a:r>
                  <a:rPr lang="el-GR" sz="1600" b="1" dirty="0"/>
                  <a:t>Δ</a:t>
                </a:r>
                <a:r>
                  <a:rPr lang="en-US" sz="1600" b="1" dirty="0"/>
                  <a:t>f</a:t>
                </a:r>
                <a14:m>
                  <m:oMath xmlns:m="http://schemas.openxmlformats.org/officeDocument/2006/math">
                    <m:r>
                      <a:rPr lang="el-GR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𝐟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𝐐</m:t>
                            </m:r>
                          </m:e>
                          <m:sub>
                            <m:r>
                              <a:rPr lang="el-GR" sz="1600" b="1" i="0">
                                <a:latin typeface="Cambria Math"/>
                                <a:ea typeface="Cambria Math"/>
                              </a:rPr>
                              <m:t>𝛑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1600" dirty="0" smtClean="0"/>
                  <a:t> και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 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𝟐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b="1" dirty="0" smtClean="0"/>
                  <a:t>=</a:t>
                </a:r>
                <a:r>
                  <a:rPr lang="el-GR" sz="16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l-GR" sz="1600" b="1" dirty="0" smtClean="0"/>
                  <a:t> </a:t>
                </a:r>
                <a:r>
                  <a:rPr lang="en-US" sz="1600" b="1" dirty="0" smtClean="0"/>
                  <a:t>+</a:t>
                </a:r>
                <a:r>
                  <a:rPr lang="el-GR" sz="16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1600" b="1" i="0" dirty="0" smtClean="0">
                            <a:latin typeface="Cambria Math"/>
                          </a:rPr>
                          <m:t>𝚫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num>
                      <m:den>
                        <m:r>
                          <a:rPr lang="en-US" sz="1600" b="1" i="0" dirty="0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600" b="1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600" b="1" i="0" dirty="0" smtClean="0">
                            <a:latin typeface="Cambria Math"/>
                          </a:rPr>
                          <m:t>     </m:t>
                        </m:r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𝟏</m:t>
                        </m:r>
                        <m:r>
                          <a:rPr lang="en-US" sz="1600" b="1" i="0" dirty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600" b="1" i="0" dirty="0" smtClean="0">
                            <a:latin typeface="Cambria Math"/>
                          </a:rPr>
                          <m:t> </m:t>
                        </m:r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1600" b="1" i="0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1600" b="1" i="0" dirty="0">
                            <a:latin typeface="Cambria Math"/>
                          </a:rPr>
                          <m:t>𝚫</m:t>
                        </m:r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num>
                      <m:den>
                        <m:r>
                          <a:rPr lang="en-US" sz="1600" b="1" i="0" dirty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l-GR" sz="1600" b="1" dirty="0" smtClean="0"/>
              </a:p>
              <a:p>
                <a:endParaRPr lang="el-GR" sz="1600" b="1" dirty="0" smtClean="0"/>
              </a:p>
              <a:p>
                <a:r>
                  <a:rPr lang="el-GR" sz="1600" b="1" u="sng" dirty="0"/>
                  <a:t>ΙΣΧΥΣ ΣΤΟ ΣΥΝΤΟΝΙΣΜΟ: </a:t>
                </a:r>
                <a:r>
                  <a:rPr lang="el-GR" sz="1600" dirty="0"/>
                  <a:t>η διαφορά φάσης μηδέν οπότε &gt; το κύκλωμα απορροφά μόνο πραγματική ισχύ από την πηγή &gt; ρεύμα μέγιστο &gt; </a:t>
                </a:r>
                <a:r>
                  <a:rPr lang="el-GR" sz="1600" dirty="0" err="1" smtClean="0"/>
                  <a:t>απορροφούμενη</a:t>
                </a:r>
                <a:r>
                  <a:rPr lang="el-GR" sz="1600" dirty="0" smtClean="0"/>
                  <a:t>   </a:t>
                </a:r>
                <a:r>
                  <a:rPr lang="el-GR" sz="1600" dirty="0"/>
                  <a:t>ισχύς μέγιστη</a:t>
                </a:r>
              </a:p>
              <a:p>
                <a:endParaRPr lang="el-GR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>
                          <a:latin typeface="Cambria Math"/>
                        </a:rPr>
                        <m:t>𝐏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𝛔𝛖𝛎𝛗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𝛔𝛖𝛎</m:t>
                      </m:r>
                      <m:sSup>
                        <m:sSup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</m:oMath>
                  </m:oMathPara>
                </a14:m>
                <a:endParaRPr lang="el-GR" sz="1600" b="1" dirty="0"/>
              </a:p>
              <a:p>
                <a:endParaRPr lang="el-GR" sz="1600" b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>
                          <a:latin typeface="Cambria Math"/>
                        </a:rPr>
                        <m:t>𝐐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𝛈𝛍𝛗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𝛈𝛍𝛗</m:t>
                      </m:r>
                      <m:sSup>
                        <m:sSup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57479"/>
                <a:ext cx="8640959" cy="5040419"/>
              </a:xfrm>
              <a:prstGeom prst="rect">
                <a:avLst/>
              </a:prstGeom>
              <a:blipFill rotWithShape="1">
                <a:blip r:embed="rId2"/>
                <a:stretch>
                  <a:fillRect l="-915" t="-241" b="-361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2863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266</Words>
  <Application>Microsoft Office PowerPoint</Application>
  <PresentationFormat>Προβολή στην οθόνη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48</cp:revision>
  <dcterms:created xsi:type="dcterms:W3CDTF">2018-10-31T08:53:33Z</dcterms:created>
  <dcterms:modified xsi:type="dcterms:W3CDTF">2019-02-14T10:53:18Z</dcterms:modified>
</cp:coreProperties>
</file>