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1" autoAdjust="0"/>
    <p:restoredTop sz="94660"/>
  </p:normalViewPr>
  <p:slideViewPr>
    <p:cSldViewPr showGuides="1">
      <p:cViewPr>
        <p:scale>
          <a:sx n="100" d="100"/>
          <a:sy n="100" d="100"/>
        </p:scale>
        <p:origin x="-130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0819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790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854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10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8543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7382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15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616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7161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6366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4517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56E27-B746-4E64-8971-6036D018C550}" type="datetimeFigureOut">
              <a:rPr lang="el-GR" smtClean="0"/>
              <a:t>14/2/2019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6095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17847" y="83960"/>
            <a:ext cx="7776864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b="1" dirty="0" smtClean="0"/>
              <a:t>ΤΥΠΟΛΟΓΙΟ </a:t>
            </a:r>
            <a:r>
              <a:rPr lang="el-GR" b="1" dirty="0" smtClean="0"/>
              <a:t>ΗΛΕΚΤΡΟΤΕΧΝΙΑΣ ενότητα 5.3</a:t>
            </a:r>
            <a:endParaRPr lang="el-GR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412263" y="1772816"/>
                <a:ext cx="4388033" cy="1291379"/>
              </a:xfrm>
              <a:prstGeom prst="rect">
                <a:avLst/>
              </a:prstGeom>
              <a:noFill/>
              <a:ln w="2222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600" b="1" dirty="0" smtClean="0"/>
                  <a:t>ΙΣΧΥΣ ΚΑΙ ΕΝΕΡΓΕΙΑ ΣΤΑ ΕΝΑΛΛΑΣΣΟΜΕΝΑ ΚΥΚΛΩΜΑΤΑ</a:t>
                </a:r>
                <a:endParaRPr lang="en-US" sz="1600" b="1" dirty="0" smtClean="0"/>
              </a:p>
              <a:p>
                <a:r>
                  <a:rPr lang="el-GR" sz="1600" b="1" dirty="0"/>
                  <a:t>Ισ</a:t>
                </a:r>
                <a:r>
                  <a:rPr lang="el-GR" sz="1600" b="1" dirty="0" smtClean="0"/>
                  <a:t>χύς: </a:t>
                </a:r>
                <a14:m>
                  <m:oMath xmlns:m="http://schemas.openxmlformats.org/officeDocument/2006/math">
                    <m:r>
                      <a:rPr lang="en-US" sz="1600" b="1" i="0">
                        <a:latin typeface="Cambria Math"/>
                      </a:rPr>
                      <m:t>𝐏</m:t>
                    </m:r>
                    <m:r>
                      <a:rPr lang="en-US" sz="1600" b="1" i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600" b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b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1" i="0">
                                <a:latin typeface="Cambria Math"/>
                                <a:ea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n-US" sz="1600" b="1" i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  <m:r>
                          <a:rPr lang="en-US" sz="1600" b="1" i="0">
                            <a:latin typeface="Cambria Math"/>
                            <a:ea typeface="Cambria Math"/>
                          </a:rPr>
                          <m:t>∙</m:t>
                        </m:r>
                        <m:sSub>
                          <m:sSubPr>
                            <m:ctrlPr>
                              <a:rPr lang="en-US" sz="1600" b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1" i="0">
                                <a:latin typeface="Cambria Math"/>
                                <a:ea typeface="Cambria Math"/>
                              </a:rPr>
                              <m:t>𝐈</m:t>
                            </m:r>
                          </m:e>
                          <m:sub>
                            <m:r>
                              <a:rPr lang="en-US" sz="1600" b="1" i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r>
                          <a:rPr lang="en-US" sz="1600" b="1" i="0"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en-US" sz="1600" b="1" i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1600" b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600" b="1" i="0"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l-GR" sz="1600" b="1" i="0">
                            <a:latin typeface="Cambria Math"/>
                            <a:ea typeface="Cambria Math"/>
                          </a:rPr>
                          <m:t>𝛆𝛎</m:t>
                        </m:r>
                      </m:sub>
                    </m:sSub>
                    <m:r>
                      <a:rPr lang="en-US" sz="1600" b="1" i="0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n-US" sz="1600" b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600" b="1" i="0">
                            <a:latin typeface="Cambria Math"/>
                            <a:ea typeface="Cambria Math"/>
                          </a:rPr>
                          <m:t>𝐔</m:t>
                        </m:r>
                      </m:e>
                      <m:sub>
                        <m:r>
                          <a:rPr lang="el-GR" sz="1600" b="1" i="0">
                            <a:latin typeface="Cambria Math"/>
                            <a:ea typeface="Cambria Math"/>
                          </a:rPr>
                          <m:t>𝛆𝛎</m:t>
                        </m:r>
                      </m:sub>
                    </m:sSub>
                  </m:oMath>
                </a14:m>
                <a:endParaRPr lang="el-GR" sz="1600" b="1" dirty="0"/>
              </a:p>
              <a:p>
                <a:r>
                  <a:rPr lang="el-GR" sz="1600" b="1" dirty="0"/>
                  <a:t>Ε</a:t>
                </a:r>
                <a:r>
                  <a:rPr lang="el-GR" sz="1600" b="1" dirty="0" smtClean="0"/>
                  <a:t>νέργεια:  </a:t>
                </a:r>
                <a14:m>
                  <m:oMath xmlns:m="http://schemas.openxmlformats.org/officeDocument/2006/math">
                    <m:r>
                      <a:rPr lang="en-US" sz="1600" b="1" i="0">
                        <a:latin typeface="Cambria Math"/>
                      </a:rPr>
                      <m:t>𝐖</m:t>
                    </m:r>
                    <m:r>
                      <a:rPr lang="en-US" sz="1600" b="1" i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1600" b="1" i="0">
                        <a:latin typeface="Cambria Math"/>
                        <a:ea typeface="Cambria Math"/>
                      </a:rPr>
                      <m:t>𝐏</m:t>
                    </m:r>
                    <m:r>
                      <a:rPr lang="en-US" sz="1600" b="1" i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1600" b="1" i="0">
                        <a:latin typeface="Cambria Math"/>
                        <a:ea typeface="Cambria Math"/>
                      </a:rPr>
                      <m:t>𝐭</m:t>
                    </m:r>
                    <m:r>
                      <a:rPr lang="en-US" sz="1600" b="1" i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600" b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b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1" i="0">
                                <a:latin typeface="Cambria Math"/>
                                <a:ea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n-US" sz="1600" b="1" i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  <m:r>
                          <a:rPr lang="en-US" sz="1600" b="1" i="0">
                            <a:latin typeface="Cambria Math"/>
                            <a:ea typeface="Cambria Math"/>
                          </a:rPr>
                          <m:t>∙</m:t>
                        </m:r>
                        <m:sSub>
                          <m:sSubPr>
                            <m:ctrlPr>
                              <a:rPr lang="en-US" sz="1600" b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1" i="0">
                                <a:latin typeface="Cambria Math"/>
                                <a:ea typeface="Cambria Math"/>
                              </a:rPr>
                              <m:t>𝐈</m:t>
                            </m:r>
                          </m:e>
                          <m:sub>
                            <m:r>
                              <a:rPr lang="en-US" sz="1600" b="1" i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  <m:r>
                          <a:rPr lang="en-US" sz="1600" b="1" i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1600" b="1" i="0">
                            <a:latin typeface="Cambria Math"/>
                            <a:ea typeface="Cambria Math"/>
                          </a:rPr>
                          <m:t>𝐭</m:t>
                        </m:r>
                      </m:num>
                      <m:den>
                        <m:r>
                          <a:rPr lang="en-US" sz="1600" b="1" i="0"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en-US" sz="1600" b="1" i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1600" b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600" b="1" i="0">
                            <a:latin typeface="Cambria Math"/>
                            <a:ea typeface="Cambria Math"/>
                          </a:rPr>
                          <m:t>𝐔</m:t>
                        </m:r>
                      </m:e>
                      <m:sub>
                        <m:r>
                          <a:rPr lang="el-GR" sz="1600" b="1" i="0">
                            <a:latin typeface="Cambria Math"/>
                            <a:ea typeface="Cambria Math"/>
                          </a:rPr>
                          <m:t>𝛆𝛎</m:t>
                        </m:r>
                      </m:sub>
                    </m:sSub>
                    <m:r>
                      <a:rPr lang="en-US" sz="1600" b="1" i="0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n-US" sz="1600" b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600" b="1" i="0"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l-GR" sz="1600" b="1" i="0">
                            <a:latin typeface="Cambria Math"/>
                            <a:ea typeface="Cambria Math"/>
                          </a:rPr>
                          <m:t>𝛆𝛎</m:t>
                        </m:r>
                      </m:sub>
                    </m:sSub>
                    <m:r>
                      <a:rPr lang="en-US" sz="1600" b="1" i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1600" b="1" i="0">
                        <a:latin typeface="Cambria Math"/>
                        <a:ea typeface="Cambria Math"/>
                      </a:rPr>
                      <m:t>𝐭</m:t>
                    </m:r>
                  </m:oMath>
                </a14:m>
                <a:endParaRPr lang="el-GR" sz="1600" b="1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2263" y="1772816"/>
                <a:ext cx="4388033" cy="1291379"/>
              </a:xfrm>
              <a:prstGeom prst="rect">
                <a:avLst/>
              </a:prstGeom>
              <a:blipFill rotWithShape="1">
                <a:blip r:embed="rId2"/>
                <a:stretch>
                  <a:fillRect l="-552" t="-463" b="-463"/>
                </a:stretch>
              </a:blipFill>
              <a:ln w="2222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11959" y="692696"/>
                <a:ext cx="4388033" cy="938077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600" b="1" dirty="0"/>
                  <a:t>ΙΣΧΥΣ ΚΑΙ ΕΝΕΡΓΕΙΑ ΣΕ ΚΥΚΛΩΜΑ ΜΕ </a:t>
                </a:r>
                <a:r>
                  <a:rPr lang="el-GR" sz="1600" b="1" dirty="0" smtClean="0"/>
                  <a:t>ΙΔΑΝΙΚΟ ΠΗΝΙΟ</a:t>
                </a:r>
              </a:p>
              <a:p>
                <a:r>
                  <a:rPr lang="el-GR" sz="1600" b="1" dirty="0" smtClean="0"/>
                  <a:t>Άεργη ισχύς </a:t>
                </a:r>
                <a14:m>
                  <m:oMath xmlns:m="http://schemas.openxmlformats.org/officeDocument/2006/math">
                    <m:r>
                      <a:rPr lang="en-US" sz="1600" b="1">
                        <a:latin typeface="Cambria Math"/>
                      </a:rPr>
                      <m:t>𝐐</m:t>
                    </m:r>
                    <m:r>
                      <a:rPr lang="en-US" sz="1600" b="1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16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𝐔</m:t>
                        </m:r>
                      </m:e>
                      <m:sub>
                        <m:r>
                          <a:rPr lang="el-GR" sz="1600" b="1">
                            <a:latin typeface="Cambria Math"/>
                            <a:ea typeface="Cambria Math"/>
                          </a:rPr>
                          <m:t>𝛆𝛎</m:t>
                        </m:r>
                      </m:sub>
                    </m:sSub>
                    <m:r>
                      <a:rPr lang="en-US" sz="1600" b="1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n-US" sz="16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l-GR" sz="1600" b="1">
                            <a:latin typeface="Cambria Math"/>
                            <a:ea typeface="Cambria Math"/>
                          </a:rPr>
                          <m:t>𝛆𝛎</m:t>
                        </m:r>
                      </m:sub>
                    </m:sSub>
                    <m:r>
                      <a:rPr lang="en-US" sz="1600" b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6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1">
                                <a:latin typeface="Cambria Math"/>
                                <a:ea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n-US" sz="1600" b="1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∙</m:t>
                        </m:r>
                        <m:sSub>
                          <m:sSubPr>
                            <m:ctrlPr>
                              <a:rPr lang="en-US" sz="16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1">
                                <a:latin typeface="Cambria Math"/>
                                <a:ea typeface="Cambria Math"/>
                              </a:rPr>
                              <m:t>𝐈</m:t>
                            </m:r>
                          </m:e>
                          <m:sub>
                            <m:r>
                              <a:rPr lang="en-US" sz="1600" b="1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en-US" sz="1600">
                        <a:latin typeface="Cambria Math"/>
                        <a:ea typeface="Cambria Math"/>
                      </a:rPr>
                      <m:t>  </m:t>
                    </m:r>
                    <m:r>
                      <m:rPr>
                        <m:sty m:val="p"/>
                      </m:rPr>
                      <a:rPr lang="el-GR" sz="1600">
                        <a:latin typeface="Cambria Math"/>
                        <a:ea typeface="Cambria Math"/>
                      </a:rPr>
                      <m:t>σ</m:t>
                    </m:r>
                  </m:oMath>
                </a14:m>
                <a:r>
                  <a:rPr lang="el-GR" sz="1600" dirty="0"/>
                  <a:t>ε </a:t>
                </a:r>
                <a:r>
                  <a:rPr lang="en-US" sz="1600" dirty="0" smtClean="0"/>
                  <a:t>Var</a:t>
                </a:r>
                <a:endParaRPr lang="el-GR" sz="1600" b="1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59" y="692696"/>
                <a:ext cx="4388033" cy="938077"/>
              </a:xfrm>
              <a:prstGeom prst="rect">
                <a:avLst/>
              </a:prstGeom>
              <a:blipFill rotWithShape="1">
                <a:blip r:embed="rId3"/>
                <a:stretch>
                  <a:fillRect l="-553" t="-1274" b="-1274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4558655" y="853284"/>
                <a:ext cx="4388033" cy="6169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lIns="72000" rIns="72000" rtlCol="0">
                <a:spAutoFit/>
              </a:bodyPr>
              <a:lstStyle/>
              <a:p>
                <a:r>
                  <a:rPr lang="el-GR" sz="1400" b="1" dirty="0"/>
                  <a:t>ΙΣΧΥΣ ΚΑΙ ΕΝΕΡΓΕΙΑ ΣΕ ΚΥΚΛΩΜΑ ΜΕ </a:t>
                </a:r>
                <a:r>
                  <a:rPr lang="el-GR" sz="1400" b="1" dirty="0" smtClean="0"/>
                  <a:t>ΙΔΑΝΙΚΟ ΠΥΚΝΩΤΗ</a:t>
                </a:r>
              </a:p>
              <a:p>
                <a:r>
                  <a:rPr lang="el-GR" sz="1400" b="1" dirty="0"/>
                  <a:t>Ά</a:t>
                </a:r>
                <a:r>
                  <a:rPr lang="el-GR" sz="1400" b="1" dirty="0" smtClean="0"/>
                  <a:t>εργη ισχύς  </a:t>
                </a:r>
                <a14:m>
                  <m:oMath xmlns:m="http://schemas.openxmlformats.org/officeDocument/2006/math">
                    <m:r>
                      <a:rPr lang="en-US" sz="1400" b="1">
                        <a:latin typeface="Cambria Math"/>
                      </a:rPr>
                      <m:t>𝐐</m:t>
                    </m:r>
                    <m:r>
                      <a:rPr lang="en-US" sz="1400" b="1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𝐔</m:t>
                        </m:r>
                      </m:e>
                      <m:sub>
                        <m:r>
                          <a:rPr lang="el-GR" sz="1400" b="1">
                            <a:latin typeface="Cambria Math"/>
                            <a:ea typeface="Cambria Math"/>
                          </a:rPr>
                          <m:t>𝛆𝛎</m:t>
                        </m:r>
                      </m:sub>
                    </m:sSub>
                    <m:r>
                      <a:rPr lang="en-US" sz="1400" b="1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l-GR" sz="1400" b="1">
                            <a:latin typeface="Cambria Math"/>
                            <a:ea typeface="Cambria Math"/>
                          </a:rPr>
                          <m:t>𝛆𝛎</m:t>
                        </m:r>
                      </m:sub>
                    </m:sSub>
                    <m:r>
                      <a:rPr lang="en-US" sz="1400" b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400" b="1">
                                <a:latin typeface="Cambria Math"/>
                                <a:ea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n-US" sz="1400" b="1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∙</m:t>
                        </m:r>
                        <m:sSub>
                          <m:sSubPr>
                            <m:ctrlPr>
                              <a:rPr lang="en-US" sz="14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400" b="1">
                                <a:latin typeface="Cambria Math"/>
                                <a:ea typeface="Cambria Math"/>
                              </a:rPr>
                              <m:t>𝐈</m:t>
                            </m:r>
                          </m:e>
                          <m:sub>
                            <m:r>
                              <a:rPr lang="en-US" sz="1400" b="1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en-US" sz="1400">
                        <a:latin typeface="Cambria Math"/>
                        <a:ea typeface="Cambria Math"/>
                      </a:rPr>
                      <m:t>  </m:t>
                    </m:r>
                    <m:r>
                      <m:rPr>
                        <m:sty m:val="p"/>
                      </m:rPr>
                      <a:rPr lang="el-GR" sz="1400">
                        <a:latin typeface="Cambria Math"/>
                        <a:ea typeface="Cambria Math"/>
                      </a:rPr>
                      <m:t>σ</m:t>
                    </m:r>
                  </m:oMath>
                </a14:m>
                <a:r>
                  <a:rPr lang="el-GR" sz="1400" dirty="0"/>
                  <a:t>ε </a:t>
                </a:r>
                <a:r>
                  <a:rPr lang="en-US" sz="1400" dirty="0" smtClean="0"/>
                  <a:t>Var</a:t>
                </a:r>
                <a:endParaRPr lang="el-GR" sz="14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8655" y="853284"/>
                <a:ext cx="4388033" cy="616900"/>
              </a:xfrm>
              <a:prstGeom prst="rect">
                <a:avLst/>
              </a:prstGeom>
              <a:blipFill rotWithShape="1">
                <a:blip r:embed="rId4"/>
                <a:stretch>
                  <a:fillRect l="-692" r="-415" b="-962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626046" y="3284984"/>
                <a:ext cx="7690370" cy="262251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lIns="36000" rIns="36000" rtlCol="0">
                <a:spAutoFit/>
              </a:bodyPr>
              <a:lstStyle/>
              <a:p>
                <a:pPr algn="ctr"/>
                <a:r>
                  <a:rPr lang="el-GR" sz="1400" b="1" dirty="0"/>
                  <a:t>ΙΣΧΥΣ ΚΑΙ ΕΝΕΡΓΕΙΑ ΣΕ ΚΥΚΛΩΜΑ ΜΕ ΣΥΝΘΕΤΗ </a:t>
                </a:r>
                <a:r>
                  <a:rPr lang="el-GR" sz="1400" b="1" dirty="0" smtClean="0"/>
                  <a:t>ΑΝΤΙΣΤΑΣΗ</a:t>
                </a:r>
              </a:p>
              <a:p>
                <a:pPr algn="ctr"/>
                <a:endParaRPr lang="el-GR" sz="1400" b="1" u="sng" dirty="0" smtClean="0"/>
              </a:p>
              <a:p>
                <a:r>
                  <a:rPr lang="el-GR" sz="1400" b="1" u="sng" dirty="0" smtClean="0"/>
                  <a:t>Πραγματική </a:t>
                </a:r>
                <a:r>
                  <a:rPr lang="el-GR" sz="1400" b="1" u="sng" dirty="0"/>
                  <a:t>ισχύς:</a:t>
                </a:r>
                <a:r>
                  <a:rPr lang="el-GR" sz="1400" u="sng" dirty="0"/>
                  <a:t> </a:t>
                </a:r>
                <a:r>
                  <a:rPr lang="el-GR" sz="1400" dirty="0"/>
                  <a:t>αυτή που καταναλώνεται στο ωμικό μέρος της σύνθετης αντίστασης</a:t>
                </a:r>
              </a:p>
              <a:p>
                <a14:m>
                  <m:oMath xmlns:m="http://schemas.openxmlformats.org/officeDocument/2006/math">
                    <m:r>
                      <a:rPr lang="en-US" sz="1400" b="1" i="0">
                        <a:latin typeface="Cambria Math"/>
                      </a:rPr>
                      <m:t>𝐏</m:t>
                    </m:r>
                    <m:r>
                      <a:rPr lang="en-US" sz="1400" b="1" i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𝐔</m:t>
                        </m:r>
                      </m:e>
                      <m:sub>
                        <m:r>
                          <a:rPr lang="el-GR" sz="1400" b="1" i="0">
                            <a:latin typeface="Cambria Math"/>
                            <a:ea typeface="Cambria Math"/>
                          </a:rPr>
                          <m:t>𝛆𝛎</m:t>
                        </m:r>
                      </m:sub>
                    </m:sSub>
                    <m:sSub>
                      <m:sSubPr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l-GR" sz="1400" b="1" i="0">
                            <a:latin typeface="Cambria Math"/>
                            <a:ea typeface="Cambria Math"/>
                          </a:rPr>
                          <m:t>𝛆𝛎</m:t>
                        </m:r>
                      </m:sub>
                    </m:sSub>
                    <m:r>
                      <a:rPr lang="el-GR" sz="1400" b="1" i="0">
                        <a:latin typeface="Cambria Math"/>
                        <a:ea typeface="Cambria Math"/>
                      </a:rPr>
                      <m:t>𝛔𝛖𝛎𝛗</m:t>
                    </m:r>
                    <m:r>
                      <a:rPr lang="el-GR" sz="1400" b="1" i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14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14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400" b="1" i="0">
                                <a:latin typeface="Cambria Math"/>
                                <a:ea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n-US" sz="1400" b="1" i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  <m:sSub>
                          <m:sSubPr>
                            <m:ctrlPr>
                              <a:rPr lang="el-GR" sz="14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400" b="1" i="0">
                                <a:latin typeface="Cambria Math"/>
                                <a:ea typeface="Cambria Math"/>
                              </a:rPr>
                              <m:t>𝐈</m:t>
                            </m:r>
                          </m:e>
                          <m:sub>
                            <m:r>
                              <a:rPr lang="el-GR" sz="1400" b="1" i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r>
                          <a:rPr lang="el-GR" sz="1400" b="1" i="0"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el-GR" sz="1400" b="1" i="0">
                        <a:latin typeface="Cambria Math"/>
                        <a:ea typeface="Cambria Math"/>
                      </a:rPr>
                      <m:t>𝛔𝛖𝛎𝛗</m:t>
                    </m:r>
                    <m:r>
                      <a:rPr lang="en-US" sz="1400" b="1" i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l-GR" sz="1400" b="1" dirty="0"/>
                  <a:t>σε </a:t>
                </a:r>
                <a:r>
                  <a:rPr lang="en-US" sz="1400" b="1" dirty="0" smtClean="0"/>
                  <a:t>Watt</a:t>
                </a:r>
                <a:endParaRPr lang="el-GR" sz="1400" b="1" dirty="0" smtClean="0"/>
              </a:p>
              <a:p>
                <a:endParaRPr lang="el-GR" sz="1400" dirty="0"/>
              </a:p>
              <a:p>
                <a:r>
                  <a:rPr lang="el-GR" sz="1400" b="1" u="sng" dirty="0"/>
                  <a:t>Άεργος ισχύς: </a:t>
                </a:r>
                <a:r>
                  <a:rPr lang="el-GR" sz="1400" dirty="0"/>
                  <a:t>στο επαγωγικό ή χωρητικό μέρος της σύνθετης αντίστασης</a:t>
                </a:r>
              </a:p>
              <a:p>
                <a14:m>
                  <m:oMath xmlns:m="http://schemas.openxmlformats.org/officeDocument/2006/math">
                    <m:r>
                      <a:rPr lang="en-US" sz="1400" b="1" i="0">
                        <a:latin typeface="Cambria Math"/>
                      </a:rPr>
                      <m:t>𝐐</m:t>
                    </m:r>
                    <m:r>
                      <a:rPr lang="en-US" sz="1400" b="1" i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𝐔</m:t>
                        </m:r>
                      </m:e>
                      <m:sub>
                        <m:r>
                          <a:rPr lang="el-GR" sz="1400" b="1" i="0">
                            <a:latin typeface="Cambria Math"/>
                            <a:ea typeface="Cambria Math"/>
                          </a:rPr>
                          <m:t>𝛆𝛎</m:t>
                        </m:r>
                      </m:sub>
                    </m:sSub>
                    <m:r>
                      <a:rPr lang="en-US" sz="1400" b="1" i="0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l-GR" sz="1400" b="1" i="0">
                            <a:latin typeface="Cambria Math"/>
                            <a:ea typeface="Cambria Math"/>
                          </a:rPr>
                          <m:t>𝛆𝛎</m:t>
                        </m:r>
                      </m:sub>
                    </m:sSub>
                    <m:r>
                      <a:rPr lang="el-GR" sz="1400" b="1" i="0">
                        <a:latin typeface="Cambria Math"/>
                        <a:ea typeface="Cambria Math"/>
                      </a:rPr>
                      <m:t>𝛈𝛍𝛗</m:t>
                    </m:r>
                    <m:r>
                      <a:rPr lang="en-US" sz="1400" b="1" i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400" b="1" i="0">
                                <a:latin typeface="Cambria Math"/>
                                <a:ea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n-US" sz="1400" b="1" i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∙</m:t>
                        </m:r>
                        <m:sSub>
                          <m:sSubPr>
                            <m:ctrlPr>
                              <a:rPr lang="en-US" sz="14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400" b="1" i="0">
                                <a:latin typeface="Cambria Math"/>
                                <a:ea typeface="Cambria Math"/>
                              </a:rPr>
                              <m:t>𝐈</m:t>
                            </m:r>
                          </m:e>
                          <m:sub>
                            <m:r>
                              <a:rPr lang="en-US" sz="1400" b="1" i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el-GR" sz="1400" b="1" i="0">
                        <a:latin typeface="Cambria Math"/>
                        <a:ea typeface="Cambria Math"/>
                      </a:rPr>
                      <m:t>𝛈𝛍𝛗</m:t>
                    </m:r>
                    <m:r>
                      <a:rPr lang="en-US" sz="1400" b="1" i="0">
                        <a:latin typeface="Cambria Math"/>
                        <a:ea typeface="Cambria Math"/>
                      </a:rPr>
                      <m:t>  </m:t>
                    </m:r>
                  </m:oMath>
                </a14:m>
                <a:r>
                  <a:rPr lang="el-GR" sz="1400" b="1" dirty="0"/>
                  <a:t>σε </a:t>
                </a:r>
                <a:r>
                  <a:rPr lang="en-US" sz="1400" b="1" dirty="0" err="1" smtClean="0"/>
                  <a:t>Var</a:t>
                </a:r>
                <a:endParaRPr lang="el-GR" sz="1400" b="1" dirty="0" smtClean="0"/>
              </a:p>
              <a:p>
                <a:endParaRPr lang="el-GR" sz="1400" dirty="0"/>
              </a:p>
              <a:p>
                <a:r>
                  <a:rPr lang="el-GR" sz="1400" b="1" u="sng" dirty="0"/>
                  <a:t>Φαινόμενη ισχύς:</a:t>
                </a:r>
                <a:r>
                  <a:rPr lang="el-GR" sz="1400" b="1" dirty="0"/>
                  <a:t> </a:t>
                </a:r>
                <a:r>
                  <a:rPr lang="en-US" sz="1400" b="1" dirty="0"/>
                  <a:t>     S </a:t>
                </a:r>
                <a14:m>
                  <m:oMath xmlns:m="http://schemas.openxmlformats.org/officeDocument/2006/math">
                    <m:r>
                      <a:rPr lang="en-US" sz="1400" b="1" i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𝐔</m:t>
                        </m:r>
                      </m:e>
                      <m:sub>
                        <m:r>
                          <a:rPr lang="el-GR" sz="1400" b="1" i="0">
                            <a:latin typeface="Cambria Math"/>
                            <a:ea typeface="Cambria Math"/>
                          </a:rPr>
                          <m:t>𝛆𝛎</m:t>
                        </m:r>
                      </m:sub>
                    </m:sSub>
                    <m:sSub>
                      <m:sSubPr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l-GR" sz="1400" b="1" i="0">
                            <a:latin typeface="Cambria Math"/>
                            <a:ea typeface="Cambria Math"/>
                          </a:rPr>
                          <m:t>𝛆𝛎</m:t>
                        </m:r>
                      </m:sub>
                    </m:sSub>
                    <m:r>
                      <a:rPr lang="el-GR" sz="1400" b="1" i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14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14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400" b="1" i="0">
                                <a:latin typeface="Cambria Math"/>
                                <a:ea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n-US" sz="1400" b="1" i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  <m:sSub>
                          <m:sSubPr>
                            <m:ctrlPr>
                              <a:rPr lang="el-GR" sz="14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400" b="1" i="0">
                                <a:latin typeface="Cambria Math"/>
                                <a:ea typeface="Cambria Math"/>
                              </a:rPr>
                              <m:t>𝐈</m:t>
                            </m:r>
                          </m:e>
                          <m:sub>
                            <m:r>
                              <a:rPr lang="el-GR" sz="1400" b="1" i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r>
                          <a:rPr lang="el-GR" sz="1400" b="1" i="0"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en-US" sz="1400" b="1" i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l-GR" sz="1400" dirty="0"/>
                  <a:t>σε </a:t>
                </a:r>
                <a:r>
                  <a:rPr lang="en-US" sz="1400" dirty="0" smtClean="0"/>
                  <a:t>VA</a:t>
                </a:r>
                <a:r>
                  <a:rPr lang="el-GR" sz="1400" dirty="0" smtClean="0"/>
                  <a:t>,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l-GR" sz="14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400" b="1" i="0">
                            <a:latin typeface="Cambria Math"/>
                          </a:rPr>
                          <m:t>𝐒</m:t>
                        </m:r>
                      </m:e>
                      <m:sup>
                        <m:r>
                          <a:rPr lang="en-US" sz="1400" b="1" i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l-GR" sz="1400" b="1" i="0"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el-GR" sz="1400" b="1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𝐐</m:t>
                        </m:r>
                      </m:e>
                      <m:sup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el-GR" sz="1400" b="1" i="0">
                        <a:latin typeface="Cambria Math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el-GR" sz="1400" b="1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𝐏</m:t>
                        </m:r>
                      </m:e>
                      <m:sup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l-GR" sz="1400" b="1" dirty="0"/>
                  <a:t>, </a:t>
                </a:r>
                <a14:m>
                  <m:oMath xmlns:m="http://schemas.openxmlformats.org/officeDocument/2006/math">
                    <m:r>
                      <a:rPr lang="el-GR" sz="1400" b="1" i="0" dirty="0">
                        <a:latin typeface="Cambria Math"/>
                      </a:rPr>
                      <m:t>𝛔𝛖𝛎𝛗</m:t>
                    </m:r>
                    <m:r>
                      <a:rPr lang="el-GR" sz="1400" b="1" i="0" dirty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1400" b="1" i="1" dirty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1400" b="1" i="0" dirty="0">
                            <a:latin typeface="Cambria Math"/>
                            <a:ea typeface="Cambria Math"/>
                          </a:rPr>
                          <m:t>𝐏</m:t>
                        </m:r>
                      </m:num>
                      <m:den>
                        <m:r>
                          <a:rPr lang="en-US" sz="1400" b="1" i="0" dirty="0">
                            <a:latin typeface="Cambria Math"/>
                            <a:ea typeface="Cambria Math"/>
                          </a:rPr>
                          <m:t>𝐒</m:t>
                        </m:r>
                      </m:den>
                    </m:f>
                  </m:oMath>
                </a14:m>
                <a:endParaRPr lang="el-GR" sz="14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046" y="3284984"/>
                <a:ext cx="7690370" cy="2622513"/>
              </a:xfrm>
              <a:prstGeom prst="rect">
                <a:avLst/>
              </a:prstGeom>
              <a:blipFill rotWithShape="1">
                <a:blip r:embed="rId5"/>
                <a:stretch>
                  <a:fillRect l="-870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875763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1588</TotalTime>
  <Words>284</Words>
  <Application>Microsoft Office PowerPoint</Application>
  <PresentationFormat>Προβολή στην οθόνη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Παρουσίαση του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ioannis</dc:creator>
  <cp:lastModifiedBy>ioannis</cp:lastModifiedBy>
  <cp:revision>49</cp:revision>
  <dcterms:created xsi:type="dcterms:W3CDTF">2018-10-31T08:53:33Z</dcterms:created>
  <dcterms:modified xsi:type="dcterms:W3CDTF">2019-02-14T10:48:39Z</dcterms:modified>
</cp:coreProperties>
</file>