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2" r:id="rId3"/>
    <p:sldId id="263" r:id="rId4"/>
    <p:sldId id="265" r:id="rId5"/>
    <p:sldId id="260" r:id="rId6"/>
    <p:sldId id="258" r:id="rId7"/>
    <p:sldId id="261" r:id="rId8"/>
    <p:sldId id="259" r:id="rId9"/>
    <p:sldId id="266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9" d="100"/>
          <a:sy n="79" d="100"/>
        </p:scale>
        <p:origin x="-162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E5D142-22C3-4BE0-A08E-8BBAA30F7E5D}" type="datetimeFigureOut">
              <a:rPr lang="el-GR" smtClean="0"/>
              <a:t>6/2/2019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AEDE49-8E27-4A05-B767-5A7143DD4A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643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F92F6-7374-435A-8D82-07EC32FFF828}" type="datetime1">
              <a:rPr lang="el-GR" smtClean="0"/>
              <a:t>6/2/2019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Ι. ΠΑΔΙΩΤΗΣ Σ.Ε.Ε. ΠΕ83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6A80-BDD4-490D-921A-05F4FF2AD98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1183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33E87-3DC3-4D0A-8230-37B44E0C8C66}" type="datetime1">
              <a:rPr lang="el-GR" smtClean="0"/>
              <a:t>6/2/2019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Ι. ΠΑΔΙΩΤΗΣ Σ.Ε.Ε. ΠΕ83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6A80-BDD4-490D-921A-05F4FF2AD98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4218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EBE0F-AD15-4867-BC23-CD7828786C4A}" type="datetime1">
              <a:rPr lang="el-GR" smtClean="0"/>
              <a:t>6/2/2019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Ι. ΠΑΔΙΩΤΗΣ Σ.Ε.Ε. ΠΕ83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6A80-BDD4-490D-921A-05F4FF2AD98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93882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2EC4A-9613-41C8-9B22-28FCCA491CF8}" type="datetime1">
              <a:rPr lang="el-GR" smtClean="0"/>
              <a:t>6/2/2019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Ι. ΠΑΔΙΩΤΗΣ Σ.Ε.Ε. ΠΕ83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6A80-BDD4-490D-921A-05F4FF2AD98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31629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0B5C2-CF25-464C-9B12-4F9D29B70356}" type="datetime1">
              <a:rPr lang="el-GR" smtClean="0"/>
              <a:t>6/2/2019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Ι. ΠΑΔΙΩΤΗΣ Σ.Ε.Ε. ΠΕ83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6A80-BDD4-490D-921A-05F4FF2AD98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1545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027991-5E00-4ED0-9EE1-C396865236E3}" type="datetime1">
              <a:rPr lang="el-GR" smtClean="0"/>
              <a:t>6/2/2019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Ι. ΠΑΔΙΩΤΗΣ Σ.Ε.Ε. ΠΕ83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6A80-BDD4-490D-921A-05F4FF2AD98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3609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2D78A-C58B-4CD6-BD22-B574D2DB2594}" type="datetime1">
              <a:rPr lang="el-GR" smtClean="0"/>
              <a:t>6/2/2019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Ι. ΠΑΔΙΩΤΗΣ Σ.Ε.Ε. ΠΕ83</a:t>
            </a:r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6A80-BDD4-490D-921A-05F4FF2AD98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31398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248F8-0D40-41A6-B305-CDEB7E82461F}" type="datetime1">
              <a:rPr lang="el-GR" smtClean="0"/>
              <a:t>6/2/2019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Ι. ΠΑΔΙΩΤΗΣ Σ.Ε.Ε. ΠΕ83</a:t>
            </a:r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6A80-BDD4-490D-921A-05F4FF2AD98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22967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309F6-8D98-442C-B4CF-CF4103BF28B9}" type="datetime1">
              <a:rPr lang="el-GR" smtClean="0"/>
              <a:t>6/2/2019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Ι. ΠΑΔΙΩΤΗΣ Σ.Ε.Ε. ΠΕ83</a:t>
            </a:r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6A80-BDD4-490D-921A-05F4FF2AD98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96495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0B56A-0D1C-40CB-A2D3-F70AF70C41E8}" type="datetime1">
              <a:rPr lang="el-GR" smtClean="0"/>
              <a:t>6/2/2019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Ι. ΠΑΔΙΩΤΗΣ Σ.Ε.Ε. ΠΕ83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6A80-BDD4-490D-921A-05F4FF2AD98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6465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C63D6-CE13-4AE5-8C21-F0600E35C5B4}" type="datetime1">
              <a:rPr lang="el-GR" smtClean="0"/>
              <a:t>6/2/2019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Ι. ΠΑΔΙΩΤΗΣ Σ.Ε.Ε. ΠΕ83</a:t>
            </a: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6A80-BDD4-490D-921A-05F4FF2AD98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7131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914E3-F405-44CA-9B96-E670FBF3F259}" type="datetime1">
              <a:rPr lang="el-GR" smtClean="0"/>
              <a:t>6/2/2019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Ι. ΠΑΔΙΩΤΗΣ Σ.Ε.Ε. ΠΕ83</a:t>
            </a:r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96A80-BDD4-490D-921A-05F4FF2AD98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66725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1628470" y="1556792"/>
            <a:ext cx="5887061" cy="215321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l-GR" sz="3600" b="1" dirty="0" smtClean="0"/>
              <a:t>ΕΝΟΤΗΤΑ 5.4 </a:t>
            </a:r>
          </a:p>
          <a:p>
            <a:pPr algn="ctr">
              <a:lnSpc>
                <a:spcPct val="200000"/>
              </a:lnSpc>
            </a:pPr>
            <a:r>
              <a:rPr lang="el-GR" sz="3600" b="1" dirty="0" smtClean="0"/>
              <a:t>ΣΥΝΤΟΝΙΣΜΟΣ ΚΥΚΛΩΜΑΤΟΣ</a:t>
            </a:r>
            <a:endParaRPr lang="el-GR" sz="3600" b="1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6A80-BDD4-490D-921A-05F4FF2AD982}" type="slidenum">
              <a:rPr lang="el-GR" smtClean="0"/>
              <a:t>1</a:t>
            </a:fld>
            <a:endParaRPr lang="el-GR"/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Ι. ΠΑΔΙΩΤΗΣ Σ.Ε.Ε. ΠΕ83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3754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72" t="16901" r="46251" b="16760"/>
          <a:stretch/>
        </p:blipFill>
        <p:spPr bwMode="auto">
          <a:xfrm>
            <a:off x="224714" y="1094872"/>
            <a:ext cx="4707326" cy="3225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8848" y="4335830"/>
                <a:ext cx="8966303" cy="738664"/>
              </a:xfrm>
              <a:prstGeom prst="rect">
                <a:avLst/>
              </a:prstGeom>
              <a:noFill/>
            </p:spPr>
            <p:txBody>
              <a:bodyPr wrap="square" lIns="0" rIns="0" rtlCol="0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 typeface="Wingdings" pitchFamily="2" charset="2"/>
                  <a:buChar char="q"/>
                </a:pPr>
                <a:r>
                  <a:rPr lang="el-GR" sz="2000" dirty="0" smtClean="0"/>
                  <a:t>Τάση στον ωμικό αντιστάτη: </a:t>
                </a:r>
                <a:r>
                  <a:rPr lang="en-US" sz="2800" b="1" dirty="0"/>
                  <a:t>U</a:t>
                </a:r>
                <a:r>
                  <a:rPr lang="en-US" sz="2800" b="1" baseline="-25000" dirty="0"/>
                  <a:t>R</a:t>
                </a:r>
                <a:r>
                  <a:rPr lang="el-GR" sz="2800" b="1" baseline="-25000" dirty="0"/>
                  <a:t> </a:t>
                </a:r>
                <a:r>
                  <a:rPr lang="el-GR" sz="2800" b="1" dirty="0" smtClean="0"/>
                  <a:t>= </a:t>
                </a:r>
                <a:r>
                  <a:rPr lang="en-US" sz="2800" b="1" dirty="0" smtClean="0"/>
                  <a:t>I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en-US" sz="2800" b="1" dirty="0" smtClean="0"/>
                  <a:t>R </a:t>
                </a:r>
                <a:r>
                  <a:rPr lang="el-GR" sz="2000" dirty="0" smtClean="0"/>
                  <a:t>η τάση συμφασική με το ρεύμα</a:t>
                </a:r>
                <a:r>
                  <a:rPr lang="en-US" sz="2000" dirty="0" smtClean="0"/>
                  <a:t>, </a:t>
                </a:r>
                <a:endParaRPr lang="el-GR" sz="2000" dirty="0" smtClean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48" y="4335830"/>
                <a:ext cx="8966303" cy="738664"/>
              </a:xfrm>
              <a:prstGeom prst="rect">
                <a:avLst/>
              </a:prstGeom>
              <a:blipFill rotWithShape="1">
                <a:blip r:embed="rId3"/>
                <a:stretch>
                  <a:fillRect l="-1633" b="-1405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4B69-0CD1-4062-B42D-161730878E67}" type="slidenum">
              <a:rPr lang="el-GR" smtClean="0"/>
              <a:t>2</a:t>
            </a:fld>
            <a:endParaRPr lang="el-GR"/>
          </a:p>
        </p:txBody>
      </p:sp>
      <p:cxnSp>
        <p:nvCxnSpPr>
          <p:cNvPr id="7" name="Ευθύγραμμο βέλος σύνδεσης 6"/>
          <p:cNvCxnSpPr/>
          <p:nvPr/>
        </p:nvCxnSpPr>
        <p:spPr>
          <a:xfrm>
            <a:off x="683568" y="2132856"/>
            <a:ext cx="1296144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Ευθύγραμμο βέλος σύνδεσης 7"/>
          <p:cNvCxnSpPr/>
          <p:nvPr/>
        </p:nvCxnSpPr>
        <p:spPr>
          <a:xfrm>
            <a:off x="2519772" y="2132856"/>
            <a:ext cx="936104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104801" y="213285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U</a:t>
            </a:r>
            <a:r>
              <a:rPr lang="en-US" sz="2400" b="1" baseline="-25000" dirty="0" smtClean="0"/>
              <a:t>R</a:t>
            </a:r>
            <a:endParaRPr lang="el-GR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879812" y="213285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U</a:t>
            </a:r>
            <a:r>
              <a:rPr lang="en-US" sz="2400" b="1" baseline="-25000" dirty="0" smtClean="0"/>
              <a:t>L</a:t>
            </a:r>
            <a:endParaRPr lang="el-GR" sz="2400" b="1" dirty="0"/>
          </a:p>
        </p:txBody>
      </p:sp>
      <p:cxnSp>
        <p:nvCxnSpPr>
          <p:cNvPr id="11" name="Ευθύγραμμο βέλος σύνδεσης 10"/>
          <p:cNvCxnSpPr/>
          <p:nvPr/>
        </p:nvCxnSpPr>
        <p:spPr>
          <a:xfrm>
            <a:off x="3706888" y="2132856"/>
            <a:ext cx="936104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066928" y="213285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U</a:t>
            </a:r>
            <a:r>
              <a:rPr lang="en-US" sz="2400" b="1" baseline="-25000" dirty="0" smtClean="0"/>
              <a:t>C</a:t>
            </a:r>
            <a:endParaRPr lang="el-GR" sz="2400" b="1" dirty="0"/>
          </a:p>
        </p:txBody>
      </p:sp>
      <p:cxnSp>
        <p:nvCxnSpPr>
          <p:cNvPr id="6" name="Ευθεία γραμμή σύνδεσης 5"/>
          <p:cNvCxnSpPr/>
          <p:nvPr/>
        </p:nvCxnSpPr>
        <p:spPr>
          <a:xfrm>
            <a:off x="5914709" y="575111"/>
            <a:ext cx="36004" cy="3934009"/>
          </a:xfrm>
          <a:prstGeom prst="line">
            <a:avLst/>
          </a:prstGeom>
          <a:ln w="38100">
            <a:solidFill>
              <a:schemeClr val="tx1"/>
            </a:solidFill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Ευθεία γραμμή σύνδεσης 14"/>
          <p:cNvCxnSpPr/>
          <p:nvPr/>
        </p:nvCxnSpPr>
        <p:spPr>
          <a:xfrm flipH="1">
            <a:off x="5282171" y="3015674"/>
            <a:ext cx="3675529" cy="0"/>
          </a:xfrm>
          <a:prstGeom prst="line">
            <a:avLst/>
          </a:prstGeom>
          <a:ln w="38100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579005" y="3113015"/>
            <a:ext cx="340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x</a:t>
            </a:r>
            <a:endParaRPr lang="el-GR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5574551" y="419936"/>
            <a:ext cx="3465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y</a:t>
            </a:r>
            <a:endParaRPr lang="el-GR" sz="2800" dirty="0"/>
          </a:p>
        </p:txBody>
      </p:sp>
      <p:cxnSp>
        <p:nvCxnSpPr>
          <p:cNvPr id="20" name="Ευθεία γραμμή σύνδεσης 19"/>
          <p:cNvCxnSpPr/>
          <p:nvPr/>
        </p:nvCxnSpPr>
        <p:spPr>
          <a:xfrm flipH="1">
            <a:off x="5986717" y="3035727"/>
            <a:ext cx="984193" cy="0"/>
          </a:xfrm>
          <a:prstGeom prst="line">
            <a:avLst/>
          </a:prstGeom>
          <a:ln w="38100">
            <a:solidFill>
              <a:srgbClr val="FF000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Ευθεία γραμμή σύνδεσης 21"/>
          <p:cNvCxnSpPr/>
          <p:nvPr/>
        </p:nvCxnSpPr>
        <p:spPr>
          <a:xfrm flipH="1" flipV="1">
            <a:off x="5986717" y="2995622"/>
            <a:ext cx="2088232" cy="20052"/>
          </a:xfrm>
          <a:prstGeom prst="line">
            <a:avLst/>
          </a:prstGeom>
          <a:ln w="38100">
            <a:solidFill>
              <a:srgbClr val="00B0F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712545" y="2995622"/>
            <a:ext cx="2808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I</a:t>
            </a:r>
            <a:endParaRPr lang="el-GR" sz="28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5321911" y="1221300"/>
            <a:ext cx="5196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U</a:t>
            </a:r>
            <a:r>
              <a:rPr lang="en-US" sz="2800" b="1" baseline="-25000" dirty="0"/>
              <a:t>L</a:t>
            </a:r>
            <a:endParaRPr lang="el-GR" sz="2800" b="1" dirty="0"/>
          </a:p>
        </p:txBody>
      </p:sp>
      <p:cxnSp>
        <p:nvCxnSpPr>
          <p:cNvPr id="28" name="Ευθεία γραμμή σύνδεσης 27"/>
          <p:cNvCxnSpPr/>
          <p:nvPr/>
        </p:nvCxnSpPr>
        <p:spPr>
          <a:xfrm>
            <a:off x="5954905" y="1482910"/>
            <a:ext cx="31812" cy="1512712"/>
          </a:xfrm>
          <a:prstGeom prst="line">
            <a:avLst/>
          </a:prstGeom>
          <a:ln w="50800">
            <a:solidFill>
              <a:srgbClr val="00B0F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Ευθεία γραμμή σύνδεσης 32"/>
          <p:cNvCxnSpPr/>
          <p:nvPr/>
        </p:nvCxnSpPr>
        <p:spPr>
          <a:xfrm flipV="1">
            <a:off x="5954905" y="3035727"/>
            <a:ext cx="31812" cy="1473393"/>
          </a:xfrm>
          <a:prstGeom prst="line">
            <a:avLst/>
          </a:prstGeom>
          <a:ln w="50800">
            <a:solidFill>
              <a:srgbClr val="00B0F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296263" y="3812610"/>
            <a:ext cx="5453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U</a:t>
            </a:r>
            <a:r>
              <a:rPr lang="en-US" sz="2800" b="1" baseline="-25000" dirty="0" smtClean="0"/>
              <a:t>C</a:t>
            </a:r>
            <a:endParaRPr lang="el-GR" sz="28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7642901" y="3035727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U</a:t>
            </a:r>
            <a:r>
              <a:rPr lang="en-US" sz="2800" b="1" baseline="-25000" dirty="0" smtClean="0"/>
              <a:t>R</a:t>
            </a:r>
            <a:endParaRPr lang="el-GR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Ορθογώνιο 49"/>
              <p:cNvSpPr/>
              <p:nvPr/>
            </p:nvSpPr>
            <p:spPr>
              <a:xfrm>
                <a:off x="-24255" y="5128373"/>
                <a:ext cx="8758429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 typeface="Wingdings" pitchFamily="2" charset="2"/>
                  <a:buChar char="q"/>
                </a:pPr>
                <a:r>
                  <a:rPr lang="el-GR" sz="2000" dirty="0"/>
                  <a:t>Τάση στο πηνίο: </a:t>
                </a:r>
                <a:r>
                  <a:rPr lang="en-US" sz="2000" b="1" dirty="0"/>
                  <a:t>U</a:t>
                </a:r>
                <a:r>
                  <a:rPr lang="en-US" sz="2000" b="1" baseline="-25000" dirty="0"/>
                  <a:t>L</a:t>
                </a:r>
                <a:r>
                  <a:rPr lang="el-GR" sz="2000" b="1" dirty="0"/>
                  <a:t>= </a:t>
                </a:r>
                <a:r>
                  <a:rPr lang="en-US" sz="2000" b="1" dirty="0"/>
                  <a:t>I</a:t>
                </a:r>
                <a14:m>
                  <m:oMath xmlns:m="http://schemas.openxmlformats.org/officeDocument/2006/math">
                    <m:r>
                      <a:rPr lang="en-US" sz="2000" b="1" i="1"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en-US" sz="2000" b="1" dirty="0"/>
                  <a:t>X</a:t>
                </a:r>
                <a:r>
                  <a:rPr lang="en-US" sz="2000" b="1" baseline="-25000" dirty="0"/>
                  <a:t>L</a:t>
                </a:r>
                <a:r>
                  <a:rPr lang="en-US" sz="2000" b="1" dirty="0"/>
                  <a:t>=I</a:t>
                </a:r>
                <a14:m>
                  <m:oMath xmlns:m="http://schemas.openxmlformats.org/officeDocument/2006/math">
                    <m:r>
                      <a:rPr lang="en-US" sz="2000" b="1" i="1">
                        <a:latin typeface="Cambria Math"/>
                        <a:ea typeface="Cambria Math"/>
                      </a:rPr>
                      <m:t>∙</m:t>
                    </m:r>
                    <m:r>
                      <a:rPr lang="el-GR" sz="2000" b="1">
                        <a:latin typeface="Cambria Math"/>
                        <a:ea typeface="Cambria Math"/>
                      </a:rPr>
                      <m:t>𝛚</m:t>
                    </m:r>
                  </m:oMath>
                </a14:m>
                <a:r>
                  <a:rPr lang="en-US" sz="2000" b="1" dirty="0"/>
                  <a:t>L =</a:t>
                </a:r>
                <a:r>
                  <a:rPr lang="el-GR" sz="2000" b="1" dirty="0"/>
                  <a:t> </a:t>
                </a:r>
                <a:r>
                  <a:rPr lang="en-US" sz="2000" b="1" dirty="0"/>
                  <a:t>I</a:t>
                </a:r>
                <a14:m>
                  <m:oMath xmlns:m="http://schemas.openxmlformats.org/officeDocument/2006/math">
                    <m:r>
                      <a:rPr lang="en-US" sz="2000" b="1" i="1"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el-GR" sz="2000" b="1" dirty="0"/>
                  <a:t>2π</a:t>
                </a:r>
                <a:r>
                  <a:rPr lang="en-US" sz="2000" b="1" dirty="0" err="1"/>
                  <a:t>fL</a:t>
                </a:r>
                <a:r>
                  <a:rPr lang="en-US" sz="2000" b="1" dirty="0"/>
                  <a:t> </a:t>
                </a:r>
                <a:r>
                  <a:rPr lang="el-GR" sz="2000" dirty="0"/>
                  <a:t>η τάση προπορεύεται του </a:t>
                </a:r>
                <a:r>
                  <a:rPr lang="el-GR" sz="2000" dirty="0" smtClean="0"/>
                  <a:t>ρεύματος</a:t>
                </a:r>
                <a:r>
                  <a:rPr lang="en-US" sz="2000" dirty="0" smtClean="0"/>
                  <a:t> 90</a:t>
                </a:r>
                <a:r>
                  <a:rPr lang="en-US" sz="2000" baseline="30000" dirty="0"/>
                  <a:t>0</a:t>
                </a:r>
                <a:endParaRPr lang="el-GR" sz="2000" dirty="0"/>
              </a:p>
            </p:txBody>
          </p:sp>
        </mc:Choice>
        <mc:Fallback xmlns="">
          <p:sp>
            <p:nvSpPr>
              <p:cNvPr id="50" name="Ορθογώνιο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4255" y="5128373"/>
                <a:ext cx="8758429" cy="553998"/>
              </a:xfrm>
              <a:prstGeom prst="rect">
                <a:avLst/>
              </a:prstGeom>
              <a:blipFill rotWithShape="1">
                <a:blip r:embed="rId4"/>
                <a:stretch>
                  <a:fillRect l="-557" b="-989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Ορθογώνιο 53"/>
              <p:cNvSpPr/>
              <p:nvPr/>
            </p:nvSpPr>
            <p:spPr>
              <a:xfrm>
                <a:off x="16840" y="5733256"/>
                <a:ext cx="8653750" cy="7539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 typeface="Wingdings" pitchFamily="2" charset="2"/>
                  <a:buChar char="q"/>
                </a:pPr>
                <a:r>
                  <a:rPr lang="el-GR" sz="2000" dirty="0">
                    <a:solidFill>
                      <a:prstClr val="black"/>
                    </a:solidFill>
                  </a:rPr>
                  <a:t>Τάση στον πυκνωτή: </a:t>
                </a:r>
                <a:r>
                  <a:rPr lang="en-US" sz="2000" b="1" dirty="0">
                    <a:solidFill>
                      <a:prstClr val="black"/>
                    </a:solidFill>
                  </a:rPr>
                  <a:t>U</a:t>
                </a:r>
                <a:r>
                  <a:rPr lang="en-US" sz="2000" b="1" baseline="-25000" dirty="0">
                    <a:solidFill>
                      <a:prstClr val="black"/>
                    </a:solidFill>
                  </a:rPr>
                  <a:t>C  </a:t>
                </a:r>
                <a:r>
                  <a:rPr lang="el-GR" sz="2000" b="1" dirty="0">
                    <a:solidFill>
                      <a:prstClr val="black"/>
                    </a:solidFill>
                  </a:rPr>
                  <a:t>= </a:t>
                </a:r>
                <a:r>
                  <a:rPr lang="en-US" sz="2000" b="1" dirty="0">
                    <a:solidFill>
                      <a:prstClr val="black"/>
                    </a:solidFill>
                  </a:rPr>
                  <a:t>I</a:t>
                </a:r>
                <a14:m>
                  <m:oMath xmlns:m="http://schemas.openxmlformats.org/officeDocument/2006/math">
                    <m:r>
                      <a:rPr lang="en-US" sz="2000" b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en-US" sz="2000" b="1" dirty="0">
                    <a:solidFill>
                      <a:prstClr val="black"/>
                    </a:solidFill>
                  </a:rPr>
                  <a:t>X</a:t>
                </a:r>
                <a:r>
                  <a:rPr lang="en-US" sz="2000" b="1" baseline="-25000" dirty="0">
                    <a:solidFill>
                      <a:prstClr val="black"/>
                    </a:solidFill>
                  </a:rPr>
                  <a:t>C </a:t>
                </a:r>
                <a:r>
                  <a:rPr lang="en-US" sz="2000" b="1" dirty="0">
                    <a:solidFill>
                      <a:prstClr val="black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000" b="1" dirty="0">
                            <a:solidFill>
                              <a:prstClr val="black"/>
                            </a:solidFill>
                          </a:rPr>
                          <m:t>I</m:t>
                        </m:r>
                      </m:num>
                      <m:den>
                        <m:r>
                          <a:rPr lang="el-GR" sz="2000" b="1">
                            <a:solidFill>
                              <a:prstClr val="black"/>
                            </a:solidFill>
                            <a:latin typeface="Cambria Math"/>
                          </a:rPr>
                          <m:t>𝛚</m:t>
                        </m:r>
                        <m:r>
                          <a:rPr lang="en-US" sz="2000" b="1">
                            <a:solidFill>
                              <a:prstClr val="black"/>
                            </a:solidFill>
                            <a:latin typeface="Cambria Math"/>
                          </a:rPr>
                          <m:t>𝐂</m:t>
                        </m:r>
                      </m:den>
                    </m:f>
                  </m:oMath>
                </a14:m>
                <a:r>
                  <a:rPr lang="en-US" sz="2000" b="1" dirty="0">
                    <a:solidFill>
                      <a:prstClr val="black"/>
                    </a:solidFill>
                  </a:rPr>
                  <a:t> =</a:t>
                </a:r>
                <a:r>
                  <a:rPr lang="el-GR" sz="2000" b="1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000" b="1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000" b="1" dirty="0">
                            <a:solidFill>
                              <a:prstClr val="black"/>
                            </a:solidFill>
                          </a:rPr>
                          <m:t>I</m:t>
                        </m:r>
                      </m:num>
                      <m:den>
                        <m:r>
                          <a:rPr lang="en-US" sz="2000" b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el-GR" sz="2000" b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𝛑</m:t>
                        </m:r>
                        <m:r>
                          <a:rPr lang="en-US" sz="2000" b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𝐟</m:t>
                        </m:r>
                        <m:r>
                          <a:rPr lang="en-US" sz="2000" b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n-US" sz="2000" b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𝐂</m:t>
                        </m:r>
                      </m:den>
                    </m:f>
                  </m:oMath>
                </a14:m>
                <a:r>
                  <a:rPr lang="en-US" sz="2000" b="1" dirty="0">
                    <a:solidFill>
                      <a:prstClr val="black"/>
                    </a:solidFill>
                  </a:rPr>
                  <a:t> </a:t>
                </a:r>
                <a:r>
                  <a:rPr lang="el-GR" sz="2000" b="1" dirty="0">
                    <a:solidFill>
                      <a:prstClr val="black"/>
                    </a:solidFill>
                  </a:rPr>
                  <a:t> </a:t>
                </a:r>
                <a:r>
                  <a:rPr lang="el-GR" sz="2000" dirty="0">
                    <a:solidFill>
                      <a:prstClr val="black"/>
                    </a:solidFill>
                  </a:rPr>
                  <a:t>η τάση έπεται του </a:t>
                </a:r>
                <a:r>
                  <a:rPr lang="el-GR" sz="2000" dirty="0" smtClean="0">
                    <a:solidFill>
                      <a:prstClr val="black"/>
                    </a:solidFill>
                  </a:rPr>
                  <a:t>ρεύματος</a:t>
                </a:r>
                <a:r>
                  <a:rPr lang="en-US" sz="2000" dirty="0" smtClean="0">
                    <a:solidFill>
                      <a:prstClr val="black"/>
                    </a:solidFill>
                  </a:rPr>
                  <a:t> </a:t>
                </a:r>
                <a:r>
                  <a:rPr lang="en-US" sz="2000" dirty="0"/>
                  <a:t>90</a:t>
                </a:r>
                <a:r>
                  <a:rPr lang="en-US" sz="2000" baseline="30000" dirty="0"/>
                  <a:t>0</a:t>
                </a:r>
                <a:endParaRPr lang="el-GR" sz="2000" dirty="0"/>
              </a:p>
            </p:txBody>
          </p:sp>
        </mc:Choice>
        <mc:Fallback xmlns="">
          <p:sp>
            <p:nvSpPr>
              <p:cNvPr id="54" name="Ορθογώνιο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40" y="5733256"/>
                <a:ext cx="8653750" cy="753924"/>
              </a:xfrm>
              <a:prstGeom prst="rect">
                <a:avLst/>
              </a:prstGeom>
              <a:blipFill rotWithShape="1">
                <a:blip r:embed="rId5"/>
                <a:stretch>
                  <a:fillRect l="-634" b="-483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683568" y="0"/>
            <a:ext cx="7632848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800" b="1" dirty="0" smtClean="0"/>
              <a:t>ΣΥΝΤΟΝΙΣΜΟΣ ΚΥΚΛΩΜΑΤΟΣ</a:t>
            </a:r>
            <a:endParaRPr lang="el-GR" sz="2800" b="1" dirty="0"/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Ι. ΠΑΔΙΩΤΗΣ Σ.Ε.Ε. ΠΕ83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228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  <p:bldP spid="12" grpId="0"/>
      <p:bldP spid="16" grpId="0"/>
      <p:bldP spid="19" grpId="0"/>
      <p:bldP spid="25" grpId="0"/>
      <p:bldP spid="27" grpId="0"/>
      <p:bldP spid="36" grpId="0"/>
      <p:bldP spid="51" grpId="0"/>
      <p:bldP spid="50" grpId="0"/>
      <p:bldP spid="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72" t="16901" r="46251" b="16760"/>
          <a:stretch/>
        </p:blipFill>
        <p:spPr bwMode="auto">
          <a:xfrm>
            <a:off x="224714" y="1094872"/>
            <a:ext cx="4707326" cy="3225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4B69-0CD1-4062-B42D-161730878E67}" type="slidenum">
              <a:rPr lang="el-GR" smtClean="0"/>
              <a:t>3</a:t>
            </a:fld>
            <a:endParaRPr lang="el-GR"/>
          </a:p>
        </p:txBody>
      </p:sp>
      <p:cxnSp>
        <p:nvCxnSpPr>
          <p:cNvPr id="7" name="Ευθύγραμμο βέλος σύνδεσης 6"/>
          <p:cNvCxnSpPr/>
          <p:nvPr/>
        </p:nvCxnSpPr>
        <p:spPr>
          <a:xfrm>
            <a:off x="683568" y="2132856"/>
            <a:ext cx="1296144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Ευθύγραμμο βέλος σύνδεσης 7"/>
          <p:cNvCxnSpPr/>
          <p:nvPr/>
        </p:nvCxnSpPr>
        <p:spPr>
          <a:xfrm>
            <a:off x="2519772" y="2132856"/>
            <a:ext cx="936104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104801" y="213285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U</a:t>
            </a:r>
            <a:r>
              <a:rPr lang="en-US" sz="2400" b="1" baseline="-25000" dirty="0" smtClean="0"/>
              <a:t>R</a:t>
            </a:r>
            <a:endParaRPr lang="el-GR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879812" y="213285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U</a:t>
            </a:r>
            <a:r>
              <a:rPr lang="en-US" sz="2400" b="1" baseline="-25000" dirty="0" smtClean="0"/>
              <a:t>L</a:t>
            </a:r>
            <a:endParaRPr lang="el-GR" sz="2400" b="1" dirty="0"/>
          </a:p>
        </p:txBody>
      </p:sp>
      <p:cxnSp>
        <p:nvCxnSpPr>
          <p:cNvPr id="11" name="Ευθύγραμμο βέλος σύνδεσης 10"/>
          <p:cNvCxnSpPr/>
          <p:nvPr/>
        </p:nvCxnSpPr>
        <p:spPr>
          <a:xfrm>
            <a:off x="3706888" y="2132856"/>
            <a:ext cx="936104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066928" y="213285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U</a:t>
            </a:r>
            <a:r>
              <a:rPr lang="en-US" sz="2400" b="1" baseline="-25000" dirty="0" smtClean="0"/>
              <a:t>C</a:t>
            </a:r>
            <a:endParaRPr lang="el-GR" sz="2400" b="1" dirty="0"/>
          </a:p>
        </p:txBody>
      </p:sp>
      <p:cxnSp>
        <p:nvCxnSpPr>
          <p:cNvPr id="6" name="Ευθεία γραμμή σύνδεσης 5"/>
          <p:cNvCxnSpPr/>
          <p:nvPr/>
        </p:nvCxnSpPr>
        <p:spPr>
          <a:xfrm>
            <a:off x="5914709" y="575111"/>
            <a:ext cx="36004" cy="3934009"/>
          </a:xfrm>
          <a:prstGeom prst="line">
            <a:avLst/>
          </a:prstGeom>
          <a:ln w="38100">
            <a:solidFill>
              <a:schemeClr val="tx1"/>
            </a:solidFill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Ευθεία γραμμή σύνδεσης 14"/>
          <p:cNvCxnSpPr/>
          <p:nvPr/>
        </p:nvCxnSpPr>
        <p:spPr>
          <a:xfrm flipH="1">
            <a:off x="5282171" y="3015674"/>
            <a:ext cx="3675529" cy="0"/>
          </a:xfrm>
          <a:prstGeom prst="line">
            <a:avLst/>
          </a:prstGeom>
          <a:ln w="38100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749084" y="2512507"/>
            <a:ext cx="340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x</a:t>
            </a:r>
            <a:endParaRPr lang="el-GR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5574551" y="419936"/>
            <a:ext cx="3465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y</a:t>
            </a:r>
            <a:endParaRPr lang="el-GR" sz="2800" dirty="0"/>
          </a:p>
        </p:txBody>
      </p:sp>
      <p:cxnSp>
        <p:nvCxnSpPr>
          <p:cNvPr id="20" name="Ευθεία γραμμή σύνδεσης 19"/>
          <p:cNvCxnSpPr/>
          <p:nvPr/>
        </p:nvCxnSpPr>
        <p:spPr>
          <a:xfrm flipH="1">
            <a:off x="5986717" y="3035727"/>
            <a:ext cx="984193" cy="0"/>
          </a:xfrm>
          <a:prstGeom prst="line">
            <a:avLst/>
          </a:prstGeom>
          <a:ln w="38100">
            <a:solidFill>
              <a:srgbClr val="FF000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Ευθεία γραμμή σύνδεσης 21"/>
          <p:cNvCxnSpPr/>
          <p:nvPr/>
        </p:nvCxnSpPr>
        <p:spPr>
          <a:xfrm flipH="1" flipV="1">
            <a:off x="5986717" y="2995622"/>
            <a:ext cx="2088232" cy="20052"/>
          </a:xfrm>
          <a:prstGeom prst="line">
            <a:avLst/>
          </a:prstGeom>
          <a:ln w="38100">
            <a:solidFill>
              <a:srgbClr val="00B0F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712545" y="2995622"/>
            <a:ext cx="2808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I</a:t>
            </a:r>
            <a:endParaRPr lang="el-GR" sz="28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5321911" y="1221300"/>
            <a:ext cx="5196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U</a:t>
            </a:r>
            <a:r>
              <a:rPr lang="en-US" sz="2800" b="1" baseline="-25000" dirty="0"/>
              <a:t>L</a:t>
            </a:r>
            <a:endParaRPr lang="el-GR" sz="2800" b="1" dirty="0"/>
          </a:p>
        </p:txBody>
      </p:sp>
      <p:cxnSp>
        <p:nvCxnSpPr>
          <p:cNvPr id="28" name="Ευθεία γραμμή σύνδεσης 27"/>
          <p:cNvCxnSpPr/>
          <p:nvPr/>
        </p:nvCxnSpPr>
        <p:spPr>
          <a:xfrm>
            <a:off x="5954905" y="1482910"/>
            <a:ext cx="31812" cy="1512712"/>
          </a:xfrm>
          <a:prstGeom prst="line">
            <a:avLst/>
          </a:prstGeom>
          <a:ln w="50800">
            <a:solidFill>
              <a:srgbClr val="00B0F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Ευθεία γραμμή σύνδεσης 32"/>
          <p:cNvCxnSpPr/>
          <p:nvPr/>
        </p:nvCxnSpPr>
        <p:spPr>
          <a:xfrm flipV="1">
            <a:off x="5954905" y="3035727"/>
            <a:ext cx="31812" cy="1473393"/>
          </a:xfrm>
          <a:prstGeom prst="line">
            <a:avLst/>
          </a:prstGeom>
          <a:ln w="50800">
            <a:solidFill>
              <a:srgbClr val="00B0F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296263" y="3812610"/>
            <a:ext cx="5453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U</a:t>
            </a:r>
            <a:r>
              <a:rPr lang="en-US" sz="2800" b="1" baseline="-25000" dirty="0" smtClean="0"/>
              <a:t>C</a:t>
            </a:r>
            <a:endParaRPr lang="el-GR" sz="28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7642901" y="3035727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U</a:t>
            </a:r>
            <a:r>
              <a:rPr lang="en-US" sz="2800" b="1" baseline="-25000" dirty="0" smtClean="0"/>
              <a:t>R</a:t>
            </a:r>
            <a:endParaRPr lang="el-GR" sz="28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683568" y="0"/>
            <a:ext cx="7632848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800" b="1" dirty="0" smtClean="0"/>
              <a:t>ΣΥΝΤΟΝΙΣΜΟΣ ΚΥΚΛΩΜΑΤΟΣ</a:t>
            </a:r>
            <a:endParaRPr lang="el-GR" sz="28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478105" y="4653136"/>
            <a:ext cx="8496944" cy="506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el-GR" sz="2000" b="1" dirty="0" smtClean="0"/>
              <a:t>Αν </a:t>
            </a:r>
            <a:r>
              <a:rPr lang="en-US" sz="2000" b="1" dirty="0" smtClean="0"/>
              <a:t>U</a:t>
            </a:r>
            <a:r>
              <a:rPr lang="en-US" sz="2000" b="1" baseline="-25000" dirty="0" smtClean="0"/>
              <a:t>L</a:t>
            </a:r>
            <a:r>
              <a:rPr lang="en-US" sz="2000" b="1" dirty="0" smtClean="0"/>
              <a:t> = U</a:t>
            </a:r>
            <a:r>
              <a:rPr lang="en-US" sz="2000" b="1" baseline="-25000" dirty="0" smtClean="0"/>
              <a:t>C</a:t>
            </a:r>
            <a:r>
              <a:rPr lang="en-US" sz="2000" b="1" dirty="0" smtClean="0"/>
              <a:t> </a:t>
            </a:r>
            <a:r>
              <a:rPr lang="el-GR" sz="2000" b="1" dirty="0" smtClean="0"/>
              <a:t>τότε αλληλοαναιρούνται και μένει μόνο η τάση </a:t>
            </a:r>
            <a:r>
              <a:rPr lang="en-US" sz="2000" b="1" dirty="0" smtClean="0"/>
              <a:t>U</a:t>
            </a:r>
            <a:r>
              <a:rPr lang="en-US" sz="2000" b="1" baseline="-25000" dirty="0" smtClean="0"/>
              <a:t>R</a:t>
            </a:r>
            <a:r>
              <a:rPr lang="en-US" sz="2000" b="1" dirty="0" smtClean="0"/>
              <a:t> = U, </a:t>
            </a:r>
            <a:endParaRPr lang="el-GR" sz="2000" b="1" dirty="0"/>
          </a:p>
        </p:txBody>
      </p:sp>
      <p:sp>
        <p:nvSpPr>
          <p:cNvPr id="29" name="Ορθογώνιο 28"/>
          <p:cNvSpPr/>
          <p:nvPr/>
        </p:nvSpPr>
        <p:spPr>
          <a:xfrm>
            <a:off x="402004" y="5486621"/>
            <a:ext cx="819597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el-GR" b="1" dirty="0"/>
              <a:t>Συντονισμός: </a:t>
            </a:r>
            <a:r>
              <a:rPr lang="el-GR" dirty="0"/>
              <a:t>Σε κύκλωμα </a:t>
            </a:r>
            <a:r>
              <a:rPr lang="en-US" dirty="0"/>
              <a:t>R, L, C </a:t>
            </a:r>
            <a:r>
              <a:rPr lang="el-GR" dirty="0"/>
              <a:t>η τάση και το ρεύμα βρίσκονται </a:t>
            </a:r>
            <a:r>
              <a:rPr lang="el-GR" b="1" dirty="0"/>
              <a:t>σε φάση </a:t>
            </a:r>
            <a:r>
              <a:rPr lang="el-GR" dirty="0"/>
              <a:t>(</a:t>
            </a:r>
            <a:r>
              <a:rPr lang="el-GR" dirty="0" err="1"/>
              <a:t>Δφ=0</a:t>
            </a:r>
            <a:r>
              <a:rPr lang="el-GR" dirty="0"/>
              <a:t>)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el-GR" dirty="0"/>
              <a:t>Οι τιμές τάσης και έντασης παίρνουν </a:t>
            </a:r>
            <a:r>
              <a:rPr lang="el-GR" b="1" dirty="0"/>
              <a:t>μέγιστες τιμές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6470221" y="1615747"/>
            <a:ext cx="17260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prstClr val="black"/>
                </a:solidFill>
              </a:rPr>
              <a:t>U</a:t>
            </a:r>
            <a:r>
              <a:rPr lang="en-US" sz="2800" b="1" baseline="-25000" dirty="0" smtClean="0">
                <a:solidFill>
                  <a:prstClr val="black"/>
                </a:solidFill>
              </a:rPr>
              <a:t>L </a:t>
            </a:r>
            <a:r>
              <a:rPr lang="en-US" sz="2800" b="1" dirty="0" smtClean="0">
                <a:solidFill>
                  <a:prstClr val="black"/>
                </a:solidFill>
              </a:rPr>
              <a:t>– </a:t>
            </a:r>
            <a:r>
              <a:rPr lang="en-US" sz="2800" b="1" dirty="0" smtClean="0"/>
              <a:t>U</a:t>
            </a:r>
            <a:r>
              <a:rPr lang="en-US" sz="2800" b="1" baseline="-25000" dirty="0" smtClean="0"/>
              <a:t>C </a:t>
            </a:r>
            <a:r>
              <a:rPr lang="en-US" sz="2800" b="1" dirty="0" smtClean="0">
                <a:solidFill>
                  <a:prstClr val="black"/>
                </a:solidFill>
              </a:rPr>
              <a:t>= 0</a:t>
            </a:r>
            <a:endParaRPr lang="el-GR" sz="2800" b="1" dirty="0">
              <a:solidFill>
                <a:prstClr val="black"/>
              </a:solidFill>
            </a:endParaRPr>
          </a:p>
        </p:txBody>
      </p:sp>
      <p:sp>
        <p:nvSpPr>
          <p:cNvPr id="13" name="Ορθογώνιο 12"/>
          <p:cNvSpPr/>
          <p:nvPr/>
        </p:nvSpPr>
        <p:spPr>
          <a:xfrm>
            <a:off x="8074949" y="3050843"/>
            <a:ext cx="6799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b="1" dirty="0">
                <a:solidFill>
                  <a:prstClr val="black"/>
                </a:solidFill>
              </a:rPr>
              <a:t>= U</a:t>
            </a:r>
            <a:endParaRPr lang="el-GR" sz="2800" b="1" dirty="0">
              <a:solidFill>
                <a:prstClr val="black"/>
              </a:solidFill>
            </a:endParaRPr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Ι. ΠΑΔΙΩΤΗΣ Σ.Ε.Ε. ΠΕ83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48727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6" grpId="0"/>
      <p:bldP spid="19" grpId="0"/>
      <p:bldP spid="25" grpId="0"/>
      <p:bldP spid="27" grpId="0"/>
      <p:bldP spid="36" grpId="0"/>
      <p:bldP spid="51" grpId="0"/>
      <p:bldP spid="26" grpId="0"/>
      <p:bldP spid="29" grpId="0"/>
      <p:bldP spid="4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72" t="16901" r="46251" b="16760"/>
          <a:stretch/>
        </p:blipFill>
        <p:spPr bwMode="auto">
          <a:xfrm>
            <a:off x="224714" y="1094872"/>
            <a:ext cx="4707326" cy="3225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04B69-0CD1-4062-B42D-161730878E67}" type="slidenum">
              <a:rPr lang="el-GR" smtClean="0"/>
              <a:t>4</a:t>
            </a:fld>
            <a:endParaRPr lang="el-GR"/>
          </a:p>
        </p:txBody>
      </p:sp>
      <p:cxnSp>
        <p:nvCxnSpPr>
          <p:cNvPr id="7" name="Ευθύγραμμο βέλος σύνδεσης 6"/>
          <p:cNvCxnSpPr/>
          <p:nvPr/>
        </p:nvCxnSpPr>
        <p:spPr>
          <a:xfrm>
            <a:off x="683568" y="2132856"/>
            <a:ext cx="1296144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Ευθύγραμμο βέλος σύνδεσης 7"/>
          <p:cNvCxnSpPr/>
          <p:nvPr/>
        </p:nvCxnSpPr>
        <p:spPr>
          <a:xfrm>
            <a:off x="2519772" y="2132856"/>
            <a:ext cx="936104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104801" y="213285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U</a:t>
            </a:r>
            <a:r>
              <a:rPr lang="en-US" sz="2400" b="1" baseline="-25000" dirty="0" smtClean="0"/>
              <a:t>R</a:t>
            </a:r>
            <a:endParaRPr lang="el-GR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879812" y="213285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U</a:t>
            </a:r>
            <a:r>
              <a:rPr lang="en-US" sz="2400" b="1" baseline="-25000" dirty="0" smtClean="0"/>
              <a:t>L</a:t>
            </a:r>
            <a:endParaRPr lang="el-GR" sz="2400" b="1" dirty="0"/>
          </a:p>
        </p:txBody>
      </p:sp>
      <p:cxnSp>
        <p:nvCxnSpPr>
          <p:cNvPr id="11" name="Ευθύγραμμο βέλος σύνδεσης 10"/>
          <p:cNvCxnSpPr/>
          <p:nvPr/>
        </p:nvCxnSpPr>
        <p:spPr>
          <a:xfrm>
            <a:off x="3706888" y="2132856"/>
            <a:ext cx="936104" cy="0"/>
          </a:xfrm>
          <a:prstGeom prst="straightConnector1">
            <a:avLst/>
          </a:prstGeom>
          <a:ln w="381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066928" y="213285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U</a:t>
            </a:r>
            <a:r>
              <a:rPr lang="en-US" sz="2400" b="1" baseline="-25000" dirty="0" smtClean="0"/>
              <a:t>C</a:t>
            </a:r>
            <a:endParaRPr lang="el-GR" sz="2400" b="1" dirty="0"/>
          </a:p>
        </p:txBody>
      </p:sp>
      <p:cxnSp>
        <p:nvCxnSpPr>
          <p:cNvPr id="6" name="Ευθεία γραμμή σύνδεσης 5"/>
          <p:cNvCxnSpPr/>
          <p:nvPr/>
        </p:nvCxnSpPr>
        <p:spPr>
          <a:xfrm>
            <a:off x="5914709" y="575111"/>
            <a:ext cx="36004" cy="3934009"/>
          </a:xfrm>
          <a:prstGeom prst="line">
            <a:avLst/>
          </a:prstGeom>
          <a:ln w="38100">
            <a:solidFill>
              <a:schemeClr val="tx1"/>
            </a:solidFill>
            <a:headEnd type="stealth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Ευθεία γραμμή σύνδεσης 14"/>
          <p:cNvCxnSpPr/>
          <p:nvPr/>
        </p:nvCxnSpPr>
        <p:spPr>
          <a:xfrm flipH="1">
            <a:off x="5282171" y="3015674"/>
            <a:ext cx="3675529" cy="0"/>
          </a:xfrm>
          <a:prstGeom prst="line">
            <a:avLst/>
          </a:prstGeom>
          <a:ln w="38100">
            <a:solidFill>
              <a:schemeClr val="tx1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749084" y="2512507"/>
            <a:ext cx="340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x</a:t>
            </a:r>
            <a:endParaRPr lang="el-GR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5574551" y="419936"/>
            <a:ext cx="3465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y</a:t>
            </a:r>
            <a:endParaRPr lang="el-GR" sz="2800" dirty="0"/>
          </a:p>
        </p:txBody>
      </p:sp>
      <p:cxnSp>
        <p:nvCxnSpPr>
          <p:cNvPr id="20" name="Ευθεία γραμμή σύνδεσης 19"/>
          <p:cNvCxnSpPr/>
          <p:nvPr/>
        </p:nvCxnSpPr>
        <p:spPr>
          <a:xfrm flipH="1">
            <a:off x="5986717" y="3035727"/>
            <a:ext cx="984193" cy="0"/>
          </a:xfrm>
          <a:prstGeom prst="line">
            <a:avLst/>
          </a:prstGeom>
          <a:ln w="38100">
            <a:solidFill>
              <a:srgbClr val="FF000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Ευθεία γραμμή σύνδεσης 21"/>
          <p:cNvCxnSpPr/>
          <p:nvPr/>
        </p:nvCxnSpPr>
        <p:spPr>
          <a:xfrm flipH="1" flipV="1">
            <a:off x="5986717" y="2995622"/>
            <a:ext cx="2088232" cy="20052"/>
          </a:xfrm>
          <a:prstGeom prst="line">
            <a:avLst/>
          </a:prstGeom>
          <a:ln w="38100">
            <a:solidFill>
              <a:srgbClr val="00B0F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712545" y="2995622"/>
            <a:ext cx="2808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I</a:t>
            </a:r>
            <a:endParaRPr lang="el-GR" sz="28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5321911" y="1221300"/>
            <a:ext cx="5196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U</a:t>
            </a:r>
            <a:r>
              <a:rPr lang="en-US" sz="2800" b="1" baseline="-25000" dirty="0"/>
              <a:t>L</a:t>
            </a:r>
            <a:endParaRPr lang="el-GR" sz="2800" b="1" dirty="0"/>
          </a:p>
        </p:txBody>
      </p:sp>
      <p:cxnSp>
        <p:nvCxnSpPr>
          <p:cNvPr id="28" name="Ευθεία γραμμή σύνδεσης 27"/>
          <p:cNvCxnSpPr/>
          <p:nvPr/>
        </p:nvCxnSpPr>
        <p:spPr>
          <a:xfrm>
            <a:off x="5954905" y="1482910"/>
            <a:ext cx="31812" cy="1512712"/>
          </a:xfrm>
          <a:prstGeom prst="line">
            <a:avLst/>
          </a:prstGeom>
          <a:ln w="50800">
            <a:solidFill>
              <a:srgbClr val="00B0F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Ευθεία γραμμή σύνδεσης 32"/>
          <p:cNvCxnSpPr/>
          <p:nvPr/>
        </p:nvCxnSpPr>
        <p:spPr>
          <a:xfrm flipV="1">
            <a:off x="5954905" y="3035727"/>
            <a:ext cx="31812" cy="1473393"/>
          </a:xfrm>
          <a:prstGeom prst="line">
            <a:avLst/>
          </a:prstGeom>
          <a:ln w="50800">
            <a:solidFill>
              <a:srgbClr val="00B0F0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296263" y="3812610"/>
            <a:ext cx="5453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U</a:t>
            </a:r>
            <a:r>
              <a:rPr lang="en-US" sz="2800" b="1" baseline="-25000" dirty="0" smtClean="0"/>
              <a:t>C</a:t>
            </a:r>
            <a:endParaRPr lang="el-GR" sz="28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7642901" y="3035727"/>
            <a:ext cx="553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U</a:t>
            </a:r>
            <a:r>
              <a:rPr lang="en-US" sz="2800" b="1" baseline="-25000" dirty="0" smtClean="0"/>
              <a:t>R</a:t>
            </a:r>
            <a:endParaRPr lang="el-GR" sz="28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683568" y="0"/>
            <a:ext cx="7632848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800" b="1" dirty="0" smtClean="0"/>
              <a:t>ΣΥΝΤΟΝΙΣΜΟΣ ΚΥΚΛΩΜΑΤΟΣ</a:t>
            </a:r>
            <a:endParaRPr lang="el-GR" sz="2800" b="1" dirty="0"/>
          </a:p>
        </p:txBody>
      </p:sp>
      <p:sp>
        <p:nvSpPr>
          <p:cNvPr id="4" name="Ορθογώνιο 3"/>
          <p:cNvSpPr/>
          <p:nvPr/>
        </p:nvSpPr>
        <p:spPr>
          <a:xfrm>
            <a:off x="6470221" y="1615747"/>
            <a:ext cx="172603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prstClr val="black"/>
                </a:solidFill>
              </a:rPr>
              <a:t>U</a:t>
            </a:r>
            <a:r>
              <a:rPr lang="en-US" sz="2800" b="1" baseline="-25000" dirty="0" smtClean="0">
                <a:solidFill>
                  <a:prstClr val="black"/>
                </a:solidFill>
              </a:rPr>
              <a:t>L </a:t>
            </a:r>
            <a:r>
              <a:rPr lang="en-US" sz="2800" b="1" dirty="0" smtClean="0">
                <a:solidFill>
                  <a:prstClr val="black"/>
                </a:solidFill>
              </a:rPr>
              <a:t>– </a:t>
            </a:r>
            <a:r>
              <a:rPr lang="en-US" sz="2800" b="1" dirty="0" smtClean="0"/>
              <a:t>U</a:t>
            </a:r>
            <a:r>
              <a:rPr lang="en-US" sz="2800" b="1" baseline="-25000" dirty="0" smtClean="0"/>
              <a:t>C </a:t>
            </a:r>
            <a:r>
              <a:rPr lang="en-US" sz="2800" b="1" dirty="0" smtClean="0">
                <a:solidFill>
                  <a:prstClr val="black"/>
                </a:solidFill>
              </a:rPr>
              <a:t>= 0</a:t>
            </a:r>
            <a:endParaRPr lang="el-GR" sz="2800" b="1" dirty="0">
              <a:solidFill>
                <a:prstClr val="black"/>
              </a:solidFill>
            </a:endParaRPr>
          </a:p>
        </p:txBody>
      </p:sp>
      <p:sp>
        <p:nvSpPr>
          <p:cNvPr id="13" name="Ορθογώνιο 12"/>
          <p:cNvSpPr/>
          <p:nvPr/>
        </p:nvSpPr>
        <p:spPr>
          <a:xfrm>
            <a:off x="8074949" y="3050843"/>
            <a:ext cx="67999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b="1" dirty="0">
                <a:solidFill>
                  <a:prstClr val="black"/>
                </a:solidFill>
              </a:rPr>
              <a:t>= U</a:t>
            </a:r>
            <a:endParaRPr lang="el-GR" sz="2800" b="1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94520" y="4725144"/>
                <a:ext cx="8496944" cy="12820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 typeface="Wingdings" pitchFamily="2" charset="2"/>
                  <a:buChar char="Ø"/>
                </a:pPr>
                <a:r>
                  <a:rPr lang="el-GR" dirty="0" smtClean="0"/>
                  <a:t>Συχνότητα συντονισμού, </a:t>
                </a:r>
                <a:r>
                  <a:rPr lang="el-GR" dirty="0" err="1" smtClean="0"/>
                  <a:t>ιδιοσυχνότητα</a:t>
                </a:r>
                <a:r>
                  <a:rPr lang="el-GR" dirty="0" smtClean="0"/>
                  <a:t> </a:t>
                </a:r>
                <a:r>
                  <a:rPr lang="en-US" sz="2400" b="1" dirty="0" smtClean="0"/>
                  <a:t>f</a:t>
                </a:r>
                <a:r>
                  <a:rPr lang="en-US" sz="2400" b="1" baseline="-25000" dirty="0" smtClean="0"/>
                  <a:t>0</a:t>
                </a:r>
                <a:r>
                  <a:rPr lang="el-GR" dirty="0" smtClean="0"/>
                  <a:t>:</a:t>
                </a:r>
                <a:endParaRPr lang="el-GR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2000" b="1" i="0" smtClean="0">
                              <a:latin typeface="Cambria Math"/>
                            </a:rPr>
                            <m:t>𝛚</m:t>
                          </m:r>
                        </m:e>
                        <m:sub>
                          <m:r>
                            <a:rPr lang="el-GR" sz="2000" b="1" i="0" smtClean="0"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el-GR" sz="2000" b="1" i="0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l-GR" sz="2000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l-GR" sz="2000" b="1" i="0" smtClean="0">
                              <a:latin typeface="Cambria Math"/>
                              <a:ea typeface="Cambria Math"/>
                            </a:rPr>
                            <m:t>𝟏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l-GR" sz="20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1" i="0" smtClean="0">
                                  <a:latin typeface="Cambria Math"/>
                                  <a:ea typeface="Cambria Math"/>
                                </a:rPr>
                                <m:t>𝐋𝐂</m:t>
                              </m:r>
                            </m:e>
                          </m:rad>
                        </m:den>
                      </m:f>
                      <m:sSub>
                        <m:sSubPr>
                          <m:ctrlPr>
                            <a:rPr lang="el-GR" sz="2000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000" b="1" i="0" smtClean="0">
                              <a:latin typeface="Cambria Math"/>
                              <a:ea typeface="Cambria Math"/>
                            </a:rPr>
                            <m:t>,        </m:t>
                          </m:r>
                          <m:r>
                            <a:rPr lang="en-US" sz="2000" b="1" i="0" smtClean="0">
                              <a:latin typeface="Cambria Math"/>
                              <a:ea typeface="Cambria Math"/>
                            </a:rPr>
                            <m:t>𝐟</m:t>
                          </m:r>
                        </m:e>
                        <m:sub>
                          <m:r>
                            <a:rPr lang="en-US" sz="2000" b="1" i="0" smtClean="0">
                              <a:latin typeface="Cambria Math"/>
                              <a:ea typeface="Cambria Math"/>
                            </a:rPr>
                            <m:t>𝟎</m:t>
                          </m:r>
                        </m:sub>
                      </m:sSub>
                      <m:r>
                        <a:rPr lang="el-GR" sz="2000" b="1" i="0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l-GR" sz="2000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1" i="0" smtClean="0">
                              <a:latin typeface="Cambria Math"/>
                              <a:ea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0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  <m:r>
                            <a:rPr lang="el-GR" sz="2000" b="1" i="0" smtClean="0">
                              <a:latin typeface="Cambria Math"/>
                              <a:ea typeface="Cambria Math"/>
                            </a:rPr>
                            <m:t>𝛑</m:t>
                          </m:r>
                          <m:rad>
                            <m:radPr>
                              <m:degHide m:val="on"/>
                              <m:ctrlPr>
                                <a:rPr lang="el-GR" sz="20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b="1" i="0" smtClean="0">
                                  <a:latin typeface="Cambria Math"/>
                                  <a:ea typeface="Cambria Math"/>
                                </a:rPr>
                                <m:t>𝐋𝐂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l-GR" b="1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520" y="4725144"/>
                <a:ext cx="8496944" cy="1282082"/>
              </a:xfrm>
              <a:prstGeom prst="rect">
                <a:avLst/>
              </a:prstGeom>
              <a:blipFill rotWithShape="1">
                <a:blip r:embed="rId3"/>
                <a:stretch>
                  <a:fillRect l="-50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Ι. ΠΑΔΙΩΤΗΣ Σ.Ε.Ε. ΠΕ83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558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6" grpId="0"/>
      <p:bldP spid="19" grpId="0"/>
      <p:bldP spid="25" grpId="0"/>
      <p:bldP spid="27" grpId="0"/>
      <p:bldP spid="36" grpId="0"/>
      <p:bldP spid="51" grpId="0"/>
      <p:bldP spid="4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6274" y="116632"/>
            <a:ext cx="7632848" cy="52322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800" b="1" dirty="0" smtClean="0"/>
              <a:t>ΣΥΝΤΟΝΙΣΜΟΣ ΚΥΚΛΩΜΑΤΟΣ</a:t>
            </a:r>
            <a:endParaRPr lang="el-GR" sz="2800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556" b="3120"/>
          <a:stretch/>
        </p:blipFill>
        <p:spPr bwMode="auto">
          <a:xfrm>
            <a:off x="251520" y="652791"/>
            <a:ext cx="5090864" cy="4013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1520" y="5170528"/>
                <a:ext cx="4320480" cy="781368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latin typeface="Cambria Math"/>
                            </a:rPr>
                            <m:t>𝒁</m:t>
                          </m:r>
                        </m:e>
                        <m:sub>
                          <m:r>
                            <a:rPr lang="en-US" sz="2400" b="1" i="0" smtClean="0">
                              <a:latin typeface="Cambria Math"/>
                            </a:rPr>
                            <m:t>𝐦𝐢𝐧</m:t>
                          </m:r>
                        </m:sub>
                      </m:sSub>
                      <m:r>
                        <a:rPr lang="el-GR" sz="2400" b="1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𝑹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,        </m:t>
                      </m:r>
                      <m:sSub>
                        <m:sSubPr>
                          <m:ctrlPr>
                            <a:rPr lang="en-US" sz="2400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𝑰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𝒎𝒂𝒙</m:t>
                          </m:r>
                        </m:sub>
                      </m:sSub>
                      <m:r>
                        <a:rPr lang="en-US" sz="2400" b="1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𝑼</m:t>
                          </m:r>
                        </m:num>
                        <m:den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𝑹</m:t>
                          </m:r>
                        </m:den>
                      </m:f>
                    </m:oMath>
                  </m:oMathPara>
                </a14:m>
                <a:endParaRPr lang="el-GR" sz="2000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5170528"/>
                <a:ext cx="4320480" cy="78136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6A80-BDD4-490D-921A-05F4FF2AD982}" type="slidenum">
              <a:rPr lang="el-GR" smtClean="0"/>
              <a:t>5</a:t>
            </a:fld>
            <a:endParaRPr lang="el-GR"/>
          </a:p>
        </p:txBody>
      </p:sp>
      <p:sp>
        <p:nvSpPr>
          <p:cNvPr id="4" name="Ορθογώνιο 3"/>
          <p:cNvSpPr/>
          <p:nvPr/>
        </p:nvSpPr>
        <p:spPr>
          <a:xfrm>
            <a:off x="4517885" y="463499"/>
            <a:ext cx="4572000" cy="72757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200000"/>
              </a:lnSpc>
            </a:pPr>
            <a:r>
              <a:rPr lang="el-GR" sz="2400" b="1" dirty="0" smtClean="0"/>
              <a:t>Άρα στο </a:t>
            </a:r>
            <a:r>
              <a:rPr lang="el-GR" sz="2400" b="1" dirty="0"/>
              <a:t>συντονισμό </a:t>
            </a:r>
          </a:p>
        </p:txBody>
      </p:sp>
      <p:sp>
        <p:nvSpPr>
          <p:cNvPr id="6" name="Βέλος προς τα κάτω 5"/>
          <p:cNvSpPr/>
          <p:nvPr/>
        </p:nvSpPr>
        <p:spPr>
          <a:xfrm>
            <a:off x="6623865" y="1191080"/>
            <a:ext cx="360040" cy="6604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Ορθογώνιο 6"/>
          <p:cNvSpPr/>
          <p:nvPr/>
        </p:nvSpPr>
        <p:spPr>
          <a:xfrm>
            <a:off x="4475983" y="207542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b="1" dirty="0" smtClean="0"/>
              <a:t>σύνθετη </a:t>
            </a:r>
            <a:r>
              <a:rPr lang="el-GR" b="1" dirty="0"/>
              <a:t>αντίσταση </a:t>
            </a:r>
            <a:r>
              <a:rPr lang="en-US" b="1" dirty="0"/>
              <a:t>Z </a:t>
            </a:r>
            <a:r>
              <a:rPr lang="el-GR" b="1" dirty="0"/>
              <a:t>ελάχιστη </a:t>
            </a:r>
            <a:r>
              <a:rPr lang="el-GR" b="1" dirty="0" smtClean="0"/>
              <a:t>τιμή  =  </a:t>
            </a:r>
            <a:r>
              <a:rPr lang="el-GR" b="1" dirty="0"/>
              <a:t>ίση με την ωμική αντίσταση </a:t>
            </a:r>
            <a:endParaRPr lang="el-GR" dirty="0"/>
          </a:p>
        </p:txBody>
      </p:sp>
      <p:sp>
        <p:nvSpPr>
          <p:cNvPr id="8" name="TextBox 7"/>
          <p:cNvSpPr txBox="1"/>
          <p:nvPr/>
        </p:nvSpPr>
        <p:spPr>
          <a:xfrm>
            <a:off x="5319200" y="3444969"/>
            <a:ext cx="3550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smtClean="0"/>
              <a:t>ένταση </a:t>
            </a:r>
            <a:r>
              <a:rPr lang="el-GR" sz="2000" b="1" dirty="0"/>
              <a:t>ρεύματος μέγιστη τιμή</a:t>
            </a:r>
            <a:endParaRPr lang="el-GR" sz="2000" dirty="0"/>
          </a:p>
        </p:txBody>
      </p:sp>
      <p:sp>
        <p:nvSpPr>
          <p:cNvPr id="10" name="Βέλος προς τα κάτω 9"/>
          <p:cNvSpPr/>
          <p:nvPr/>
        </p:nvSpPr>
        <p:spPr>
          <a:xfrm>
            <a:off x="6623865" y="2745252"/>
            <a:ext cx="360040" cy="6604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TextBox 8"/>
          <p:cNvSpPr txBox="1"/>
          <p:nvPr/>
        </p:nvSpPr>
        <p:spPr>
          <a:xfrm>
            <a:off x="5004501" y="5951896"/>
            <a:ext cx="36724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Ένταση συμφασική με την τάση</a:t>
            </a:r>
            <a:endParaRPr lang="el-GR" sz="2000" b="1" dirty="0"/>
          </a:p>
        </p:txBody>
      </p:sp>
      <p:sp>
        <p:nvSpPr>
          <p:cNvPr id="12" name="Βέλος προς τα κάτω 11"/>
          <p:cNvSpPr/>
          <p:nvPr/>
        </p:nvSpPr>
        <p:spPr>
          <a:xfrm>
            <a:off x="6632394" y="3845079"/>
            <a:ext cx="360040" cy="6604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Βέλος προς τα κάτω 12"/>
          <p:cNvSpPr/>
          <p:nvPr/>
        </p:nvSpPr>
        <p:spPr>
          <a:xfrm>
            <a:off x="6632394" y="5291434"/>
            <a:ext cx="360040" cy="6604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5125959" y="4645029"/>
            <a:ext cx="3550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b="1" dirty="0" err="1" smtClean="0"/>
              <a:t>Απορροφούμενη</a:t>
            </a:r>
            <a:r>
              <a:rPr lang="el-GR" sz="2000" b="1" dirty="0" smtClean="0"/>
              <a:t> ισχύς μέγιστη </a:t>
            </a:r>
            <a:endParaRPr lang="el-GR" sz="2000" dirty="0"/>
          </a:p>
        </p:txBody>
      </p:sp>
      <p:sp>
        <p:nvSpPr>
          <p:cNvPr id="11" name="Θέση υποσέλιδου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Ι. ΠΑΔΙΩΤΗΣ Σ.Ε.Ε. ΠΕ83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36013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6" grpId="0" animBg="1"/>
      <p:bldP spid="7" grpId="0"/>
      <p:bldP spid="8" grpId="0"/>
      <p:bldP spid="10" grpId="0" animBg="1"/>
      <p:bldP spid="9" grpId="0"/>
      <p:bldP spid="12" grpId="0" animBg="1"/>
      <p:bldP spid="13" grpId="0" animBg="1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6274" y="116632"/>
            <a:ext cx="7632848" cy="52322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800" b="1" dirty="0" smtClean="0"/>
              <a:t>ΣΥΝΤΟΝΙΣΜΟΣ ΚΥΚΛΩΜΑΤΟΣ</a:t>
            </a:r>
            <a:endParaRPr lang="el-GR" sz="2800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556" b="3120"/>
          <a:stretch/>
        </p:blipFill>
        <p:spPr bwMode="auto">
          <a:xfrm>
            <a:off x="139902" y="843677"/>
            <a:ext cx="3751924" cy="2957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062318" y="4028402"/>
                <a:ext cx="6840760" cy="136537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8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1" i="0" smtClean="0">
                              <a:latin typeface="Cambria Math"/>
                            </a:rPr>
                            <m:t>𝐐</m:t>
                          </m:r>
                        </m:e>
                        <m:sub>
                          <m:r>
                            <a:rPr lang="el-GR" sz="2800" b="1" i="0" smtClean="0">
                              <a:latin typeface="Cambria Math"/>
                            </a:rPr>
                            <m:t>𝛑</m:t>
                          </m:r>
                        </m:sub>
                      </m:sSub>
                      <m:r>
                        <a:rPr lang="el-GR" sz="2800" b="1" i="0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l-GR" sz="2800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1" i="0" smtClean="0">
                                  <a:latin typeface="Cambria Math"/>
                                  <a:ea typeface="Cambria Math"/>
                                </a:rPr>
                                <m:t>𝐔</m:t>
                              </m:r>
                            </m:e>
                            <m:sub>
                              <m:r>
                                <a:rPr lang="en-US" sz="2800" b="1" i="0" smtClean="0">
                                  <a:latin typeface="Cambria Math"/>
                                  <a:ea typeface="Cambria Math"/>
                                </a:rPr>
                                <m:t>𝐋</m:t>
                              </m:r>
                            </m:sub>
                          </m:sSub>
                        </m:num>
                        <m:den>
                          <m:r>
                            <a:rPr lang="en-US" sz="2800" b="1" i="0" smtClean="0">
                              <a:latin typeface="Cambria Math"/>
                              <a:ea typeface="Cambria Math"/>
                            </a:rPr>
                            <m:t>𝐑</m:t>
                          </m:r>
                        </m:den>
                      </m:f>
                      <m:r>
                        <a:rPr lang="el-GR" sz="2800" b="1" i="0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l-GR" sz="2800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1" i="0" smtClean="0">
                                  <a:latin typeface="Cambria Math"/>
                                  <a:ea typeface="Cambria Math"/>
                                </a:rPr>
                                <m:t>𝐔</m:t>
                              </m:r>
                            </m:e>
                            <m:sub>
                              <m:r>
                                <a:rPr lang="en-US" sz="2800" b="1" i="0" smtClean="0">
                                  <a:latin typeface="Cambria Math"/>
                                  <a:ea typeface="Cambria Math"/>
                                </a:rPr>
                                <m:t>𝐂</m:t>
                              </m:r>
                            </m:sub>
                          </m:sSub>
                        </m:num>
                        <m:den>
                          <m:r>
                            <a:rPr lang="en-US" sz="2800" b="1" i="0" smtClean="0">
                              <a:latin typeface="Cambria Math"/>
                              <a:ea typeface="Cambria Math"/>
                            </a:rPr>
                            <m:t>𝐑</m:t>
                          </m:r>
                        </m:den>
                      </m:f>
                      <m:r>
                        <a:rPr lang="el-GR" sz="2800" b="1" i="0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l-GR" sz="2800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l-GR" sz="2800" b="1" i="0" smtClean="0">
                                  <a:latin typeface="Cambria Math"/>
                                  <a:ea typeface="Cambria Math"/>
                                </a:rPr>
                                <m:t>𝛚</m:t>
                              </m:r>
                            </m:e>
                            <m:sub>
                              <m:r>
                                <a:rPr lang="el-GR" sz="2800" b="1" i="0" smtClean="0">
                                  <a:latin typeface="Cambria Math"/>
                                  <a:ea typeface="Cambria Math"/>
                                </a:rPr>
                                <m:t>𝟎</m:t>
                              </m:r>
                            </m:sub>
                          </m:sSub>
                          <m:r>
                            <a:rPr lang="en-US" sz="2800" b="1" i="0" smtClean="0">
                              <a:latin typeface="Cambria Math"/>
                              <a:ea typeface="Cambria Math"/>
                            </a:rPr>
                            <m:t>𝐋</m:t>
                          </m:r>
                        </m:num>
                        <m:den>
                          <m:r>
                            <a:rPr lang="en-US" sz="2800" b="1" i="0" smtClean="0">
                              <a:latin typeface="Cambria Math"/>
                              <a:ea typeface="Cambria Math"/>
                            </a:rPr>
                            <m:t>𝐑</m:t>
                          </m:r>
                        </m:den>
                      </m:f>
                      <m:r>
                        <a:rPr lang="el-GR" sz="2800" b="1" i="0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l-GR" sz="2800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800" b="1" i="0" smtClean="0">
                              <a:latin typeface="Cambria Math"/>
                              <a:ea typeface="Cambria Math"/>
                            </a:rPr>
                            <m:t>𝟏</m:t>
                          </m:r>
                        </m:num>
                        <m:den>
                          <m:sSub>
                            <m:sSubPr>
                              <m:ctrlPr>
                                <a:rPr lang="el-GR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l-GR" sz="2800" b="1" i="0" smtClean="0">
                                  <a:latin typeface="Cambria Math"/>
                                  <a:ea typeface="Cambria Math"/>
                                </a:rPr>
                                <m:t>𝛚</m:t>
                              </m:r>
                            </m:e>
                            <m:sub>
                              <m:r>
                                <a:rPr lang="el-GR" sz="2800" b="1" i="0" smtClean="0">
                                  <a:latin typeface="Cambria Math"/>
                                  <a:ea typeface="Cambria Math"/>
                                </a:rPr>
                                <m:t>𝟎</m:t>
                              </m:r>
                            </m:sub>
                          </m:sSub>
                          <m:r>
                            <a:rPr lang="en-US" sz="2800" b="1" i="0" smtClean="0">
                              <a:latin typeface="Cambria Math"/>
                              <a:ea typeface="Cambria Math"/>
                            </a:rPr>
                            <m:t>𝐑𝐂</m:t>
                          </m:r>
                        </m:den>
                      </m:f>
                      <m:r>
                        <a:rPr lang="el-GR" sz="2800" b="1" i="0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l-GR" sz="2800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800" b="1" i="0" smtClean="0">
                              <a:latin typeface="Cambria Math"/>
                              <a:ea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800" b="1" i="0" smtClean="0">
                              <a:latin typeface="Cambria Math"/>
                              <a:ea typeface="Cambria Math"/>
                            </a:rPr>
                            <m:t>𝐑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el-GR" sz="2800" b="1" i="1" smtClean="0">
                              <a:latin typeface="Cambria Math"/>
                              <a:ea typeface="Cambria Math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l-GR" sz="28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800" b="1" i="0" smtClean="0">
                                  <a:latin typeface="Cambria Math"/>
                                  <a:ea typeface="Cambria Math"/>
                                </a:rPr>
                                <m:t>𝐋</m:t>
                              </m:r>
                            </m:num>
                            <m:den>
                              <m:r>
                                <a:rPr lang="en-US" sz="2800" b="1" i="0" smtClean="0">
                                  <a:latin typeface="Cambria Math"/>
                                  <a:ea typeface="Cambria Math"/>
                                </a:rPr>
                                <m:t>𝐂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l-GR" sz="2800" b="1" dirty="0" smtClean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2318" y="4028402"/>
                <a:ext cx="6840760" cy="136537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6A80-BDD4-490D-921A-05F4FF2AD982}" type="slidenum">
              <a:rPr lang="el-GR" smtClean="0"/>
              <a:t>6</a:t>
            </a:fld>
            <a:endParaRPr lang="el-GR"/>
          </a:p>
        </p:txBody>
      </p:sp>
      <p:sp>
        <p:nvSpPr>
          <p:cNvPr id="6" name="Ορθογώνιο 5"/>
          <p:cNvSpPr/>
          <p:nvPr/>
        </p:nvSpPr>
        <p:spPr>
          <a:xfrm>
            <a:off x="3923928" y="843677"/>
            <a:ext cx="513031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200" b="1" u="sng" dirty="0" smtClean="0"/>
              <a:t>Συντελεστής ποιότητος</a:t>
            </a:r>
            <a:r>
              <a:rPr lang="en-US" sz="2200" dirty="0" smtClean="0"/>
              <a:t> </a:t>
            </a:r>
            <a:r>
              <a:rPr lang="en-US" sz="2200" b="1" dirty="0" smtClean="0"/>
              <a:t> Q</a:t>
            </a:r>
            <a:r>
              <a:rPr lang="el-GR" sz="2200" b="1" baseline="-25000" dirty="0" smtClean="0"/>
              <a:t>π </a:t>
            </a:r>
            <a:r>
              <a:rPr lang="el-GR" sz="2200" b="1" dirty="0" smtClean="0"/>
              <a:t>το πηλίκο της τάσης στα άκρα του πηνίου ή του πυκνωτή προς την τάση του δικτύου κατά το συντονισμό του κυκλώματος</a:t>
            </a:r>
            <a:r>
              <a:rPr lang="en-US" sz="2200" b="1" dirty="0" smtClean="0"/>
              <a:t>, </a:t>
            </a:r>
            <a:r>
              <a:rPr lang="el-GR" sz="2200" b="1" dirty="0" smtClean="0"/>
              <a:t>δείχνει πόσες φορές η τάση </a:t>
            </a:r>
            <a:r>
              <a:rPr lang="en-US" sz="2200" b="1" dirty="0" smtClean="0"/>
              <a:t>U</a:t>
            </a:r>
            <a:r>
              <a:rPr lang="en-US" sz="2200" b="1" baseline="-25000" dirty="0" smtClean="0"/>
              <a:t>L</a:t>
            </a:r>
            <a:r>
              <a:rPr lang="en-US" sz="2200" b="1" dirty="0" smtClean="0"/>
              <a:t> </a:t>
            </a:r>
            <a:r>
              <a:rPr lang="el-GR" sz="2200" b="1" dirty="0" smtClean="0"/>
              <a:t>ή </a:t>
            </a:r>
            <a:r>
              <a:rPr lang="en-US" sz="2200" b="1" dirty="0" smtClean="0"/>
              <a:t>U</a:t>
            </a:r>
            <a:r>
              <a:rPr lang="en-US" sz="2200" b="1" baseline="-25000" dirty="0" smtClean="0"/>
              <a:t>C</a:t>
            </a:r>
            <a:r>
              <a:rPr lang="en-US" sz="2200" b="1" dirty="0" smtClean="0"/>
              <a:t> </a:t>
            </a:r>
            <a:r>
              <a:rPr lang="el-GR" sz="2200" b="1" dirty="0" smtClean="0"/>
              <a:t>είναι μεγαλύτερη από την τάση τροφοδοσίας.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4931" y="5706454"/>
            <a:ext cx="7435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Κίνδυνος υπέρτασης                                      καταστροφή του πυκνωτή</a:t>
            </a:r>
            <a:endParaRPr lang="el-GR" sz="2000" b="1" dirty="0"/>
          </a:p>
        </p:txBody>
      </p:sp>
      <p:cxnSp>
        <p:nvCxnSpPr>
          <p:cNvPr id="8" name="Ευθύγραμμο βέλος σύνδεσης 7"/>
          <p:cNvCxnSpPr/>
          <p:nvPr/>
        </p:nvCxnSpPr>
        <p:spPr>
          <a:xfrm>
            <a:off x="3347864" y="5917922"/>
            <a:ext cx="1224136" cy="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Θέση υποσέλιδου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Ι. ΠΑΔΙΩΤΗΣ Σ.Ε.Ε. ΠΕ83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74292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6274" y="116632"/>
            <a:ext cx="7632848" cy="52322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800" b="1" dirty="0" smtClean="0"/>
              <a:t>ΣΥΝΤΟΝΙΣΜΟΣ ΚΥΚΛΩΜΑΤΟΣ – ΖΩΝΗ ΔΙΕΛΕΥΣΗΣ</a:t>
            </a:r>
            <a:endParaRPr lang="el-GR" sz="2800" b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2" r="14244" b="18013"/>
          <a:stretch/>
        </p:blipFill>
        <p:spPr bwMode="auto">
          <a:xfrm>
            <a:off x="242211" y="764704"/>
            <a:ext cx="4231178" cy="3518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355976" y="792255"/>
            <a:ext cx="468052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l-GR" sz="2000" b="1" dirty="0" smtClean="0"/>
              <a:t>Ζώνη διέλευσης: </a:t>
            </a:r>
            <a:r>
              <a:rPr lang="el-GR" sz="2800" b="1" dirty="0" smtClean="0"/>
              <a:t>Δ</a:t>
            </a:r>
            <a:r>
              <a:rPr lang="en-US" sz="2800" b="1" dirty="0" smtClean="0"/>
              <a:t>f = f</a:t>
            </a:r>
            <a:r>
              <a:rPr lang="en-US" sz="2800" b="1" baseline="-25000" dirty="0" smtClean="0"/>
              <a:t>2</a:t>
            </a:r>
            <a:r>
              <a:rPr lang="en-US" sz="2800" b="1" dirty="0" smtClean="0"/>
              <a:t> – f</a:t>
            </a:r>
            <a:r>
              <a:rPr lang="en-US" sz="2800" b="1" baseline="-25000" dirty="0" smtClean="0"/>
              <a:t>1 </a:t>
            </a:r>
            <a:r>
              <a:rPr lang="en-US" sz="2800" b="1" dirty="0" smtClean="0"/>
              <a:t> </a:t>
            </a:r>
            <a:endParaRPr lang="en-US" sz="2000" b="1" dirty="0" smtClean="0"/>
          </a:p>
          <a:p>
            <a:pPr>
              <a:lnSpc>
                <a:spcPct val="200000"/>
              </a:lnSpc>
            </a:pPr>
            <a:r>
              <a:rPr lang="en-US" sz="2000" b="1" dirty="0"/>
              <a:t>f</a:t>
            </a:r>
            <a:r>
              <a:rPr lang="en-US" sz="2000" b="1" baseline="-25000" dirty="0"/>
              <a:t>2</a:t>
            </a:r>
            <a:r>
              <a:rPr lang="en-US" sz="2000" b="1" dirty="0"/>
              <a:t> </a:t>
            </a:r>
            <a:r>
              <a:rPr lang="el-GR" sz="2000" b="1" dirty="0" smtClean="0"/>
              <a:t>και</a:t>
            </a:r>
            <a:r>
              <a:rPr lang="en-US" sz="2000" b="1" dirty="0" smtClean="0"/>
              <a:t> f</a:t>
            </a:r>
            <a:r>
              <a:rPr lang="en-US" sz="2000" b="1" baseline="-25000" dirty="0" smtClean="0"/>
              <a:t>1</a:t>
            </a:r>
            <a:r>
              <a:rPr lang="el-GR" sz="2000" b="1" baseline="-25000" dirty="0" smtClean="0"/>
              <a:t> </a:t>
            </a:r>
            <a:r>
              <a:rPr lang="el-GR" sz="2000" b="1" dirty="0"/>
              <a:t> </a:t>
            </a:r>
            <a:r>
              <a:rPr lang="el-GR" sz="2000" b="1" dirty="0" smtClean="0"/>
              <a:t>είναι </a:t>
            </a:r>
            <a:r>
              <a:rPr lang="el-GR" sz="2000" b="1" dirty="0"/>
              <a:t>ο</a:t>
            </a:r>
            <a:r>
              <a:rPr lang="el-GR" sz="2000" b="1" dirty="0" smtClean="0"/>
              <a:t>ι πλευρικές συχνότητες όταν το ρεύμα παίρνει τιμή Ι = 0,707</a:t>
            </a:r>
            <a:r>
              <a:rPr lang="en-US" sz="2000" b="1" dirty="0" smtClean="0"/>
              <a:t> </a:t>
            </a:r>
            <a:r>
              <a:rPr lang="el-GR" sz="2000" b="1" dirty="0" smtClean="0"/>
              <a:t>Ι</a:t>
            </a:r>
            <a:r>
              <a:rPr lang="en-US" sz="2000" b="1" baseline="-25000" dirty="0" smtClean="0"/>
              <a:t>max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Ορθογώνιο 4"/>
              <p:cNvSpPr/>
              <p:nvPr/>
            </p:nvSpPr>
            <p:spPr>
              <a:xfrm>
                <a:off x="242211" y="4283605"/>
                <a:ext cx="8650269" cy="20392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l-GR" sz="2000" b="1" dirty="0" smtClean="0"/>
                  <a:t>Επίσης ισχύει </a:t>
                </a:r>
                <a:r>
                  <a:rPr lang="el-GR" sz="2800" b="1" dirty="0" smtClean="0"/>
                  <a:t>Δ</a:t>
                </a:r>
                <a:r>
                  <a:rPr lang="en-US" sz="2800" b="1" dirty="0"/>
                  <a:t>f</a:t>
                </a:r>
                <a14:m>
                  <m:oMath xmlns:m="http://schemas.openxmlformats.org/officeDocument/2006/math">
                    <m:r>
                      <a:rPr lang="el-GR" sz="2800" b="1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l-GR" sz="2800" b="1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sz="2800" b="1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latin typeface="Cambria Math"/>
                                <a:ea typeface="Cambria Math"/>
                              </a:rPr>
                              <m:t>𝒇</m:t>
                            </m:r>
                          </m:e>
                          <m:sub>
                            <m:r>
                              <a:rPr lang="en-US" sz="2800" b="1" i="1" smtClean="0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l-GR" sz="2800" b="1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latin typeface="Cambria Math"/>
                                <a:ea typeface="Cambria Math"/>
                              </a:rPr>
                              <m:t>𝑸</m:t>
                            </m:r>
                          </m:e>
                          <m:sub>
                            <m:r>
                              <a:rPr lang="el-GR" sz="2800" b="1" i="1" smtClean="0">
                                <a:latin typeface="Cambria Math"/>
                                <a:ea typeface="Cambria Math"/>
                              </a:rPr>
                              <m:t>𝝅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000" b="1" dirty="0" smtClean="0"/>
                  <a:t>, </a:t>
                </a:r>
                <a:r>
                  <a:rPr lang="el-GR" sz="2000" b="1" dirty="0" smtClean="0"/>
                  <a:t>για ορισμένη συχνότητα συντονισμού όσο μεγαλύτερο συντελεστή ποιότητας έχουμε τότε προκύπτει στενή ζώνη διέλευσης.</a:t>
                </a:r>
                <a:endParaRPr lang="el-GR" sz="2000" b="1" dirty="0"/>
              </a:p>
            </p:txBody>
          </p:sp>
        </mc:Choice>
        <mc:Fallback xmlns="">
          <p:sp>
            <p:nvSpPr>
              <p:cNvPr id="5" name="Ορθογώνιο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211" y="4283605"/>
                <a:ext cx="8650269" cy="2039213"/>
              </a:xfrm>
              <a:prstGeom prst="rect">
                <a:avLst/>
              </a:prstGeom>
              <a:blipFill rotWithShape="1">
                <a:blip r:embed="rId3"/>
                <a:stretch>
                  <a:fillRect l="-775" r="-1339" b="-239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6A80-BDD4-490D-921A-05F4FF2AD982}" type="slidenum">
              <a:rPr lang="el-GR" smtClean="0"/>
              <a:t>7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Ι. ΠΑΔΙΩΤΗΣ Σ.Ε.Ε. ΠΕ83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0262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6274" y="116632"/>
            <a:ext cx="7632848" cy="52322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800" b="1" dirty="0" smtClean="0"/>
              <a:t>ΣΥΝΤΟΝΙΣΜΟΣ ΚΥΚΛΩΜΑΤΟΣ</a:t>
            </a:r>
            <a:endParaRPr lang="el-GR" sz="2800" b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2" r="14244" b="18013"/>
          <a:stretch/>
        </p:blipFill>
        <p:spPr bwMode="auto">
          <a:xfrm>
            <a:off x="242211" y="764704"/>
            <a:ext cx="4231178" cy="3518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987274" y="4840367"/>
                <a:ext cx="7169451" cy="1217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0" smtClean="0">
                          <a:latin typeface="Cambria Math"/>
                        </a:rPr>
                        <m:t>𝐏</m:t>
                      </m:r>
                      <m:r>
                        <a:rPr lang="en-US" sz="2400" b="1" i="0" smtClean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𝐔</m:t>
                          </m:r>
                        </m:e>
                        <m:sub>
                          <m:r>
                            <a:rPr lang="el-GR" sz="2400" b="1" i="0" smtClean="0">
                              <a:latin typeface="Cambria Math"/>
                              <a:ea typeface="Cambria Math"/>
                            </a:rPr>
                            <m:t>𝛆𝛎</m:t>
                          </m:r>
                        </m:sub>
                      </m:sSub>
                      <m:r>
                        <a:rPr lang="en-US" sz="2400" b="1" i="0" smtClean="0"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en-US" sz="2400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1" i="0" smtClean="0">
                              <a:latin typeface="Cambria Math"/>
                              <a:ea typeface="Cambria Math"/>
                            </a:rPr>
                            <m:t>𝐈</m:t>
                          </m:r>
                        </m:e>
                        <m:sub>
                          <m:r>
                            <a:rPr lang="el-GR" sz="2400" b="1" i="0" smtClean="0">
                              <a:latin typeface="Cambria Math"/>
                              <a:ea typeface="Cambria Math"/>
                            </a:rPr>
                            <m:t>𝛆𝛎</m:t>
                          </m:r>
                        </m:sub>
                      </m:sSub>
                      <m:r>
                        <a:rPr lang="en-US" sz="2400" b="1" i="0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l-GR" sz="2400" b="1" i="0" smtClean="0">
                          <a:latin typeface="Cambria Math"/>
                          <a:ea typeface="Cambria Math"/>
                        </a:rPr>
                        <m:t>𝛔𝛖𝛎𝛗</m:t>
                      </m:r>
                      <m:r>
                        <a:rPr lang="el-GR" sz="2400" b="1" i="0" smtClean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b="1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1" i="0">
                              <a:latin typeface="Cambria Math"/>
                              <a:ea typeface="Cambria Math"/>
                            </a:rPr>
                            <m:t>𝐔</m:t>
                          </m:r>
                        </m:e>
                        <m:sub>
                          <m:r>
                            <a:rPr lang="el-GR" sz="2400" b="1" i="0">
                              <a:latin typeface="Cambria Math"/>
                              <a:ea typeface="Cambria Math"/>
                            </a:rPr>
                            <m:t>𝛆𝛎</m:t>
                          </m:r>
                        </m:sub>
                      </m:sSub>
                      <m:r>
                        <a:rPr lang="en-US" sz="2400" b="1" i="0"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en-US" sz="2400" b="1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1" i="0">
                              <a:latin typeface="Cambria Math"/>
                              <a:ea typeface="Cambria Math"/>
                            </a:rPr>
                            <m:t>𝐈</m:t>
                          </m:r>
                        </m:e>
                        <m:sub>
                          <m:r>
                            <a:rPr lang="el-GR" sz="2400" b="1" i="0">
                              <a:latin typeface="Cambria Math"/>
                              <a:ea typeface="Cambria Math"/>
                            </a:rPr>
                            <m:t>𝛆𝛎</m:t>
                          </m:r>
                        </m:sub>
                      </m:sSub>
                      <m:r>
                        <a:rPr lang="en-US" sz="2400" b="1" i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l-GR" sz="2400" b="1" i="0">
                          <a:latin typeface="Cambria Math"/>
                          <a:ea typeface="Cambria Math"/>
                        </a:rPr>
                        <m:t>𝛔𝛖𝛎</m:t>
                      </m:r>
                      <m:sSup>
                        <m:sSupPr>
                          <m:ctrlPr>
                            <a:rPr lang="el-GR" sz="2400" b="1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l-GR" sz="2400" b="1" i="0" smtClean="0">
                              <a:latin typeface="Cambria Math"/>
                              <a:ea typeface="Cambria Math"/>
                            </a:rPr>
                            <m:t>𝟎</m:t>
                          </m:r>
                        </m:e>
                        <m:sup>
                          <m:r>
                            <a:rPr lang="el-GR" sz="2400" b="1" i="0" smtClean="0">
                              <a:latin typeface="Cambria Math"/>
                              <a:ea typeface="Cambria Math"/>
                            </a:rPr>
                            <m:t>𝟎</m:t>
                          </m:r>
                        </m:sup>
                      </m:sSup>
                      <m:r>
                        <a:rPr lang="el-GR" sz="2400" b="1" i="0" smtClean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b="1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1" i="0">
                              <a:latin typeface="Cambria Math"/>
                              <a:ea typeface="Cambria Math"/>
                            </a:rPr>
                            <m:t>𝐔</m:t>
                          </m:r>
                        </m:e>
                        <m:sub>
                          <m:r>
                            <a:rPr lang="el-GR" sz="2400" b="1" i="0">
                              <a:latin typeface="Cambria Math"/>
                              <a:ea typeface="Cambria Math"/>
                            </a:rPr>
                            <m:t>𝛆𝛎</m:t>
                          </m:r>
                        </m:sub>
                      </m:sSub>
                      <m:r>
                        <a:rPr lang="en-US" sz="2400" b="1" i="0"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en-US" sz="2400" b="1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1" i="0">
                              <a:latin typeface="Cambria Math"/>
                              <a:ea typeface="Cambria Math"/>
                            </a:rPr>
                            <m:t>𝐈</m:t>
                          </m:r>
                        </m:e>
                        <m:sub>
                          <m:r>
                            <a:rPr lang="el-GR" sz="2400" b="1" i="0">
                              <a:latin typeface="Cambria Math"/>
                              <a:ea typeface="Cambria Math"/>
                            </a:rPr>
                            <m:t>𝛆𝛎</m:t>
                          </m:r>
                        </m:sub>
                      </m:sSub>
                    </m:oMath>
                  </m:oMathPara>
                </a14:m>
                <a:endParaRPr lang="el-GR" sz="2400" b="1" dirty="0" smtClean="0"/>
              </a:p>
              <a:p>
                <a:endParaRPr lang="el-GR" sz="2400" b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0" smtClean="0">
                          <a:latin typeface="Cambria Math"/>
                        </a:rPr>
                        <m:t>𝐐</m:t>
                      </m:r>
                      <m:r>
                        <a:rPr lang="en-US" sz="2400" b="1" i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b="1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1" i="0">
                              <a:latin typeface="Cambria Math"/>
                              <a:ea typeface="Cambria Math"/>
                            </a:rPr>
                            <m:t>𝐔</m:t>
                          </m:r>
                        </m:e>
                        <m:sub>
                          <m:r>
                            <a:rPr lang="el-GR" sz="2400" b="1" i="0">
                              <a:latin typeface="Cambria Math"/>
                              <a:ea typeface="Cambria Math"/>
                            </a:rPr>
                            <m:t>𝛆𝛎</m:t>
                          </m:r>
                        </m:sub>
                      </m:sSub>
                      <m:r>
                        <a:rPr lang="en-US" sz="2400" b="1" i="0"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en-US" sz="2400" b="1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1" i="0">
                              <a:latin typeface="Cambria Math"/>
                              <a:ea typeface="Cambria Math"/>
                            </a:rPr>
                            <m:t>𝐈</m:t>
                          </m:r>
                        </m:e>
                        <m:sub>
                          <m:r>
                            <a:rPr lang="el-GR" sz="2400" b="1" i="0">
                              <a:latin typeface="Cambria Math"/>
                              <a:ea typeface="Cambria Math"/>
                            </a:rPr>
                            <m:t>𝛆𝛎</m:t>
                          </m:r>
                        </m:sub>
                      </m:sSub>
                      <m:r>
                        <a:rPr lang="en-US" sz="2400" b="1" i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l-GR" sz="2400" b="1" i="0" smtClean="0">
                          <a:latin typeface="Cambria Math"/>
                          <a:ea typeface="Cambria Math"/>
                        </a:rPr>
                        <m:t>𝛈𝛍</m:t>
                      </m:r>
                      <m:r>
                        <a:rPr lang="el-GR" sz="2400" b="1" i="0">
                          <a:latin typeface="Cambria Math"/>
                          <a:ea typeface="Cambria Math"/>
                        </a:rPr>
                        <m:t>𝛗</m:t>
                      </m:r>
                      <m:r>
                        <a:rPr lang="el-GR" sz="2400" b="1" i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b="1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1" i="0">
                              <a:latin typeface="Cambria Math"/>
                              <a:ea typeface="Cambria Math"/>
                            </a:rPr>
                            <m:t>𝐔</m:t>
                          </m:r>
                        </m:e>
                        <m:sub>
                          <m:r>
                            <a:rPr lang="el-GR" sz="2400" b="1" i="0">
                              <a:latin typeface="Cambria Math"/>
                              <a:ea typeface="Cambria Math"/>
                            </a:rPr>
                            <m:t>𝛆𝛎</m:t>
                          </m:r>
                        </m:sub>
                      </m:sSub>
                      <m:r>
                        <a:rPr lang="en-US" sz="2400" b="1" i="0"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en-US" sz="2400" b="1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1" i="0">
                              <a:latin typeface="Cambria Math"/>
                              <a:ea typeface="Cambria Math"/>
                            </a:rPr>
                            <m:t>𝐈</m:t>
                          </m:r>
                        </m:e>
                        <m:sub>
                          <m:r>
                            <a:rPr lang="el-GR" sz="2400" b="1" i="0">
                              <a:latin typeface="Cambria Math"/>
                              <a:ea typeface="Cambria Math"/>
                            </a:rPr>
                            <m:t>𝛆𝛎</m:t>
                          </m:r>
                        </m:sub>
                      </m:sSub>
                      <m:r>
                        <a:rPr lang="en-US" sz="2400" b="1" i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l-GR" sz="2400" b="1" i="0" smtClean="0">
                          <a:latin typeface="Cambria Math"/>
                          <a:ea typeface="Cambria Math"/>
                        </a:rPr>
                        <m:t>𝛈𝛍𝛗</m:t>
                      </m:r>
                      <m:sSup>
                        <m:sSupPr>
                          <m:ctrlPr>
                            <a:rPr lang="el-GR" sz="2400" b="1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l-GR" sz="2400" b="1" i="0">
                              <a:latin typeface="Cambria Math"/>
                              <a:ea typeface="Cambria Math"/>
                            </a:rPr>
                            <m:t>𝟎</m:t>
                          </m:r>
                        </m:e>
                        <m:sup>
                          <m:r>
                            <a:rPr lang="el-GR" sz="2400" b="1" i="0">
                              <a:latin typeface="Cambria Math"/>
                              <a:ea typeface="Cambria Math"/>
                            </a:rPr>
                            <m:t>𝟎</m:t>
                          </m:r>
                        </m:sup>
                      </m:sSup>
                      <m:r>
                        <a:rPr lang="el-GR" sz="2400" b="1" i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l-GR" sz="2400" b="1" i="0" smtClean="0"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el-GR" sz="2000" b="1" dirty="0" smtClean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7274" y="4840367"/>
                <a:ext cx="7169451" cy="1217000"/>
              </a:xfrm>
              <a:prstGeom prst="rect">
                <a:avLst/>
              </a:prstGeom>
              <a:blipFill rotWithShape="1">
                <a:blip r:embed="rId3"/>
                <a:stretch>
                  <a:fillRect l="-1361" t="-3000" b="-105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Ορθογώνιο 4"/>
          <p:cNvSpPr/>
          <p:nvPr/>
        </p:nvSpPr>
        <p:spPr>
          <a:xfrm>
            <a:off x="4283968" y="764704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200000"/>
              </a:lnSpc>
            </a:pPr>
            <a:r>
              <a:rPr lang="el-GR" sz="2000" b="1" u="sng" dirty="0" smtClean="0"/>
              <a:t>ΙΣΧΥΣ ΣΤΟ ΣΥΝΤΟΝΙΣΜΟ:</a:t>
            </a:r>
          </a:p>
          <a:p>
            <a:pPr>
              <a:lnSpc>
                <a:spcPct val="200000"/>
              </a:lnSpc>
            </a:pPr>
            <a:r>
              <a:rPr lang="el-GR" sz="2000" dirty="0" smtClean="0"/>
              <a:t>η διαφορά φάσης μηδέν οπότε &gt; το κύκλωμα απορροφά μόνο πραγματική ισχύ από την πηγή &gt; ρεύμα μέγιστο &gt; απορροφημένη ισχύς μέγιστη&gt; άεργη ισχύς είναι μηδέν.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6A80-BDD4-490D-921A-05F4FF2AD982}" type="slidenum">
              <a:rPr lang="el-GR" smtClean="0"/>
              <a:t>8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Ι. ΠΑΔΙΩΤΗΣ Σ.Ε.Ε. ΠΕ83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0822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E35FB-EF0E-412F-9CD1-427B00254DB9}" type="slidenum">
              <a:rPr lang="el-GR" smtClean="0"/>
              <a:t>9</a:t>
            </a:fld>
            <a:endParaRPr lang="el-GR"/>
          </a:p>
        </p:txBody>
      </p:sp>
      <p:sp>
        <p:nvSpPr>
          <p:cNvPr id="5" name="TextBox 4"/>
          <p:cNvSpPr txBox="1"/>
          <p:nvPr/>
        </p:nvSpPr>
        <p:spPr>
          <a:xfrm>
            <a:off x="683568" y="548680"/>
            <a:ext cx="76328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ΒΙΒΛΙΟΓΡΑΦΙΑ:</a:t>
            </a:r>
          </a:p>
          <a:p>
            <a:r>
              <a:rPr lang="el-GR" b="1" dirty="0" smtClean="0"/>
              <a:t>Ηλεκτροτεχνία </a:t>
            </a:r>
            <a:r>
              <a:rPr lang="el-GR" b="1" dirty="0"/>
              <a:t>(</a:t>
            </a:r>
            <a:r>
              <a:rPr lang="el-GR" b="1" dirty="0" err="1"/>
              <a:t>Βουρνάς</a:t>
            </a:r>
            <a:r>
              <a:rPr lang="el-GR" b="1" dirty="0"/>
              <a:t> Κ., </a:t>
            </a:r>
            <a:r>
              <a:rPr lang="el-GR" b="1" dirty="0" err="1"/>
              <a:t>Δαφέρμος</a:t>
            </a:r>
            <a:r>
              <a:rPr lang="el-GR" b="1" dirty="0"/>
              <a:t> </a:t>
            </a:r>
            <a:r>
              <a:rPr lang="el-GR" b="1" dirty="0" err="1"/>
              <a:t>Ολ</a:t>
            </a:r>
            <a:r>
              <a:rPr lang="el-GR" b="1" dirty="0" smtClean="0"/>
              <a:t>., Πάγκαλος </a:t>
            </a:r>
            <a:r>
              <a:rPr lang="el-GR" b="1" dirty="0"/>
              <a:t>Στ., </a:t>
            </a:r>
            <a:r>
              <a:rPr lang="el-GR" b="1" dirty="0" err="1"/>
              <a:t>Χατζαράκης</a:t>
            </a:r>
            <a:r>
              <a:rPr lang="el-GR" b="1" dirty="0"/>
              <a:t> Γ., </a:t>
            </a:r>
            <a:r>
              <a:rPr lang="el-GR" b="1" dirty="0" err="1"/>
              <a:t>εκδ</a:t>
            </a:r>
            <a:r>
              <a:rPr lang="el-GR" b="1" dirty="0"/>
              <a:t>. Διόφαντος)</a:t>
            </a:r>
          </a:p>
        </p:txBody>
      </p:sp>
      <p:sp>
        <p:nvSpPr>
          <p:cNvPr id="2" name="Θέση υποσέλιδου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Ι. ΠΑΔΙΩΤΗΣ Σ.Ε.Ε. ΠΕ83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366842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591</Words>
  <Application>Microsoft Office PowerPoint</Application>
  <PresentationFormat>Προβολή στην οθόνη (4:3)</PresentationFormat>
  <Paragraphs>85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ioannis</dc:creator>
  <cp:lastModifiedBy>ioannis</cp:lastModifiedBy>
  <cp:revision>15</cp:revision>
  <dcterms:created xsi:type="dcterms:W3CDTF">2018-12-09T20:47:56Z</dcterms:created>
  <dcterms:modified xsi:type="dcterms:W3CDTF">2019-02-06T20:28:45Z</dcterms:modified>
</cp:coreProperties>
</file>