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8BA79-19CB-4580-B7F6-1DF3C9CA9A56}" type="datetimeFigureOut">
              <a:rPr lang="el-GR" smtClean="0"/>
              <a:t>6/2/2019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EF054-22DE-4FC0-9160-C0201E31E8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EF054-22DE-4FC0-9160-C0201E31E8A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1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EF054-22DE-4FC0-9160-C0201E31E8A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1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8AB5-C1E4-41C8-82D6-CB371AD5665D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55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065-5853-434B-AAE8-4C4A2528E9EE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0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75FA-6381-4BC8-9AAC-E1156BDF06D7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F8E3-B98B-4A45-B8CB-AB67EE0D74D5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3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B524-0BDD-416C-82AC-2AEF1384FD20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67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DE70-3A64-4C0A-BD13-CDDBEC366624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0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61D9-6D5A-4F95-8CF1-84CB35016C34}" type="datetime1">
              <a:rPr lang="el-GR" smtClean="0"/>
              <a:t>6/2/2019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5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1EA-E06C-4468-9C4C-2B78DC1F9B45}" type="datetime1">
              <a:rPr lang="el-GR" smtClean="0"/>
              <a:t>6/2/2019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D368-0A8F-4C29-9ABB-E7FD881DBD19}" type="datetime1">
              <a:rPr lang="el-GR" smtClean="0"/>
              <a:t>6/2/2019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9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9245-043D-46DD-A920-F8BF7D6DCCA3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54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F674-33D9-48F5-83AB-E1120125A7EF}" type="datetime1">
              <a:rPr lang="el-GR" smtClean="0"/>
              <a:t>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2AE7-8262-4FC4-8DC5-7ADAABAF1B55}" type="datetime1">
              <a:rPr lang="el-GR" smtClean="0"/>
              <a:t>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D945-E812-496D-A110-E6D47900F1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5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42546" y="908720"/>
            <a:ext cx="7272808" cy="36132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4000" dirty="0" smtClean="0"/>
              <a:t>ΕΝΟΤΗΤΑ 5.3 </a:t>
            </a:r>
            <a:endParaRPr lang="en-US" sz="4000" dirty="0" smtClean="0"/>
          </a:p>
          <a:p>
            <a:pPr algn="ctr">
              <a:lnSpc>
                <a:spcPct val="200000"/>
              </a:lnSpc>
            </a:pPr>
            <a:r>
              <a:rPr lang="el-GR" sz="4000" dirty="0" smtClean="0"/>
              <a:t>ΙΣΧΥΣ - ΕΝΕΡΓΕΙΑ ΣΤΟ ΕΝΑΛΛΑΣΣΟΜΕΝΟ ΡΕΥΜΑ</a:t>
            </a:r>
            <a:endParaRPr lang="el-GR" sz="40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35FB-EF0E-412F-9CD1-427B00254DB9}" type="slidenum">
              <a:rPr lang="el-GR" smtClean="0"/>
              <a:t>10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ΒΙΒΛΙΟΓΡΑΦΙΑ:</a:t>
            </a:r>
          </a:p>
          <a:p>
            <a:r>
              <a:rPr lang="el-GR" b="1" dirty="0" smtClean="0"/>
              <a:t>Ηλεκτροτεχνία </a:t>
            </a:r>
            <a:r>
              <a:rPr lang="el-GR" b="1" dirty="0"/>
              <a:t>(</a:t>
            </a:r>
            <a:r>
              <a:rPr lang="el-GR" b="1" dirty="0" err="1"/>
              <a:t>Βουρνάς</a:t>
            </a:r>
            <a:r>
              <a:rPr lang="el-GR" b="1" dirty="0"/>
              <a:t> Κ., </a:t>
            </a:r>
            <a:r>
              <a:rPr lang="el-GR" b="1" dirty="0" err="1"/>
              <a:t>Δαφέρμος</a:t>
            </a:r>
            <a:r>
              <a:rPr lang="el-GR" b="1" dirty="0"/>
              <a:t> </a:t>
            </a:r>
            <a:r>
              <a:rPr lang="el-GR" b="1" dirty="0" err="1"/>
              <a:t>Ολ</a:t>
            </a:r>
            <a:r>
              <a:rPr lang="el-GR" b="1" dirty="0" smtClean="0"/>
              <a:t>., Πάγκαλος </a:t>
            </a:r>
            <a:r>
              <a:rPr lang="el-GR" b="1" dirty="0"/>
              <a:t>Στ., </a:t>
            </a:r>
            <a:r>
              <a:rPr lang="el-GR" b="1" dirty="0" err="1"/>
              <a:t>Χατζαράκης</a:t>
            </a:r>
            <a:r>
              <a:rPr lang="el-GR" b="1" dirty="0"/>
              <a:t> Γ., </a:t>
            </a:r>
            <a:r>
              <a:rPr lang="el-GR" b="1" dirty="0" err="1"/>
              <a:t>εκδ</a:t>
            </a:r>
            <a:r>
              <a:rPr lang="el-GR" b="1" dirty="0"/>
              <a:t>. Διόφαντος)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38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821"/>
            <a:ext cx="5457229" cy="30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0" y="3823318"/>
            <a:ext cx="5372645" cy="260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7944" y="2139801"/>
                <a:ext cx="4896544" cy="257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</a:rPr>
                      <m:t>                  </m:t>
                    </m:r>
                    <m:r>
                      <a:rPr lang="en-US" sz="2400" b="1" i="1" smtClean="0">
                        <a:latin typeface="Cambria Math"/>
                      </a:rPr>
                      <m:t>𝑷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</m:oMath>
                </a14:m>
                <a:r>
                  <a:rPr lang="el-GR" sz="2400" b="1" dirty="0"/>
                  <a:t> σε </a:t>
                </a:r>
                <a:r>
                  <a:rPr lang="en-US" sz="2400" b="1" dirty="0" smtClean="0"/>
                  <a:t>Watt</a:t>
                </a:r>
              </a:p>
              <a:p>
                <a:endParaRPr lang="el-G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𝑾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𝑼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  <a:ea typeface="Cambria Math"/>
                            </a:rPr>
                            <m:t>𝜺𝝂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/>
                              <a:ea typeface="Cambria Math"/>
                            </a:rPr>
                            <m:t>𝜺𝝂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el-GR" sz="24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39801"/>
                <a:ext cx="4896544" cy="2578398"/>
              </a:xfrm>
              <a:prstGeom prst="rect">
                <a:avLst/>
              </a:prstGeom>
              <a:blipFill rotWithShape="1">
                <a:blip r:embed="rId4"/>
                <a:stretch>
                  <a:fillRect l="-1866" r="-24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99992" y="5661248"/>
            <a:ext cx="44644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/>
              <a:t>Η ισχύς έχει διπλάσια συχνότητα από τη συχνότητα του ρεύματος ή της τάσης</a:t>
            </a:r>
            <a:endParaRPr lang="el-GR" sz="20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2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79512" y="34330"/>
            <a:ext cx="8640960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ΚΑΙ ΕΝΕΡΓΕΙΑ ΣΤΑ ΕΝΑΛΛΑΣΣΟΜΕΝΑ ΚΥΚΛΩΜΑΤΑ</a:t>
            </a:r>
          </a:p>
          <a:p>
            <a:pPr algn="ctr"/>
            <a:r>
              <a:rPr lang="el-GR" sz="2800" b="1" dirty="0" smtClean="0"/>
              <a:t>ΩΜΙΚΗ ΑΝΤΙΣΤΑΣΗ</a:t>
            </a:r>
            <a:endParaRPr lang="el-GR" sz="28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9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3717" r="4290" b="6609"/>
          <a:stretch/>
        </p:blipFill>
        <p:spPr bwMode="auto">
          <a:xfrm>
            <a:off x="687399" y="1893025"/>
            <a:ext cx="7283523" cy="35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4330"/>
            <a:ext cx="864096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ΚΑΙ ΕΝΕΡΓΕΙΑ ΣΕ ΚΥΚΛΩΜΑ ΜΕ ΠΗΝΙΟ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5414" y="69269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Όταν έχουμε </a:t>
            </a:r>
            <a:r>
              <a:rPr lang="el-GR" sz="2400" b="1" dirty="0" smtClean="0">
                <a:solidFill>
                  <a:srgbClr val="FF0000"/>
                </a:solidFill>
              </a:rPr>
              <a:t>ιδανικό πηνίο </a:t>
            </a:r>
            <a:r>
              <a:rPr lang="el-GR" sz="2400" b="1" dirty="0" smtClean="0"/>
              <a:t>(χωρίς ωμική αντίσταση) τότε η επαγωγική αντίδραση δεν καταναλώνει πραγματική ισχύ, άεργος ισχύ, </a:t>
            </a:r>
            <a:r>
              <a:rPr lang="en-US" sz="2400" b="1" dirty="0" smtClean="0"/>
              <a:t>Q,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610" y="5661248"/>
                <a:ext cx="5040560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𝐐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3200" b="1" i="0" smtClean="0">
                            <a:latin typeface="Cambria Math"/>
                            <a:ea typeface="Cambria Math"/>
                          </a:rPr>
                          <m:t>𝛆𝛎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l-GR" sz="3200" b="1" i="0" smtClean="0">
                            <a:latin typeface="Cambria Math"/>
                            <a:ea typeface="Cambria Math"/>
                          </a:rPr>
                          <m:t>𝛆𝛎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l-GR" sz="3200" b="1" i="0" smtClean="0">
                        <a:latin typeface="Cambria Math"/>
                        <a:ea typeface="Cambria Math"/>
                      </a:rPr>
                      <m:t>𝛔</m:t>
                    </m:r>
                  </m:oMath>
                </a14:m>
                <a:r>
                  <a:rPr lang="el-GR" sz="2400" b="1" dirty="0" smtClean="0"/>
                  <a:t>ε </a:t>
                </a:r>
                <a:r>
                  <a:rPr lang="en-US" sz="2400" b="1" dirty="0" err="1" smtClean="0"/>
                  <a:t>Var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10" y="5661248"/>
                <a:ext cx="5040560" cy="799001"/>
              </a:xfrm>
              <a:prstGeom prst="rect">
                <a:avLst/>
              </a:prstGeom>
              <a:blipFill rotWithShape="1">
                <a:blip r:embed="rId3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0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330"/>
            <a:ext cx="8640960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ΙΣΧΥΣ ΚΑΙ ΕΝΕΡΓΕΙΑ ΣΕ ΚΥΚΛΩΜΑ ΜΕ ΠΥΚΝΩΤΗ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5414" y="6875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Όταν έχουμε </a:t>
            </a:r>
            <a:r>
              <a:rPr lang="el-GR" sz="2400" b="1" dirty="0" smtClean="0">
                <a:solidFill>
                  <a:srgbClr val="0070C0"/>
                </a:solidFill>
              </a:rPr>
              <a:t>ιδανικό πυκνωτή </a:t>
            </a:r>
            <a:r>
              <a:rPr lang="el-GR" sz="2400" b="1" dirty="0" smtClean="0"/>
              <a:t>(χωρίς ωμική αντίσταση) τότε η χωρητική αντίδραση δεν καταναλώνει πραγματική ισχύ, άεργος ισχύ, </a:t>
            </a:r>
            <a:r>
              <a:rPr lang="en-US" sz="2400" b="1" dirty="0" smtClean="0"/>
              <a:t>Q,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1720" y="5663672"/>
                <a:ext cx="5040560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𝐐</m:t>
                    </m:r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l-GR" sz="3200" b="1" i="0" smtClean="0">
                            <a:latin typeface="Cambria Math"/>
                            <a:ea typeface="Cambria Math"/>
                          </a:rPr>
                          <m:t>𝛆𝛎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l-GR" sz="3200" b="1" i="0" smtClean="0">
                            <a:latin typeface="Cambria Math"/>
                            <a:ea typeface="Cambria Math"/>
                          </a:rPr>
                          <m:t>𝛆𝛎</m:t>
                        </m:r>
                      </m:sub>
                    </m:sSub>
                    <m:r>
                      <a:rPr lang="en-US" sz="32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3200" b="1" i="0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l-GR" sz="3200" b="0" i="0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l-GR" sz="2400" dirty="0" smtClean="0"/>
                  <a:t>ε </a:t>
                </a:r>
                <a:r>
                  <a:rPr lang="en-US" sz="2400" dirty="0" err="1" smtClean="0"/>
                  <a:t>Var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663672"/>
                <a:ext cx="5040560" cy="799001"/>
              </a:xfrm>
              <a:prstGeom prst="rect">
                <a:avLst/>
              </a:prstGeom>
              <a:blipFill rotWithShape="1">
                <a:blip r:embed="rId2"/>
                <a:stretch>
                  <a:fillRect b="-7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2816"/>
            <a:ext cx="70770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9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1369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ΙΣΧΥΣ ΚΑΙ ΕΝΕΡΓΕΙΑ ΣΕ ΚΥΚΛΩΜΑ ΜΕ ΣΥΝΘΕΤΗ ΑΝΤΙΣΤΑΣΗ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7849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Συνήθως τα κυκλώματα έχουν σύνθετη αντίσταση </a:t>
            </a:r>
            <a:r>
              <a:rPr lang="en-US" b="1" dirty="0" smtClean="0"/>
              <a:t>Z </a:t>
            </a:r>
            <a:r>
              <a:rPr lang="el-GR" b="1" dirty="0" smtClean="0"/>
              <a:t>δηλ. συνδυασμό ωμικής, επαγωγικής και χωρητικής αντίστασης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4581128"/>
                <a:ext cx="8640960" cy="17370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sz="2000" b="1" u="sng" dirty="0" smtClean="0"/>
                  <a:t>Άεργος ισχύς: </a:t>
                </a:r>
                <a:r>
                  <a:rPr lang="el-GR" sz="2000" b="1" dirty="0" smtClean="0"/>
                  <a:t>στο επαγωγικό ή χωρητικό μέρος της σύνθετης αντίστασης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𝑸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r>
                      <a:rPr lang="en-US" sz="2400" b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𝛈𝛍𝛗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𝛈𝛍𝛗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l-GR" sz="2000" b="1" dirty="0" smtClean="0"/>
                  <a:t>σε </a:t>
                </a:r>
                <a:r>
                  <a:rPr lang="en-US" sz="2000" b="1" dirty="0" err="1" smtClean="0"/>
                  <a:t>Var</a:t>
                </a:r>
                <a:endParaRPr lang="el-GR" sz="2000" b="1" dirty="0" smtClean="0"/>
              </a:p>
              <a:p>
                <a:endParaRPr lang="el-GR" dirty="0"/>
              </a:p>
              <a:p>
                <a:r>
                  <a:rPr lang="el-GR" b="1" u="sng" dirty="0" smtClean="0"/>
                  <a:t>Φαινόμενη ισχύς: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     </a:t>
                </a:r>
                <a:r>
                  <a:rPr lang="en-US" sz="2400" b="1" dirty="0" smtClean="0"/>
                  <a:t>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r>
                      <a:rPr lang="el-GR" sz="24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400" dirty="0" smtClean="0"/>
                  <a:t>σε </a:t>
                </a:r>
                <a:r>
                  <a:rPr lang="en-US" sz="2400" dirty="0" smtClean="0"/>
                  <a:t>VA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1128"/>
                <a:ext cx="8640960" cy="17370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5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" b="12677"/>
          <a:stretch/>
        </p:blipFill>
        <p:spPr bwMode="auto">
          <a:xfrm>
            <a:off x="71500" y="1581400"/>
            <a:ext cx="4392488" cy="217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556157" y="1412823"/>
                <a:ext cx="4572000" cy="30242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u="sng" dirty="0"/>
                  <a:t>Πραγματική ισχύς:</a:t>
                </a:r>
                <a:r>
                  <a:rPr lang="el-GR" sz="2400" u="sng" dirty="0"/>
                  <a:t> </a:t>
                </a:r>
                <a:r>
                  <a:rPr lang="el-GR" sz="2400" b="1" dirty="0"/>
                  <a:t>αυτή που καταναλώνεται στο ωμικό μέρος της σύνθετης αντίστασης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𝑷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𝜺𝝂</m:t>
                        </m:r>
                      </m:sub>
                    </m:sSub>
                    <m:r>
                      <a:rPr lang="el-GR" sz="2400" b="1" i="1">
                        <a:latin typeface="Cambria Math"/>
                        <a:ea typeface="Cambria Math"/>
                      </a:rPr>
                      <m:t>𝝈𝝊𝝂𝝋</m:t>
                    </m:r>
                    <m:r>
                      <a:rPr lang="el-GR" sz="24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l-GR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l-GR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l-GR" sz="2400" b="1" i="1">
                        <a:latin typeface="Cambria Math"/>
                        <a:ea typeface="Cambria Math"/>
                      </a:rPr>
                      <m:t>𝝈𝝊𝝂𝝋</m:t>
                    </m:r>
                    <m:r>
                      <a:rPr lang="en-US" sz="2400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400" b="1" dirty="0"/>
                  <a:t>σε </a:t>
                </a:r>
                <a:r>
                  <a:rPr lang="en-US" sz="2400" b="1" dirty="0"/>
                  <a:t>Watt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57" y="1412823"/>
                <a:ext cx="4572000" cy="30242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0596"/>
            <a:ext cx="813690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ΙΣΧΥΣ ΚΑΙ ΕΝΕΡΓΕΙΑ ΣΕ ΚΥΚΛΩΜΑ ΜΕ ΣΥΝΘΕΤΗ ΑΝΤΙΣΤΑΣΗ</a:t>
            </a:r>
            <a:endParaRPr lang="en-US" sz="2400" b="1" dirty="0" smtClean="0"/>
          </a:p>
          <a:p>
            <a:pPr algn="ctr"/>
            <a:r>
              <a:rPr lang="el-GR" sz="2400" b="1" dirty="0" smtClean="0"/>
              <a:t>ΤΡΙΓΩΝΟ ΙΣΧΥΟΣ</a:t>
            </a:r>
            <a:endParaRPr lang="el-G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5" t="9489" r="16800" b="29744"/>
          <a:stretch/>
        </p:blipFill>
        <p:spPr bwMode="auto">
          <a:xfrm>
            <a:off x="261978" y="3861048"/>
            <a:ext cx="1717734" cy="28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4367" y="1556792"/>
            <a:ext cx="6722258" cy="1143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ΕΠΑΓΩΓΙΚΗ ΣΥΜΠΕΡΙΦΟΡΑ: </a:t>
            </a:r>
            <a:r>
              <a:rPr lang="el-GR" sz="2400" dirty="0" smtClean="0"/>
              <a:t>Η τάση προπορεύεται του ρεύματος</a:t>
            </a:r>
            <a:r>
              <a:rPr lang="en-US" sz="2400" dirty="0" smtClean="0"/>
              <a:t>, </a:t>
            </a:r>
            <a:r>
              <a:rPr lang="el-GR" sz="2400" dirty="0" smtClean="0"/>
              <a:t>κατά γωνία φ 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50719" y="4087470"/>
            <a:ext cx="698577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l-GR"/>
            </a:defPPr>
            <a:lvl1pPr algn="just">
              <a:lnSpc>
                <a:spcPct val="150000"/>
              </a:lnSpc>
              <a:defRPr sz="2400" b="1"/>
            </a:lvl1pPr>
          </a:lstStyle>
          <a:p>
            <a:r>
              <a:rPr lang="el-GR" dirty="0"/>
              <a:t>ΧΩΡΗΤΙΚΗ ΣΥΜΠΕΡΙΦΟΡΑ: </a:t>
            </a:r>
            <a:r>
              <a:rPr lang="el-GR" dirty="0" smtClean="0"/>
              <a:t>Το ρεύμα προπορεύεται της τάσης</a:t>
            </a:r>
            <a:r>
              <a:rPr lang="en-US" dirty="0" smtClean="0"/>
              <a:t>, </a:t>
            </a:r>
            <a:r>
              <a:rPr lang="el-GR" dirty="0"/>
              <a:t>κατά γωνία </a:t>
            </a:r>
            <a:r>
              <a:rPr lang="el-GR" dirty="0" smtClean="0"/>
              <a:t>φ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47174"/>
            <a:ext cx="17049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3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1369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ΙΣΧΥΣ ΚΑΙ ΕΝΕΡΓΕΙΑ ΣΕ ΚΥΚΛΩΜΑ ΜΕ ΣΥΝΘΕΤΗ ΑΝΤΙΣΤΑΣΗ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1052736"/>
                <a:ext cx="813690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𝐒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l-GR" sz="2800" b="1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𝐐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l-GR" sz="2800" b="1" i="0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𝐏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𝑷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800" b="1" i="0" dirty="0" smtClean="0">
                        <a:latin typeface="Cambria Math"/>
                      </a:rPr>
                      <m:t>         </m:t>
                    </m:r>
                    <m:r>
                      <a:rPr lang="el-GR" sz="2800" b="1" i="1" dirty="0" smtClean="0">
                        <a:latin typeface="Cambria Math"/>
                      </a:rPr>
                      <m:t>𝝈𝝊𝝂𝝋</m:t>
                    </m:r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8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𝑷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𝑺</m:t>
                        </m:r>
                      </m:den>
                    </m:f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8136904" cy="712631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9772" y="2204864"/>
            <a:ext cx="410445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chemeClr val="tx1"/>
                </a:solidFill>
              </a:rPr>
              <a:t>συνφ</a:t>
            </a:r>
            <a:r>
              <a:rPr lang="el-GR" sz="2400" b="1" dirty="0" smtClean="0">
                <a:solidFill>
                  <a:schemeClr val="tx1"/>
                </a:solidFill>
              </a:rPr>
              <a:t>: ΣΥΝΤΕΛΕΣΤΗΣ ΙΣΧΥΟΣ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4084" y="3356992"/>
                <a:ext cx="871296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4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ΑΝΤΙΣΤΑΘΜΙΣΗ: </a:t>
                </a:r>
                <a:r>
                  <a:rPr lang="el-GR" sz="2400" dirty="0" smtClean="0"/>
                  <a:t>Οι καταναλωτές συνήθως επαγωγικοί (πηνία) &gt; επιβάρυνση στο δίκτυο ΔΕΗ &gt; υποχρέωση για βελτίωση του </a:t>
                </a:r>
                <a:r>
                  <a:rPr lang="el-GR" sz="2400" dirty="0" err="1" smtClean="0"/>
                  <a:t>συνφ</a:t>
                </a:r>
                <a:r>
                  <a:rPr lang="el-GR" sz="2400" dirty="0" smtClean="0"/>
                  <a:t> &gt; πρέπει </a:t>
                </a:r>
                <a:r>
                  <a:rPr lang="el-GR" sz="2400" dirty="0" err="1" smtClean="0"/>
                  <a:t>συνφ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l-GR" sz="2400" dirty="0" smtClean="0"/>
                  <a:t>0,9 &gt; τοποθετούμε παράλληλα πυκνωτές που έχουν χωρητική αντίδραση.</a:t>
                </a:r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4" y="3356992"/>
                <a:ext cx="8712967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190" r="-280" b="-2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9" t="12781" b="62153"/>
          <a:stretch/>
        </p:blipFill>
        <p:spPr bwMode="auto">
          <a:xfrm>
            <a:off x="1547664" y="4797152"/>
            <a:ext cx="6303006" cy="15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0"/>
            <a:ext cx="76328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ΑΝΤΙΣΤΑΘΜΙΣΗ – ΒΕΛΤΙΩΣΗ ΤΟΥ </a:t>
            </a:r>
            <a:r>
              <a:rPr lang="el-GR" sz="2800" b="1" dirty="0" err="1" smtClean="0"/>
              <a:t>συνφ</a:t>
            </a:r>
            <a:endParaRPr lang="el-GR" sz="28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1" b="5764"/>
          <a:stretch/>
        </p:blipFill>
        <p:spPr bwMode="auto">
          <a:xfrm>
            <a:off x="1115616" y="856784"/>
            <a:ext cx="6404063" cy="39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9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6328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ΑΝΤΙΣΤΑΘΜΙΣΗ – ΒΕΛΤΙΩΣΗ ΤΟΥ </a:t>
            </a:r>
            <a:r>
              <a:rPr lang="el-GR" sz="2800" b="1" dirty="0" err="1" smtClean="0"/>
              <a:t>συνφ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539" y="3132653"/>
            <a:ext cx="20162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l-GR" sz="2400" b="1" dirty="0" smtClean="0"/>
              <a:t>ΑΝΤΙΣΤΑΘΜΙΣΗ</a:t>
            </a:r>
            <a:endParaRPr lang="el-GR" sz="2400" b="1" dirty="0"/>
          </a:p>
        </p:txBody>
      </p:sp>
      <p:cxnSp>
        <p:nvCxnSpPr>
          <p:cNvPr id="6" name="Ευθύγραμμο βέλος σύνδεσης 5"/>
          <p:cNvCxnSpPr>
            <a:endCxn id="11" idx="1"/>
          </p:cNvCxnSpPr>
          <p:nvPr/>
        </p:nvCxnSpPr>
        <p:spPr>
          <a:xfrm flipV="1">
            <a:off x="2195730" y="1557064"/>
            <a:ext cx="1564124" cy="18260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2228723" y="3363485"/>
            <a:ext cx="1509675" cy="19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endCxn id="19" idx="1"/>
          </p:cNvCxnSpPr>
          <p:nvPr/>
        </p:nvCxnSpPr>
        <p:spPr>
          <a:xfrm>
            <a:off x="2204762" y="3363485"/>
            <a:ext cx="1503142" cy="19618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9854" y="1141565"/>
            <a:ext cx="50854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u="sng" dirty="0" smtClean="0"/>
              <a:t>Ατομική: </a:t>
            </a:r>
            <a:r>
              <a:rPr lang="el-GR" sz="2400" dirty="0" smtClean="0"/>
              <a:t>Σε μεγάλους επαγωγικούς καταναλωτές απ’ ευθείας ο πυκνωτής </a:t>
            </a:r>
            <a:endParaRPr lang="el-G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8174" y="2644170"/>
            <a:ext cx="514596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u="sng" dirty="0" smtClean="0"/>
              <a:t>Ομαδική: </a:t>
            </a:r>
            <a:r>
              <a:rPr lang="el-GR" sz="2400" dirty="0" smtClean="0"/>
              <a:t>Σε ομάδες επαγωγικών καταναλωτών (περίπου ίδιας ισχύος) κοινός πυκνωτής (πχ λαμπτήρες φθορισμού)</a:t>
            </a:r>
            <a:endParaRPr lang="el-GR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4725144"/>
            <a:ext cx="518932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b="1" u="sng" dirty="0" smtClean="0"/>
              <a:t>Κεντρική: </a:t>
            </a:r>
            <a:r>
              <a:rPr lang="el-GR" sz="2400" dirty="0" smtClean="0"/>
              <a:t>Σε ομάδες επαγωγικών καταναλωτών (διαφορετικής ισχύος) με ομάδα πυκνωτών.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D945-E812-496D-A110-E6D47900F158}" type="slidenum">
              <a:rPr lang="el-GR" smtClean="0"/>
              <a:t>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0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596</Words>
  <Application>Microsoft Office PowerPoint</Application>
  <PresentationFormat>Προβολή στην οθόνη (4:3)</PresentationFormat>
  <Paragraphs>62</Paragraphs>
  <Slides>10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18</cp:revision>
  <dcterms:created xsi:type="dcterms:W3CDTF">2018-12-09T20:30:21Z</dcterms:created>
  <dcterms:modified xsi:type="dcterms:W3CDTF">2019-02-06T21:01:23Z</dcterms:modified>
</cp:coreProperties>
</file>