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4" r:id="rId2"/>
    <p:sldId id="257" r:id="rId3"/>
    <p:sldId id="258" r:id="rId4"/>
    <p:sldId id="277" r:id="rId5"/>
    <p:sldId id="278" r:id="rId6"/>
    <p:sldId id="259" r:id="rId7"/>
    <p:sldId id="265" r:id="rId8"/>
    <p:sldId id="279" r:id="rId9"/>
    <p:sldId id="260" r:id="rId10"/>
    <p:sldId id="266" r:id="rId11"/>
    <p:sldId id="261" r:id="rId12"/>
    <p:sldId id="267" r:id="rId13"/>
    <p:sldId id="268" r:id="rId14"/>
    <p:sldId id="269" r:id="rId15"/>
    <p:sldId id="262" r:id="rId16"/>
    <p:sldId id="271" r:id="rId17"/>
    <p:sldId id="263" r:id="rId18"/>
    <p:sldId id="272" r:id="rId19"/>
    <p:sldId id="264" r:id="rId20"/>
    <p:sldId id="275" r:id="rId21"/>
    <p:sldId id="280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ED78D-EE92-46C1-B018-C4F2EA881825}" type="datetimeFigureOut">
              <a:rPr lang="el-GR" smtClean="0"/>
              <a:t>6/2/2019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70DD6-A0AE-43CE-9776-84FA662E3F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728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B303-113C-42E2-BDD8-56C6394FC722}" type="datetime1">
              <a:rPr lang="el-GR" smtClean="0"/>
              <a:t>6/2/2019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B69-0CD1-4062-B42D-161730878E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675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C6D6-EAAD-442D-AAE3-DC94843D43E7}" type="datetime1">
              <a:rPr lang="el-GR" smtClean="0"/>
              <a:t>6/2/2019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B69-0CD1-4062-B42D-161730878E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372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B567-2B73-4AA4-8574-DF29E5E22E68}" type="datetime1">
              <a:rPr lang="el-GR" smtClean="0"/>
              <a:t>6/2/2019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B69-0CD1-4062-B42D-161730878E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912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7273-5068-404A-8CD4-AA4D1B7C6AA5}" type="datetime1">
              <a:rPr lang="el-GR" smtClean="0"/>
              <a:t>6/2/2019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B69-0CD1-4062-B42D-161730878E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546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495C-D9CA-4ED9-BE6A-5665D1A36E99}" type="datetime1">
              <a:rPr lang="el-GR" smtClean="0"/>
              <a:t>6/2/2019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B69-0CD1-4062-B42D-161730878E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703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3816-BCB0-4001-A11D-FC265D2C2265}" type="datetime1">
              <a:rPr lang="el-GR" smtClean="0"/>
              <a:t>6/2/2019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B69-0CD1-4062-B42D-161730878E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931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B932-18E4-43F2-88B6-4920740A54AF}" type="datetime1">
              <a:rPr lang="el-GR" smtClean="0"/>
              <a:t>6/2/2019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B69-0CD1-4062-B42D-161730878E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130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497A-582C-4D09-97C0-3BF88E3D52D0}" type="datetime1">
              <a:rPr lang="el-GR" smtClean="0"/>
              <a:t>6/2/2019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B69-0CD1-4062-B42D-161730878E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282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611B-380C-4E3E-A676-E14D8C81611E}" type="datetime1">
              <a:rPr lang="el-GR" smtClean="0"/>
              <a:t>6/2/2019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B69-0CD1-4062-B42D-161730878E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42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210B-4A64-4B13-9788-B307F380F590}" type="datetime1">
              <a:rPr lang="el-GR" smtClean="0"/>
              <a:t>6/2/2019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B69-0CD1-4062-B42D-161730878E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063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7979-2A05-40EC-A8E6-F2B622DDCD80}" type="datetime1">
              <a:rPr lang="el-GR" smtClean="0"/>
              <a:t>6/2/2019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B69-0CD1-4062-B42D-161730878E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573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76F94-DBC0-4333-B286-A64607BCFAE0}" type="datetime1">
              <a:rPr lang="el-GR" smtClean="0"/>
              <a:t>6/2/2019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04B69-0CD1-4062-B42D-161730878E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300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2. ΕΝΟΤΗΤΑ 5.2 ΚΥΚΛΩΜΑΤΑ ΣΤΟ ΕΝΑΛΛΑΣΣΟΜΕΝΟ ΡΕΥΜΑ</a:t>
            </a: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B69-0CD1-4062-B42D-161730878E67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921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4330"/>
            <a:ext cx="7704856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ΚΥΚΛΩΜΑ ΜΟΝΟ ΜΕ ΠΥΚΝΩΤΗ</a:t>
            </a:r>
            <a:endParaRPr lang="el-GR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0" r="30751" b="63834"/>
          <a:stretch/>
        </p:blipFill>
        <p:spPr bwMode="auto">
          <a:xfrm>
            <a:off x="251520" y="557550"/>
            <a:ext cx="2815389" cy="248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44298" r="3123" b="8770"/>
          <a:stretch/>
        </p:blipFill>
        <p:spPr bwMode="auto">
          <a:xfrm>
            <a:off x="3136377" y="620688"/>
            <a:ext cx="5976664" cy="268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3069505"/>
                <a:ext cx="8928992" cy="2533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l-GR" sz="2400" dirty="0" smtClean="0"/>
                  <a:t>Παρατηρούμε: </a:t>
                </a: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Ø"/>
                </a:pPr>
                <a:r>
                  <a:rPr lang="el-GR" sz="2400" dirty="0" smtClean="0">
                    <a:ea typeface="Cambria Math"/>
                  </a:rPr>
                  <a:t>Νόμος του Ωμ: </a:t>
                </a:r>
                <a:r>
                  <a:rPr lang="en-US" sz="2400" b="1" dirty="0" smtClean="0">
                    <a:ea typeface="Cambria Math"/>
                  </a:rPr>
                  <a:t>U</a:t>
                </a:r>
                <a:r>
                  <a:rPr lang="en-US" sz="2400" b="1" baseline="-25000" dirty="0" smtClean="0">
                    <a:ea typeface="Cambria Math"/>
                  </a:rPr>
                  <a:t>0 </a:t>
                </a:r>
                <a:r>
                  <a:rPr lang="en-US" sz="2400" b="1" dirty="0" smtClean="0">
                    <a:ea typeface="Cambria Math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𝐗</m:t>
                        </m:r>
                      </m:e>
                      <m:sub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𝐂</m:t>
                        </m:r>
                      </m:sub>
                    </m:sSub>
                    <m:r>
                      <a:rPr lang="en-US" sz="2400" b="1" i="0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𝐈</m:t>
                        </m:r>
                      </m:e>
                      <m:sub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n-US" sz="2400" b="1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sz="2400" b="1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l-GR" sz="2400" b="1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𝛚</m:t>
                        </m:r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𝐂</m:t>
                        </m:r>
                      </m:den>
                    </m:f>
                    <m:sSub>
                      <m:sSubPr>
                        <m:ctrlPr>
                          <a:rPr lang="el-GR" sz="2400" b="1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2400" b="1" i="0" dirty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b="1" i="0" dirty="0" smtClean="0">
                            <a:latin typeface="Cambria Math"/>
                            <a:ea typeface="Cambria Math"/>
                          </a:rPr>
                          <m:t>𝐈</m:t>
                        </m:r>
                      </m:e>
                      <m:sub>
                        <m:r>
                          <a:rPr lang="en-US" sz="2400" b="1" i="0" dirty="0" smtClean="0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n-US" sz="2400" b="1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sz="2400" b="1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l-GR" sz="2400" b="1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𝐟𝐂</m:t>
                        </m:r>
                      </m:den>
                    </m:f>
                    <m:sSub>
                      <m:sSub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𝐈</m:t>
                        </m:r>
                      </m:e>
                      <m:sub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dirty="0" smtClean="0">
                    <a:ea typeface="Cambria Math"/>
                  </a:rPr>
                  <a:t> </a:t>
                </a:r>
                <a:r>
                  <a:rPr lang="el-GR" sz="2400" dirty="0">
                    <a:ea typeface="Cambria Math"/>
                  </a:rPr>
                  <a:t> </a:t>
                </a:r>
                <a:r>
                  <a:rPr lang="el-GR" sz="2400" dirty="0" smtClean="0">
                    <a:ea typeface="Cambria Math"/>
                  </a:rPr>
                  <a:t>και </a:t>
                </a:r>
                <a:r>
                  <a:rPr lang="en-US" sz="2400" b="1" dirty="0" smtClean="0">
                    <a:ea typeface="Cambria Math"/>
                  </a:rPr>
                  <a:t>U</a:t>
                </a:r>
                <a:r>
                  <a:rPr lang="el-GR" sz="2400" b="1" baseline="-25000" dirty="0" smtClean="0">
                    <a:ea typeface="Cambria Math"/>
                  </a:rPr>
                  <a:t>εν</a:t>
                </a:r>
                <a:r>
                  <a:rPr lang="el-GR" sz="2400" b="1" dirty="0" smtClean="0">
                    <a:ea typeface="Cambria Math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sz="2400" b="1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l-GR" sz="2400" b="1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𝛚</m:t>
                        </m:r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𝐂</m:t>
                        </m:r>
                      </m:den>
                    </m:f>
                  </m:oMath>
                </a14:m>
                <a:r>
                  <a:rPr lang="el-GR" sz="2400" b="1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400" b="1" dirty="0" smtClean="0">
                    <a:ea typeface="Cambria Math"/>
                  </a:rPr>
                  <a:t> I</a:t>
                </a:r>
                <a:r>
                  <a:rPr lang="el-GR" sz="2400" b="1" baseline="-25000" dirty="0" smtClean="0">
                    <a:ea typeface="Cambria Math"/>
                  </a:rPr>
                  <a:t>εν</a:t>
                </a:r>
                <a:endParaRPr lang="el-GR" sz="2400" b="1" dirty="0" smtClean="0">
                  <a:ea typeface="Cambria Math"/>
                </a:endParaRP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Ø"/>
                </a:pPr>
                <a:r>
                  <a:rPr lang="el-GR" sz="2400" dirty="0" smtClean="0"/>
                  <a:t>η συχνότητα της τάσης και της έντασης είναι ίδια</a:t>
                </a:r>
                <a:endParaRPr lang="el-G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069505"/>
                <a:ext cx="8928992" cy="2533322"/>
              </a:xfrm>
              <a:prstGeom prst="rect">
                <a:avLst/>
              </a:prstGeom>
              <a:blipFill rotWithShape="1">
                <a:blip r:embed="rId3"/>
                <a:stretch>
                  <a:fillRect l="-1093" b="-45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B69-0CD1-4062-B42D-161730878E67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720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4330"/>
            <a:ext cx="8568952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ΚΥΚΛΩΜΑ ΜΕ ΩΜΙΚΟ ΑΝΤΙΣΤΑΤΗ ΚΑΙ ΠΗΝΙΟ (</a:t>
            </a:r>
            <a:r>
              <a:rPr lang="en-US" sz="2800" b="1" dirty="0"/>
              <a:t>R</a:t>
            </a:r>
            <a:r>
              <a:rPr lang="en-US" sz="2800" b="1" dirty="0" smtClean="0"/>
              <a:t> </a:t>
            </a:r>
            <a:r>
              <a:rPr lang="el-GR" sz="2800" b="1" dirty="0" smtClean="0"/>
              <a:t>και </a:t>
            </a:r>
            <a:r>
              <a:rPr lang="en-US" sz="2800" b="1" dirty="0"/>
              <a:t>L</a:t>
            </a:r>
            <a:r>
              <a:rPr lang="el-GR" sz="2800" b="1" dirty="0" smtClean="0"/>
              <a:t>) ΣΕ ΣΕΙΡΑ</a:t>
            </a:r>
            <a:endParaRPr lang="el-GR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9"/>
          <a:stretch/>
        </p:blipFill>
        <p:spPr bwMode="auto">
          <a:xfrm>
            <a:off x="1431416" y="1212721"/>
            <a:ext cx="6353175" cy="270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Ευθύγραμμο βέλος σύνδεσης 3"/>
          <p:cNvCxnSpPr/>
          <p:nvPr/>
        </p:nvCxnSpPr>
        <p:spPr>
          <a:xfrm>
            <a:off x="1863464" y="1356737"/>
            <a:ext cx="936104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4077072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l-GR" sz="2400" b="1" dirty="0" smtClean="0"/>
              <a:t>Κύκλωμα με αντιστάτη και ιδανικό πηνίο (μόνο με αυτεπαγωγή) ή μόνο με πραγματικό πηνίο που έχει ωμική</a:t>
            </a:r>
            <a:r>
              <a:rPr lang="en-US" sz="2400" b="1" dirty="0" smtClean="0"/>
              <a:t> R</a:t>
            </a:r>
            <a:r>
              <a:rPr lang="el-GR" sz="2400" b="1" dirty="0" smtClean="0"/>
              <a:t> και επαγωγική αντίσταση Χ</a:t>
            </a:r>
            <a:r>
              <a:rPr lang="en-US" sz="2400" b="1" baseline="-25000" dirty="0" smtClean="0"/>
              <a:t>L</a:t>
            </a:r>
            <a:endParaRPr lang="el-GR" sz="2400" b="1" dirty="0"/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>
            <a:off x="3159608" y="1356737"/>
            <a:ext cx="936104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43484" y="93239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r>
              <a:rPr lang="en-US" sz="2000" b="1" baseline="-25000" dirty="0" smtClean="0"/>
              <a:t>R</a:t>
            </a:r>
            <a:endParaRPr lang="el-GR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39628" y="956627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r>
              <a:rPr lang="en-US" sz="2000" b="1" baseline="-25000" dirty="0"/>
              <a:t>L</a:t>
            </a:r>
            <a:endParaRPr lang="el-GR" sz="2000" b="1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B69-0CD1-4062-B42D-161730878E67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67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4330"/>
            <a:ext cx="8568952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ΚΥΚΛΩΜΑ ΜΕ ΩΜΙΚΟ ΑΝΤΙΣΤΑΤΗ ΚΑΙ ΠΗΝΙΟ (</a:t>
            </a:r>
            <a:r>
              <a:rPr lang="en-US" sz="2800" b="1" dirty="0"/>
              <a:t>R</a:t>
            </a:r>
            <a:r>
              <a:rPr lang="en-US" sz="2800" b="1" dirty="0" smtClean="0"/>
              <a:t> </a:t>
            </a:r>
            <a:r>
              <a:rPr lang="el-GR" sz="2800" b="1" dirty="0" smtClean="0"/>
              <a:t>και </a:t>
            </a:r>
            <a:r>
              <a:rPr lang="en-US" sz="2800" b="1" dirty="0"/>
              <a:t>L</a:t>
            </a:r>
            <a:r>
              <a:rPr lang="el-GR" sz="2800" b="1" dirty="0" smtClean="0"/>
              <a:t>) ΣΕ ΣΕΙΡΑ</a:t>
            </a:r>
            <a:endParaRPr lang="el-GR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9"/>
          <a:stretch/>
        </p:blipFill>
        <p:spPr bwMode="auto">
          <a:xfrm>
            <a:off x="1343656" y="1188492"/>
            <a:ext cx="6353175" cy="270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Ευθύγραμμο βέλος σύνδεσης 3"/>
          <p:cNvCxnSpPr/>
          <p:nvPr/>
        </p:nvCxnSpPr>
        <p:spPr>
          <a:xfrm>
            <a:off x="1775704" y="1332508"/>
            <a:ext cx="936104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3071848" y="1332508"/>
            <a:ext cx="936104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55724" y="90816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r>
              <a:rPr lang="en-US" sz="2000" b="1" baseline="-25000" dirty="0" smtClean="0"/>
              <a:t>R</a:t>
            </a:r>
            <a:endParaRPr lang="el-GR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51868" y="93239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r>
              <a:rPr lang="en-US" sz="2000" b="1" baseline="-25000" dirty="0"/>
              <a:t>L</a:t>
            </a:r>
            <a:endParaRPr lang="el-G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1772" y="3573016"/>
                <a:ext cx="8600456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q"/>
                </a:pPr>
                <a:r>
                  <a:rPr lang="el-GR" sz="2400" dirty="0" smtClean="0"/>
                  <a:t>Πτώση τάσης στον ωμικό αντιστάτη: </a:t>
                </a:r>
                <a:r>
                  <a:rPr lang="en-US" sz="2400" b="1" dirty="0"/>
                  <a:t>U</a:t>
                </a:r>
                <a:r>
                  <a:rPr lang="en-US" sz="2400" b="1" baseline="-25000" dirty="0"/>
                  <a:t>R</a:t>
                </a:r>
                <a:r>
                  <a:rPr lang="el-GR" sz="2400" b="1" baseline="-25000" dirty="0"/>
                  <a:t> </a:t>
                </a:r>
                <a:r>
                  <a:rPr lang="el-GR" sz="2400" b="1" dirty="0" smtClean="0"/>
                  <a:t>= </a:t>
                </a:r>
                <a:r>
                  <a:rPr lang="en-US" sz="2400" b="1" dirty="0" smtClean="0"/>
                  <a:t>I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400" b="1" dirty="0" smtClean="0"/>
                  <a:t>R </a:t>
                </a:r>
                <a:r>
                  <a:rPr lang="el-GR" sz="2400" dirty="0" smtClean="0"/>
                  <a:t>η τάση συμφασική με το ρεύμα</a:t>
                </a: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q"/>
                </a:pPr>
                <a:r>
                  <a:rPr lang="el-GR" sz="2400" dirty="0" smtClean="0"/>
                  <a:t>Τάση στο πηνίο: </a:t>
                </a:r>
                <a:r>
                  <a:rPr lang="en-US" sz="2400" b="1" dirty="0" smtClean="0"/>
                  <a:t>U</a:t>
                </a:r>
                <a:r>
                  <a:rPr lang="en-US" sz="2400" b="1" baseline="-25000" dirty="0" smtClean="0"/>
                  <a:t>L</a:t>
                </a:r>
                <a:r>
                  <a:rPr lang="el-GR" sz="2400" b="1" dirty="0" smtClean="0"/>
                  <a:t>= </a:t>
                </a:r>
                <a:r>
                  <a:rPr lang="en-US" sz="2400" b="1" dirty="0" smtClean="0"/>
                  <a:t>I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400" b="1" dirty="0" smtClean="0"/>
                  <a:t>X</a:t>
                </a:r>
                <a:r>
                  <a:rPr lang="en-US" sz="2400" b="1" baseline="-25000" dirty="0" smtClean="0"/>
                  <a:t>L</a:t>
                </a:r>
                <a:r>
                  <a:rPr lang="en-US" sz="2400" b="1" dirty="0" smtClean="0"/>
                  <a:t>= </a:t>
                </a:r>
                <a:r>
                  <a:rPr lang="en-US" sz="2400" b="1" dirty="0"/>
                  <a:t>I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l-GR" sz="2400" b="1" i="0" smtClean="0">
                        <a:latin typeface="Cambria Math"/>
                        <a:ea typeface="Cambria Math"/>
                      </a:rPr>
                      <m:t>𝛚</m:t>
                    </m:r>
                  </m:oMath>
                </a14:m>
                <a:r>
                  <a:rPr lang="en-US" sz="2400" b="1" dirty="0"/>
                  <a:t>L </a:t>
                </a:r>
                <a:r>
                  <a:rPr lang="en-US" sz="2400" b="1" dirty="0" smtClean="0"/>
                  <a:t>=</a:t>
                </a:r>
                <a:r>
                  <a:rPr lang="el-GR" sz="2400" b="1" dirty="0" smtClean="0"/>
                  <a:t> </a:t>
                </a:r>
                <a:r>
                  <a:rPr lang="en-US" sz="2400" b="1" dirty="0" smtClean="0"/>
                  <a:t>I</a:t>
                </a:r>
                <a:r>
                  <a:rPr lang="en-US" sz="24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∙ </m:t>
                    </m:r>
                  </m:oMath>
                </a14:m>
                <a:r>
                  <a:rPr lang="el-GR" sz="2400" b="1" dirty="0" smtClean="0"/>
                  <a:t>2π</a:t>
                </a:r>
                <a:r>
                  <a:rPr lang="en-US" sz="2400" b="1" dirty="0" err="1" smtClean="0"/>
                  <a:t>fL</a:t>
                </a:r>
                <a:r>
                  <a:rPr lang="en-US" sz="2400" b="1" dirty="0" smtClean="0"/>
                  <a:t> </a:t>
                </a:r>
                <a:r>
                  <a:rPr lang="el-GR" sz="2400" dirty="0" smtClean="0"/>
                  <a:t>η τάση προπορεύεται του ρεύματος.</a:t>
                </a:r>
                <a:endParaRPr lang="el-GR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72" y="3573016"/>
                <a:ext cx="8600456" cy="3046988"/>
              </a:xfrm>
              <a:prstGeom prst="rect">
                <a:avLst/>
              </a:prstGeom>
              <a:blipFill rotWithShape="1">
                <a:blip r:embed="rId3"/>
                <a:stretch>
                  <a:fillRect l="-993" b="-2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B69-0CD1-4062-B42D-161730878E67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7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4330"/>
            <a:ext cx="8568952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ΚΥΚΛΩΜΑ ΜΕ ΩΜΙΚΟ ΑΝΤΙΣΤΑΤΗ ΚΑΙ ΠΗΝΙΟ (</a:t>
            </a:r>
            <a:r>
              <a:rPr lang="en-US" sz="2800" b="1" dirty="0"/>
              <a:t>R</a:t>
            </a:r>
            <a:r>
              <a:rPr lang="en-US" sz="2800" b="1" dirty="0" smtClean="0"/>
              <a:t> </a:t>
            </a:r>
            <a:r>
              <a:rPr lang="el-GR" sz="2800" b="1" dirty="0" smtClean="0"/>
              <a:t>και </a:t>
            </a:r>
            <a:r>
              <a:rPr lang="en-US" sz="2800" b="1" dirty="0"/>
              <a:t>L</a:t>
            </a:r>
            <a:r>
              <a:rPr lang="el-GR" sz="2800" b="1" dirty="0" smtClean="0"/>
              <a:t>) ΣΕ ΣΕΙΡΑ</a:t>
            </a:r>
            <a:endParaRPr lang="el-GR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9"/>
          <a:stretch/>
        </p:blipFill>
        <p:spPr bwMode="auto">
          <a:xfrm>
            <a:off x="1343656" y="1188492"/>
            <a:ext cx="6353175" cy="270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520" y="3717032"/>
                <a:ext cx="8600456" cy="2991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l-GR" sz="2400" dirty="0" smtClean="0"/>
                  <a:t>Σύνθετη αντίσταση: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𝒁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prstClr val="black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400" b="1" baseline="-25000" dirty="0">
                                <a:solidFill>
                                  <a:prstClr val="black"/>
                                </a:solidFill>
                              </a:rPr>
                              <m:t>L</m:t>
                            </m:r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400" b="1" i="1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l-GR" sz="2400" b="1">
                                <a:latin typeface="Cambria Math"/>
                                <a:ea typeface="Cambria Math"/>
                              </a:rPr>
                              <m:t>𝛚</m:t>
                            </m:r>
                            <m:r>
                              <a:rPr lang="en-US" sz="2400" b="1">
                                <a:latin typeface="Cambria Math"/>
                                <a:ea typeface="Cambria Math"/>
                              </a:rPr>
                              <m:t>𝐋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l-GR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prstClr val="black"/>
                        </a:solidFill>
                        <a:latin typeface="Cambria Math"/>
                      </a:rPr>
                      <m:t>𝐈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𝐔</m:t>
                        </m:r>
                      </m:num>
                      <m:den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𝐙</m:t>
                        </m:r>
                      </m:den>
                    </m:f>
                  </m:oMath>
                </a14:m>
                <a:endParaRPr lang="en-US" sz="2400" b="1" dirty="0" smtClean="0"/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l-GR" sz="2400" dirty="0" smtClean="0"/>
                  <a:t>Διαφορά φάσης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b="1" i="0" smtClean="0">
                            <a:latin typeface="Cambria Math"/>
                          </a:rPr>
                          <m:t>𝛗</m:t>
                        </m:r>
                      </m:e>
                      <m:sub>
                        <m:r>
                          <a:rPr lang="en-US" sz="2400" b="1" i="0" smtClean="0">
                            <a:latin typeface="Cambria Math"/>
                          </a:rPr>
                          <m:t>𝐙</m:t>
                        </m:r>
                      </m:sub>
                    </m:sSub>
                    <m:r>
                      <a:rPr lang="en-US" sz="2400" b="1" i="0" smtClean="0">
                        <a:latin typeface="Cambria Math"/>
                      </a:rPr>
                      <m:t>,  </m:t>
                    </m:r>
                  </m:oMath>
                </a14:m>
                <a:r>
                  <a:rPr lang="el-GR" sz="2400" b="1" dirty="0" smtClean="0"/>
                  <a:t> </a:t>
                </a:r>
                <a:r>
                  <a:rPr lang="el-GR" sz="2400" dirty="0" smtClean="0"/>
                  <a:t>ισχύει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b="1" i="0" smtClean="0">
                            <a:latin typeface="Cambria Math"/>
                          </a:rPr>
                          <m:t>𝛆𝛗𝛗</m:t>
                        </m:r>
                      </m:e>
                      <m:sub>
                        <m:r>
                          <a:rPr lang="en-US" sz="2400" b="1" i="0" smtClean="0">
                            <a:latin typeface="Cambria Math"/>
                          </a:rPr>
                          <m:t>𝐙</m:t>
                        </m:r>
                      </m:sub>
                    </m:sSub>
                    <m:r>
                      <a:rPr lang="el-GR" sz="2400" b="1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4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𝐑</m:t>
                            </m:r>
                          </m:sub>
                        </m:sSub>
                      </m:den>
                    </m:f>
                    <m:r>
                      <a:rPr lang="el-GR" sz="2400" b="1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4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sz="2400" b="1" i="0" smtClean="0">
                            <a:latin typeface="Cambria Math"/>
                            <a:ea typeface="Cambria Math"/>
                          </a:rPr>
                          <m:t>𝛚</m:t>
                        </m:r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𝐋</m:t>
                        </m:r>
                      </m:num>
                      <m:den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𝐑</m:t>
                        </m:r>
                      </m:den>
                    </m:f>
                  </m:oMath>
                </a14:m>
                <a:endParaRPr lang="en-US" sz="2400" b="1" dirty="0" smtClean="0"/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l-GR" sz="2400" dirty="0" smtClean="0"/>
                  <a:t>Η τάση προηγείται του ρεύματος δηλ. το κύκλωμα έχει επαγωγική συμπεριφορά.</a:t>
                </a:r>
                <a:endParaRPr lang="el-GR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717032"/>
                <a:ext cx="8600456" cy="2991332"/>
              </a:xfrm>
              <a:prstGeom prst="rect">
                <a:avLst/>
              </a:prstGeom>
              <a:blipFill rotWithShape="1">
                <a:blip r:embed="rId3"/>
                <a:stretch>
                  <a:fillRect l="-921" b="-18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Ορθογώνιο 9"/>
              <p:cNvSpPr/>
              <p:nvPr/>
            </p:nvSpPr>
            <p:spPr>
              <a:xfrm>
                <a:off x="2660071" y="2169990"/>
                <a:ext cx="3209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𝐈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Ορθογώνιο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071" y="2169990"/>
                <a:ext cx="320922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24528" b="-245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Ευθύγραμμο βέλος σύνδεσης 10"/>
          <p:cNvCxnSpPr/>
          <p:nvPr/>
        </p:nvCxnSpPr>
        <p:spPr>
          <a:xfrm>
            <a:off x="2660071" y="2169990"/>
            <a:ext cx="47859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B69-0CD1-4062-B42D-161730878E67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828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011" y="-65185"/>
            <a:ext cx="864096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ΚΥΚΛΩΜΑ ΜΕ ΩΜΙΚΟ ΑΝΤΙΣΤΑΤΗ ΚΑΙ ΠΥΚΝΩΤΗ (</a:t>
            </a:r>
            <a:r>
              <a:rPr lang="en-US" sz="2800" b="1" dirty="0"/>
              <a:t>R</a:t>
            </a:r>
            <a:r>
              <a:rPr lang="en-US" sz="2800" b="1" dirty="0" smtClean="0"/>
              <a:t> </a:t>
            </a:r>
            <a:r>
              <a:rPr lang="el-GR" sz="2800" b="1" dirty="0" smtClean="0"/>
              <a:t>και </a:t>
            </a:r>
            <a:r>
              <a:rPr lang="en-US" sz="2800" b="1" dirty="0" smtClean="0"/>
              <a:t>C</a:t>
            </a:r>
            <a:r>
              <a:rPr lang="el-GR" sz="2800" b="1" dirty="0" smtClean="0"/>
              <a:t>) ΣΕ ΣΕΙΡΑ</a:t>
            </a:r>
            <a:endParaRPr lang="el-GR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9" r="2940" b="16390"/>
          <a:stretch/>
        </p:blipFill>
        <p:spPr bwMode="auto">
          <a:xfrm>
            <a:off x="5580112" y="1321240"/>
            <a:ext cx="2466474" cy="250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r="52434" b="16346"/>
          <a:stretch/>
        </p:blipFill>
        <p:spPr bwMode="auto">
          <a:xfrm>
            <a:off x="1020398" y="993305"/>
            <a:ext cx="3508081" cy="306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4518" y="3861048"/>
            <a:ext cx="8333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l-GR" sz="2400" b="1" dirty="0" smtClean="0"/>
              <a:t>Κύκλωμα με αντιστάτη και πυκνωτή ή μόνο με πραγματικό πυκνωτή που έχει ωμική</a:t>
            </a:r>
            <a:r>
              <a:rPr lang="en-US" sz="2400" b="1" dirty="0" smtClean="0"/>
              <a:t> R</a:t>
            </a:r>
            <a:r>
              <a:rPr lang="el-GR" sz="2400" b="1" dirty="0" smtClean="0"/>
              <a:t> και χωρητική αντίσταση Χ</a:t>
            </a:r>
            <a:r>
              <a:rPr lang="en-US" sz="2400" b="1" baseline="-25000" dirty="0" smtClean="0"/>
              <a:t>C</a:t>
            </a:r>
            <a:endParaRPr lang="el-GR" sz="2400" b="1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B69-0CD1-4062-B42D-161730878E67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189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4330"/>
            <a:ext cx="864096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ΚΥΚΛΩΜΑ ΜΕ ΩΜΙΚΟ ΑΝΤΙΣΤΑΤΗ ΚΑΙ ΠΥΚΝΩΤΗ (</a:t>
            </a:r>
            <a:r>
              <a:rPr lang="en-US" sz="2800" b="1" dirty="0"/>
              <a:t>R</a:t>
            </a:r>
            <a:r>
              <a:rPr lang="en-US" sz="2800" b="1" dirty="0" smtClean="0"/>
              <a:t> </a:t>
            </a:r>
            <a:r>
              <a:rPr lang="el-GR" sz="2800" b="1" dirty="0" smtClean="0"/>
              <a:t>και </a:t>
            </a:r>
            <a:r>
              <a:rPr lang="en-US" sz="2800" b="1" dirty="0" smtClean="0"/>
              <a:t>C</a:t>
            </a:r>
            <a:r>
              <a:rPr lang="el-GR" sz="2800" b="1" dirty="0" smtClean="0"/>
              <a:t>) ΣΕ ΣΕΙΡΑ</a:t>
            </a:r>
            <a:endParaRPr lang="el-GR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9" r="2940" b="16390"/>
          <a:stretch/>
        </p:blipFill>
        <p:spPr bwMode="auto">
          <a:xfrm>
            <a:off x="6084168" y="1121696"/>
            <a:ext cx="2466474" cy="250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r="52434" b="16346"/>
          <a:stretch/>
        </p:blipFill>
        <p:spPr bwMode="auto">
          <a:xfrm>
            <a:off x="863588" y="1190347"/>
            <a:ext cx="3743182" cy="25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7099" y="3284984"/>
                <a:ext cx="8600456" cy="1466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q"/>
                </a:pPr>
                <a:r>
                  <a:rPr lang="el-GR" sz="2400" dirty="0" smtClean="0"/>
                  <a:t>Πτώση τάσης στον ωμικό αντιστάτη: </a:t>
                </a:r>
                <a:r>
                  <a:rPr lang="en-US" sz="2400" b="1" dirty="0"/>
                  <a:t>U</a:t>
                </a:r>
                <a:r>
                  <a:rPr lang="en-US" sz="2400" b="1" baseline="-25000" dirty="0"/>
                  <a:t>R</a:t>
                </a:r>
                <a:r>
                  <a:rPr lang="el-GR" sz="2400" b="1" baseline="-25000" dirty="0"/>
                  <a:t> </a:t>
                </a:r>
                <a:r>
                  <a:rPr lang="el-GR" sz="2400" b="1" dirty="0" smtClean="0"/>
                  <a:t>= </a:t>
                </a:r>
                <a:r>
                  <a:rPr lang="en-US" sz="2400" b="1" dirty="0" smtClean="0"/>
                  <a:t>I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400" b="1" dirty="0" smtClean="0"/>
                  <a:t>R </a:t>
                </a:r>
                <a:r>
                  <a:rPr lang="el-GR" sz="2400" dirty="0" smtClean="0"/>
                  <a:t>η τάση συμφασική με το ρεύμα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99" y="3284984"/>
                <a:ext cx="8600456" cy="1466235"/>
              </a:xfrm>
              <a:prstGeom prst="rect">
                <a:avLst/>
              </a:prstGeom>
              <a:blipFill rotWithShape="1">
                <a:blip r:embed="rId4"/>
                <a:stretch>
                  <a:fillRect l="-921" b="-87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Ευθύγραμμο βέλος σύνδεσης 6"/>
          <p:cNvCxnSpPr/>
          <p:nvPr/>
        </p:nvCxnSpPr>
        <p:spPr>
          <a:xfrm>
            <a:off x="1259632" y="1975893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>
            <a:off x="3095836" y="1975893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80865" y="197589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</a:t>
            </a:r>
            <a:r>
              <a:rPr lang="en-US" sz="2400" b="1" baseline="-25000" dirty="0" smtClean="0"/>
              <a:t>R</a:t>
            </a:r>
            <a:endParaRPr lang="el-GR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55876" y="197589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</a:t>
            </a:r>
            <a:r>
              <a:rPr lang="en-US" sz="2400" b="1" baseline="-25000" dirty="0"/>
              <a:t>C</a:t>
            </a:r>
            <a:endParaRPr lang="el-G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251520" y="4509120"/>
                <a:ext cx="8111933" cy="1985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q"/>
                </a:pPr>
                <a:r>
                  <a:rPr lang="el-GR" sz="2400" dirty="0"/>
                  <a:t>Πτώση τάσης στον πυκνωτή: </a:t>
                </a:r>
                <a:r>
                  <a:rPr lang="en-US" sz="2400" b="1" dirty="0"/>
                  <a:t>U</a:t>
                </a:r>
                <a:r>
                  <a:rPr lang="en-US" sz="2400" b="1" baseline="-25000" dirty="0"/>
                  <a:t>C  </a:t>
                </a:r>
                <a:r>
                  <a:rPr lang="el-GR" sz="2400" b="1" dirty="0"/>
                  <a:t>= </a:t>
                </a:r>
                <a:r>
                  <a:rPr lang="en-US" sz="2400" b="1" dirty="0"/>
                  <a:t>I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400" b="1" dirty="0"/>
                  <a:t>X</a:t>
                </a:r>
                <a:r>
                  <a:rPr lang="en-US" sz="2400" b="1" baseline="-25000" dirty="0"/>
                  <a:t>C </a:t>
                </a:r>
                <a:r>
                  <a:rPr lang="en-US" sz="24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dirty="0"/>
                          <m:t>I</m:t>
                        </m:r>
                      </m:num>
                      <m:den>
                        <m:r>
                          <a:rPr lang="el-GR" sz="2400" b="1">
                            <a:latin typeface="Cambria Math"/>
                          </a:rPr>
                          <m:t>𝛚</m:t>
                        </m:r>
                        <m:r>
                          <a:rPr lang="en-US" sz="2400" b="1">
                            <a:latin typeface="Cambria Math"/>
                          </a:rPr>
                          <m:t>𝐂</m:t>
                        </m:r>
                      </m:den>
                    </m:f>
                  </m:oMath>
                </a14:m>
                <a:r>
                  <a:rPr lang="en-US" sz="2400" b="1" dirty="0"/>
                  <a:t> =</a:t>
                </a:r>
                <a:r>
                  <a:rPr lang="el-GR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dirty="0"/>
                          <m:t>I</m:t>
                        </m:r>
                      </m:num>
                      <m:den>
                        <m:r>
                          <a:rPr lang="en-US" sz="2400" b="1" dirty="0">
                            <a:latin typeface="Cambria Math"/>
                          </a:rPr>
                          <m:t>𝟐</m:t>
                        </m:r>
                        <m:r>
                          <a:rPr lang="el-GR" sz="2400" b="1" dirty="0">
                            <a:latin typeface="Cambria Math"/>
                          </a:rPr>
                          <m:t>𝛑</m:t>
                        </m:r>
                        <m:r>
                          <a:rPr lang="en-US" sz="2400" b="1" dirty="0">
                            <a:latin typeface="Cambria Math"/>
                          </a:rPr>
                          <m:t>𝐟</m:t>
                        </m:r>
                        <m:r>
                          <a:rPr lang="en-US" sz="2400" b="1" dirty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b="1" dirty="0">
                            <a:latin typeface="Cambria Math"/>
                            <a:ea typeface="Cambria Math"/>
                          </a:rPr>
                          <m:t>𝐋</m:t>
                        </m:r>
                      </m:den>
                    </m:f>
                  </m:oMath>
                </a14:m>
                <a:r>
                  <a:rPr lang="en-US" sz="2400" b="1" dirty="0"/>
                  <a:t> </a:t>
                </a:r>
                <a:r>
                  <a:rPr lang="el-GR" sz="2400" b="1" dirty="0"/>
                  <a:t> </a:t>
                </a:r>
                <a:r>
                  <a:rPr lang="el-GR" sz="2400" dirty="0"/>
                  <a:t>η τάση έπεται του ρεύματος</a:t>
                </a: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509120"/>
                <a:ext cx="8111933" cy="1985672"/>
              </a:xfrm>
              <a:prstGeom prst="rect">
                <a:avLst/>
              </a:prstGeom>
              <a:blipFill rotWithShape="1">
                <a:blip r:embed="rId5"/>
                <a:stretch>
                  <a:fillRect l="-977" b="-123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11" name="Θέση αριθμού διαφάνειας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B69-0CD1-4062-B42D-161730878E67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967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534"/>
            <a:ext cx="864096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ΚΥΚΛΩΜΑ ΜΕ ΩΜΙΚΟ ΑΝΤΙΣΤΑΤΗ ΚΑΙ ΠΥΚΝΩΤΗ (</a:t>
            </a:r>
            <a:r>
              <a:rPr lang="en-US" sz="2800" b="1" dirty="0"/>
              <a:t>R</a:t>
            </a:r>
            <a:r>
              <a:rPr lang="en-US" sz="2800" b="1" dirty="0" smtClean="0"/>
              <a:t> </a:t>
            </a:r>
            <a:r>
              <a:rPr lang="el-GR" sz="2800" b="1" dirty="0" smtClean="0"/>
              <a:t>και </a:t>
            </a:r>
            <a:r>
              <a:rPr lang="en-US" sz="2800" b="1" dirty="0" smtClean="0"/>
              <a:t>C</a:t>
            </a:r>
            <a:r>
              <a:rPr lang="el-GR" sz="2800" b="1" dirty="0" smtClean="0"/>
              <a:t>) ΣΕ ΣΕΙΡΑ</a:t>
            </a:r>
            <a:endParaRPr lang="el-GR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9" r="2940" b="16390"/>
          <a:stretch/>
        </p:blipFill>
        <p:spPr bwMode="auto">
          <a:xfrm>
            <a:off x="5343003" y="1175046"/>
            <a:ext cx="2466474" cy="250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r="52434" b="16346"/>
          <a:stretch/>
        </p:blipFill>
        <p:spPr bwMode="auto">
          <a:xfrm>
            <a:off x="1303920" y="1016641"/>
            <a:ext cx="2875548" cy="25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0970" y="3515217"/>
                <a:ext cx="8791509" cy="2972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l-GR" sz="2000" dirty="0" smtClean="0"/>
                  <a:t>Σύνθετη αντίσταση: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𝒁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+(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l-GR" sz="2800" b="1" i="1" smtClean="0">
                                <a:latin typeface="Cambria Math"/>
                                <a:ea typeface="Cambria Math"/>
                              </a:rPr>
                              <m:t>𝝎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𝑪</m:t>
                            </m:r>
                          </m:den>
                        </m:f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sz="2000" b="1" baseline="30000" dirty="0" smtClean="0"/>
                  <a:t>2  </a:t>
                </a:r>
                <a:r>
                  <a:rPr lang="en-US" sz="2000" b="1" baseline="-25000" dirty="0"/>
                  <a:t> </a:t>
                </a:r>
                <a:r>
                  <a:rPr lang="en-US" sz="2000" b="1" dirty="0" smtClean="0"/>
                  <a:t> </a:t>
                </a:r>
                <a:r>
                  <a:rPr lang="el-GR" sz="2000" b="1" dirty="0" smtClean="0"/>
                  <a:t>και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𝐈</m:t>
                    </m:r>
                    <m:r>
                      <a:rPr lang="en-US" sz="2800" b="1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0" smtClean="0">
                            <a:latin typeface="Cambria Math"/>
                            <a:ea typeface="Cambria Math"/>
                          </a:rPr>
                          <m:t>𝐔</m:t>
                        </m:r>
                      </m:num>
                      <m:den>
                        <m:r>
                          <a:rPr lang="en-US" sz="2800" b="1" i="0" smtClean="0">
                            <a:latin typeface="Cambria Math"/>
                            <a:ea typeface="Cambria Math"/>
                          </a:rPr>
                          <m:t>𝐙</m:t>
                        </m:r>
                      </m:den>
                    </m:f>
                  </m:oMath>
                </a14:m>
                <a:endParaRPr lang="en-US" sz="2000" b="1" dirty="0" smtClean="0"/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l-GR" sz="2000" dirty="0" smtClean="0"/>
                  <a:t>Διαφορά φάσης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b="1" i="0" smtClean="0">
                            <a:latin typeface="Cambria Math"/>
                          </a:rPr>
                          <m:t>𝛗</m:t>
                        </m:r>
                      </m:e>
                      <m:sub>
                        <m:r>
                          <a:rPr lang="en-US" sz="2400" b="1" i="0" smtClean="0">
                            <a:latin typeface="Cambria Math"/>
                          </a:rPr>
                          <m:t>𝐙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l-GR" sz="2000" dirty="0" smtClean="0"/>
                  <a:t> ισχύει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800" b="1" i="0" smtClean="0">
                            <a:latin typeface="Cambria Math"/>
                          </a:rPr>
                          <m:t>𝛆𝛗𝛗</m:t>
                        </m:r>
                      </m:e>
                      <m:sub>
                        <m:r>
                          <a:rPr lang="en-US" sz="2800" b="1" i="0" smtClean="0">
                            <a:latin typeface="Cambria Math"/>
                          </a:rPr>
                          <m:t>𝐙</m:t>
                        </m:r>
                      </m:sub>
                    </m:sSub>
                    <m:r>
                      <a:rPr lang="el-GR" sz="2800" b="1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sz="2800" b="1" i="0" smtClean="0">
                                <a:latin typeface="Cambria Math"/>
                                <a:ea typeface="Cambria Math"/>
                              </a:rPr>
                              <m:t>𝐂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sz="2800" b="1" i="0" smtClean="0">
                                <a:latin typeface="Cambria Math"/>
                                <a:ea typeface="Cambria Math"/>
                              </a:rPr>
                              <m:t>𝐑</m:t>
                            </m:r>
                          </m:sub>
                        </m:sSub>
                      </m:den>
                    </m:f>
                    <m:r>
                      <a:rPr lang="el-GR" sz="2800" b="1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0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l-GR" sz="2800" b="1" i="0" smtClean="0">
                            <a:latin typeface="Cambria Math"/>
                            <a:ea typeface="Cambria Math"/>
                          </a:rPr>
                          <m:t>𝛚</m:t>
                        </m:r>
                        <m:r>
                          <a:rPr lang="en-US" sz="2800" b="1" i="0" smtClean="0">
                            <a:latin typeface="Cambria Math"/>
                            <a:ea typeface="Cambria Math"/>
                          </a:rPr>
                          <m:t>𝐂𝐑</m:t>
                        </m:r>
                      </m:den>
                    </m:f>
                  </m:oMath>
                </a14:m>
                <a:endParaRPr lang="en-US" sz="2000" b="1" dirty="0" smtClean="0"/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l-GR" sz="2000" dirty="0" smtClean="0"/>
                  <a:t>Η τάση</a:t>
                </a:r>
                <a:r>
                  <a:rPr lang="en-US" sz="2000" dirty="0" smtClean="0"/>
                  <a:t> </a:t>
                </a:r>
                <a:r>
                  <a:rPr lang="en-US" sz="2000" b="1" dirty="0" smtClean="0"/>
                  <a:t>U</a:t>
                </a:r>
                <a:r>
                  <a:rPr lang="el-GR" sz="2000" dirty="0" smtClean="0"/>
                  <a:t> έπεται του ρεύματος</a:t>
                </a:r>
                <a:r>
                  <a:rPr lang="en-US" sz="2000" dirty="0" smtClean="0"/>
                  <a:t> </a:t>
                </a:r>
                <a:r>
                  <a:rPr lang="en-US" sz="2400" b="1" dirty="0" smtClean="0"/>
                  <a:t>I</a:t>
                </a:r>
                <a:r>
                  <a:rPr lang="el-GR" sz="2000" dirty="0" smtClean="0"/>
                  <a:t> δηλ. το κύκλωμα έχει χωρητική συμπεριφορά.</a:t>
                </a:r>
                <a:endParaRPr lang="el-GR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70" y="3515217"/>
                <a:ext cx="8791509" cy="2972224"/>
              </a:xfrm>
              <a:prstGeom prst="rect">
                <a:avLst/>
              </a:prstGeom>
              <a:blipFill rotWithShape="1">
                <a:blip r:embed="rId4"/>
                <a:stretch>
                  <a:fillRect l="-624" b="-18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2581233" y="1628800"/>
                <a:ext cx="3209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𝐈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233" y="1628800"/>
                <a:ext cx="32092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4528" b="-245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Ευθύγραμμο βέλος σύνδεσης 13"/>
          <p:cNvCxnSpPr/>
          <p:nvPr/>
        </p:nvCxnSpPr>
        <p:spPr>
          <a:xfrm>
            <a:off x="2581233" y="1628800"/>
            <a:ext cx="47859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B69-0CD1-4062-B42D-161730878E67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437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4330"/>
            <a:ext cx="8640960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ΚΥΚΛΩΜΑ ΜΕ ΩΜΙΚΟ ΑΝΤΙΣΤΑΤΗ, ΠΗΝΙΟ ΚΑΙ ΠΥΚΝΩΤΗ (</a:t>
            </a:r>
            <a:r>
              <a:rPr lang="en-US" sz="2800" b="1" dirty="0" smtClean="0"/>
              <a:t>R</a:t>
            </a:r>
            <a:r>
              <a:rPr lang="el-GR" sz="2800" b="1" dirty="0" smtClean="0"/>
              <a:t>,</a:t>
            </a:r>
            <a:r>
              <a:rPr lang="en-US" sz="2800" b="1" dirty="0" smtClean="0"/>
              <a:t> L </a:t>
            </a:r>
            <a:r>
              <a:rPr lang="el-GR" sz="2800" b="1" dirty="0" smtClean="0"/>
              <a:t>και </a:t>
            </a:r>
            <a:r>
              <a:rPr lang="en-US" sz="2800" b="1" dirty="0" smtClean="0"/>
              <a:t>C</a:t>
            </a:r>
            <a:r>
              <a:rPr lang="el-GR" sz="2800" b="1" dirty="0" smtClean="0"/>
              <a:t>) ΣΕ ΣΕΙΡΑ</a:t>
            </a:r>
            <a:endParaRPr lang="el-GR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t="16901" r="46251" b="16760"/>
          <a:stretch/>
        </p:blipFill>
        <p:spPr bwMode="auto">
          <a:xfrm>
            <a:off x="224714" y="1094872"/>
            <a:ext cx="4707326" cy="322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848" y="4335830"/>
                <a:ext cx="8966303" cy="67076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l-GR" sz="2000" dirty="0" smtClean="0"/>
                  <a:t>Τάση στον ωμικό αντιστάτη: </a:t>
                </a:r>
                <a:r>
                  <a:rPr lang="en-US" sz="2800" b="1" dirty="0"/>
                  <a:t>U</a:t>
                </a:r>
                <a:r>
                  <a:rPr lang="en-US" sz="2800" b="1" baseline="-25000" dirty="0"/>
                  <a:t>R</a:t>
                </a:r>
                <a:r>
                  <a:rPr lang="el-GR" sz="2800" b="1" baseline="-25000" dirty="0"/>
                  <a:t> </a:t>
                </a:r>
                <a:r>
                  <a:rPr lang="el-GR" sz="2800" b="1" dirty="0" smtClean="0"/>
                  <a:t>= </a:t>
                </a:r>
                <a:r>
                  <a:rPr lang="en-US" sz="2800" b="1" dirty="0" smtClean="0"/>
                  <a:t>I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800" b="1" dirty="0" smtClean="0"/>
                  <a:t>R </a:t>
                </a:r>
                <a:r>
                  <a:rPr lang="el-GR" sz="2000" dirty="0" smtClean="0"/>
                  <a:t>η τάση συμφασική με το ρεύμα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8" y="4335830"/>
                <a:ext cx="8966303" cy="670761"/>
              </a:xfrm>
              <a:prstGeom prst="rect">
                <a:avLst/>
              </a:prstGeom>
              <a:blipFill rotWithShape="1">
                <a:blip r:embed="rId3"/>
                <a:stretch>
                  <a:fillRect l="-1633" b="-254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Ευθύγραμμο βέλος σύνδεσης 6"/>
          <p:cNvCxnSpPr/>
          <p:nvPr/>
        </p:nvCxnSpPr>
        <p:spPr>
          <a:xfrm>
            <a:off x="683568" y="2132856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>
            <a:off x="2519772" y="2132856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04801" y="213285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</a:t>
            </a:r>
            <a:r>
              <a:rPr lang="en-US" sz="2400" b="1" baseline="-25000" dirty="0" smtClean="0"/>
              <a:t>R</a:t>
            </a:r>
            <a:endParaRPr lang="el-GR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79812" y="213285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</a:t>
            </a:r>
            <a:r>
              <a:rPr lang="en-US" sz="2400" b="1" baseline="-25000" dirty="0" smtClean="0"/>
              <a:t>L</a:t>
            </a:r>
            <a:endParaRPr lang="el-GR" sz="2400" b="1" dirty="0"/>
          </a:p>
        </p:txBody>
      </p:sp>
      <p:cxnSp>
        <p:nvCxnSpPr>
          <p:cNvPr id="11" name="Ευθύγραμμο βέλος σύνδεσης 10"/>
          <p:cNvCxnSpPr/>
          <p:nvPr/>
        </p:nvCxnSpPr>
        <p:spPr>
          <a:xfrm>
            <a:off x="3706888" y="2132856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66928" y="213285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</a:t>
            </a:r>
            <a:r>
              <a:rPr lang="en-US" sz="2400" b="1" baseline="-25000" dirty="0" smtClean="0"/>
              <a:t>C</a:t>
            </a:r>
            <a:endParaRPr lang="el-GR" sz="2400" b="1" dirty="0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5940152" y="988437"/>
            <a:ext cx="72008" cy="3160643"/>
          </a:xfrm>
          <a:prstGeom prst="line">
            <a:avLst/>
          </a:prstGeom>
          <a:ln w="381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/>
          <p:cNvCxnSpPr/>
          <p:nvPr/>
        </p:nvCxnSpPr>
        <p:spPr>
          <a:xfrm flipH="1">
            <a:off x="5307614" y="3429000"/>
            <a:ext cx="3675529" cy="0"/>
          </a:xfrm>
          <a:prstGeom prst="line">
            <a:avLst/>
          </a:prstGeom>
          <a:ln w="381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604448" y="3526341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endParaRPr lang="el-GR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599994" y="833262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y</a:t>
            </a:r>
            <a:endParaRPr lang="el-GR" sz="2800" dirty="0"/>
          </a:p>
        </p:txBody>
      </p:sp>
      <p:cxnSp>
        <p:nvCxnSpPr>
          <p:cNvPr id="20" name="Ευθεία γραμμή σύνδεσης 19"/>
          <p:cNvCxnSpPr/>
          <p:nvPr/>
        </p:nvCxnSpPr>
        <p:spPr>
          <a:xfrm flipH="1">
            <a:off x="6012160" y="3449053"/>
            <a:ext cx="984193" cy="0"/>
          </a:xfrm>
          <a:prstGeom prst="line">
            <a:avLst/>
          </a:prstGeom>
          <a:ln w="381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εία γραμμή σύνδεσης 21"/>
          <p:cNvCxnSpPr/>
          <p:nvPr/>
        </p:nvCxnSpPr>
        <p:spPr>
          <a:xfrm flipH="1" flipV="1">
            <a:off x="6012160" y="3408948"/>
            <a:ext cx="2088232" cy="20052"/>
          </a:xfrm>
          <a:prstGeom prst="line">
            <a:avLst/>
          </a:prstGeom>
          <a:ln w="38100">
            <a:solidFill>
              <a:srgbClr val="00B0F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37988" y="3408948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</a:t>
            </a:r>
            <a:endParaRPr lang="el-GR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347354" y="1634626"/>
            <a:ext cx="519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</a:t>
            </a:r>
            <a:r>
              <a:rPr lang="en-US" sz="2800" b="1" baseline="-25000" dirty="0"/>
              <a:t>L</a:t>
            </a:r>
            <a:endParaRPr lang="el-GR" sz="2800" b="1" dirty="0"/>
          </a:p>
        </p:txBody>
      </p:sp>
      <p:cxnSp>
        <p:nvCxnSpPr>
          <p:cNvPr id="28" name="Ευθεία γραμμή σύνδεσης 27"/>
          <p:cNvCxnSpPr/>
          <p:nvPr/>
        </p:nvCxnSpPr>
        <p:spPr>
          <a:xfrm>
            <a:off x="5980348" y="1896236"/>
            <a:ext cx="31812" cy="1512712"/>
          </a:xfrm>
          <a:prstGeom prst="line">
            <a:avLst/>
          </a:prstGeom>
          <a:ln w="50800">
            <a:solidFill>
              <a:srgbClr val="00B0F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εία γραμμή σύνδεσης 32"/>
          <p:cNvCxnSpPr/>
          <p:nvPr/>
        </p:nvCxnSpPr>
        <p:spPr>
          <a:xfrm flipV="1">
            <a:off x="6012160" y="3449053"/>
            <a:ext cx="0" cy="600508"/>
          </a:xfrm>
          <a:prstGeom prst="line">
            <a:avLst/>
          </a:prstGeom>
          <a:ln w="50800">
            <a:solidFill>
              <a:srgbClr val="00B0F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76560" y="3526341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</a:t>
            </a:r>
            <a:r>
              <a:rPr lang="en-US" sz="2800" b="1" baseline="-25000" dirty="0" smtClean="0"/>
              <a:t>C</a:t>
            </a:r>
            <a:endParaRPr lang="el-GR" sz="2800" b="1" dirty="0"/>
          </a:p>
        </p:txBody>
      </p:sp>
      <p:cxnSp>
        <p:nvCxnSpPr>
          <p:cNvPr id="37" name="Ευθεία γραμμή σύνδεσης 36"/>
          <p:cNvCxnSpPr/>
          <p:nvPr/>
        </p:nvCxnSpPr>
        <p:spPr>
          <a:xfrm>
            <a:off x="6021902" y="2456463"/>
            <a:ext cx="31812" cy="992590"/>
          </a:xfrm>
          <a:prstGeom prst="line">
            <a:avLst/>
          </a:prstGeom>
          <a:ln w="50800">
            <a:solidFill>
              <a:srgbClr val="00B0F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965078" y="2427596"/>
            <a:ext cx="1072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</a:t>
            </a:r>
            <a:r>
              <a:rPr lang="en-US" sz="2800" b="1" baseline="-25000" dirty="0" smtClean="0"/>
              <a:t>L</a:t>
            </a:r>
            <a:r>
              <a:rPr lang="en-US" sz="2800" b="1" dirty="0" smtClean="0"/>
              <a:t> -</a:t>
            </a:r>
            <a:r>
              <a:rPr lang="en-US" sz="2800" b="1" dirty="0"/>
              <a:t>U</a:t>
            </a:r>
            <a:r>
              <a:rPr lang="en-US" sz="2800" b="1" baseline="-25000" dirty="0"/>
              <a:t>C</a:t>
            </a:r>
            <a:endParaRPr lang="el-GR" sz="2800" b="1" dirty="0"/>
          </a:p>
          <a:p>
            <a:endParaRPr lang="el-GR" sz="2800" b="1" dirty="0"/>
          </a:p>
        </p:txBody>
      </p:sp>
      <p:cxnSp>
        <p:nvCxnSpPr>
          <p:cNvPr id="38" name="Ευθεία γραμμή σύνδεσης 37"/>
          <p:cNvCxnSpPr/>
          <p:nvPr/>
        </p:nvCxnSpPr>
        <p:spPr>
          <a:xfrm>
            <a:off x="6037808" y="2456463"/>
            <a:ext cx="2062584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Ευθεία γραμμή σύνδεσης 44"/>
          <p:cNvCxnSpPr/>
          <p:nvPr/>
        </p:nvCxnSpPr>
        <p:spPr>
          <a:xfrm flipV="1">
            <a:off x="8100392" y="2456463"/>
            <a:ext cx="0" cy="99259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Ευθεία γραμμή σύνδεσης 47"/>
          <p:cNvCxnSpPr/>
          <p:nvPr/>
        </p:nvCxnSpPr>
        <p:spPr>
          <a:xfrm flipH="1">
            <a:off x="5980348" y="2456463"/>
            <a:ext cx="2088232" cy="932433"/>
          </a:xfrm>
          <a:prstGeom prst="line">
            <a:avLst/>
          </a:prstGeom>
          <a:ln w="38100">
            <a:solidFill>
              <a:srgbClr val="00B0F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668344" y="3449053"/>
            <a:ext cx="553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</a:t>
            </a:r>
            <a:r>
              <a:rPr lang="en-US" sz="2800" b="1" baseline="-25000" dirty="0"/>
              <a:t>R</a:t>
            </a:r>
            <a:endParaRPr lang="el-GR" sz="28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949030" y="2058496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</a:t>
            </a:r>
            <a:endParaRPr lang="el-G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Ορθογώνιο 49"/>
              <p:cNvSpPr/>
              <p:nvPr/>
            </p:nvSpPr>
            <p:spPr>
              <a:xfrm>
                <a:off x="-24255" y="5128373"/>
                <a:ext cx="8758429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l-GR" sz="2000" dirty="0"/>
                  <a:t>Τάση στο πηνίο: </a:t>
                </a:r>
                <a:r>
                  <a:rPr lang="en-US" sz="2000" b="1" dirty="0"/>
                  <a:t>U</a:t>
                </a:r>
                <a:r>
                  <a:rPr lang="en-US" sz="2000" b="1" baseline="-25000" dirty="0"/>
                  <a:t>L</a:t>
                </a:r>
                <a:r>
                  <a:rPr lang="el-GR" sz="2000" b="1" dirty="0"/>
                  <a:t>= </a:t>
                </a:r>
                <a:r>
                  <a:rPr lang="en-US" sz="2000" b="1" dirty="0"/>
                  <a:t>I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000" b="1" dirty="0"/>
                  <a:t>X</a:t>
                </a:r>
                <a:r>
                  <a:rPr lang="en-US" sz="2000" b="1" baseline="-25000" dirty="0"/>
                  <a:t>L</a:t>
                </a:r>
                <a:r>
                  <a:rPr lang="en-US" sz="2000" b="1" dirty="0"/>
                  <a:t>=I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l-GR" sz="2000" b="1">
                        <a:latin typeface="Cambria Math"/>
                        <a:ea typeface="Cambria Math"/>
                      </a:rPr>
                      <m:t>𝛚</m:t>
                    </m:r>
                  </m:oMath>
                </a14:m>
                <a:r>
                  <a:rPr lang="en-US" sz="2000" b="1" dirty="0"/>
                  <a:t>L =</a:t>
                </a:r>
                <a:r>
                  <a:rPr lang="el-GR" sz="2000" b="1" dirty="0"/>
                  <a:t> </a:t>
                </a:r>
                <a:r>
                  <a:rPr lang="en-US" sz="2000" b="1" dirty="0"/>
                  <a:t>I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l-GR" sz="2000" b="1" dirty="0"/>
                  <a:t>2π</a:t>
                </a:r>
                <a:r>
                  <a:rPr lang="en-US" sz="2000" b="1" dirty="0" err="1"/>
                  <a:t>fL</a:t>
                </a:r>
                <a:r>
                  <a:rPr lang="en-US" sz="2000" b="1" dirty="0"/>
                  <a:t> </a:t>
                </a:r>
                <a:r>
                  <a:rPr lang="el-GR" sz="2000" dirty="0"/>
                  <a:t>η τάση προπορεύεται του </a:t>
                </a:r>
                <a:r>
                  <a:rPr lang="el-GR" sz="2000" dirty="0" smtClean="0"/>
                  <a:t>ρεύματος</a:t>
                </a:r>
                <a:endParaRPr lang="el-GR" sz="2000" dirty="0"/>
              </a:p>
            </p:txBody>
          </p:sp>
        </mc:Choice>
        <mc:Fallback xmlns="">
          <p:sp>
            <p:nvSpPr>
              <p:cNvPr id="50" name="Ορθογώνιο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255" y="5128373"/>
                <a:ext cx="8758429" cy="553998"/>
              </a:xfrm>
              <a:prstGeom prst="rect">
                <a:avLst/>
              </a:prstGeom>
              <a:blipFill rotWithShape="1">
                <a:blip r:embed="rId4"/>
                <a:stretch>
                  <a:fillRect l="-557" b="-98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Ορθογώνιο 53"/>
              <p:cNvSpPr/>
              <p:nvPr/>
            </p:nvSpPr>
            <p:spPr>
              <a:xfrm>
                <a:off x="16840" y="5733256"/>
                <a:ext cx="8653750" cy="814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l-GR" sz="2000" dirty="0">
                    <a:solidFill>
                      <a:prstClr val="black"/>
                    </a:solidFill>
                  </a:rPr>
                  <a:t>Τάση στον πυκνωτή: </a:t>
                </a:r>
                <a:r>
                  <a:rPr lang="en-US" sz="2000" b="1" dirty="0">
                    <a:solidFill>
                      <a:prstClr val="black"/>
                    </a:solidFill>
                  </a:rPr>
                  <a:t>U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C  </a:t>
                </a:r>
                <a:r>
                  <a:rPr lang="el-GR" sz="2000" b="1" dirty="0">
                    <a:solidFill>
                      <a:prstClr val="black"/>
                    </a:solidFill>
                  </a:rPr>
                  <a:t>= </a:t>
                </a:r>
                <a:r>
                  <a:rPr lang="en-US" sz="2000" b="1" dirty="0">
                    <a:solidFill>
                      <a:prstClr val="black"/>
                    </a:solidFill>
                  </a:rPr>
                  <a:t>I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000" b="1" dirty="0">
                    <a:solidFill>
                      <a:prstClr val="black"/>
                    </a:solidFill>
                  </a:rPr>
                  <a:t>X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C </a:t>
                </a:r>
                <a:r>
                  <a:rPr lang="en-US" sz="2000" b="1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prstClr val="black"/>
                            </a:solidFill>
                          </a:rPr>
                          <m:t>I</m:t>
                        </m:r>
                      </m:num>
                      <m:den>
                        <m:r>
                          <a:rPr lang="el-GR" sz="20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𝛚</m:t>
                        </m:r>
                        <m:r>
                          <a:rPr lang="en-US" sz="20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𝐂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prstClr val="black"/>
                    </a:solidFill>
                  </a:rPr>
                  <a:t> =</a:t>
                </a:r>
                <a:r>
                  <a:rPr lang="el-GR" sz="20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prstClr val="black"/>
                            </a:solidFill>
                          </a:rPr>
                          <m:t>I</m:t>
                        </m:r>
                      </m:num>
                      <m:den>
                        <m:r>
                          <a:rPr lang="en-US" sz="2000" b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l-GR" sz="2000" b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𝛑</m:t>
                        </m:r>
                        <m:r>
                          <a:rPr lang="en-US" sz="2000" b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𝐟</m:t>
                        </m:r>
                        <m:r>
                          <a:rPr lang="en-US" sz="2000" b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000" b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𝐂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prstClr val="black"/>
                    </a:solidFill>
                  </a:rPr>
                  <a:t> </a:t>
                </a:r>
                <a:r>
                  <a:rPr lang="el-GR" sz="2000" b="1" dirty="0">
                    <a:solidFill>
                      <a:prstClr val="black"/>
                    </a:solidFill>
                  </a:rPr>
                  <a:t> </a:t>
                </a:r>
                <a:r>
                  <a:rPr lang="el-GR" sz="2000" dirty="0">
                    <a:solidFill>
                      <a:prstClr val="black"/>
                    </a:solidFill>
                  </a:rPr>
                  <a:t>η τάση έπεται του ρεύματος</a:t>
                </a:r>
              </a:p>
            </p:txBody>
          </p:sp>
        </mc:Choice>
        <mc:Fallback xmlns="">
          <p:sp>
            <p:nvSpPr>
              <p:cNvPr id="54" name="Ορθογώνιο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0" y="5733256"/>
                <a:ext cx="8653750" cy="814069"/>
              </a:xfrm>
              <a:prstGeom prst="rect">
                <a:avLst/>
              </a:prstGeom>
              <a:blipFill rotWithShape="1">
                <a:blip r:embed="rId5"/>
                <a:stretch>
                  <a:fillRect l="-6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B69-0CD1-4062-B42D-161730878E67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813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/>
      <p:bldP spid="16" grpId="0"/>
      <p:bldP spid="19" grpId="0"/>
      <p:bldP spid="25" grpId="0"/>
      <p:bldP spid="27" grpId="0"/>
      <p:bldP spid="36" grpId="0"/>
      <p:bldP spid="39" grpId="0"/>
      <p:bldP spid="51" grpId="0"/>
      <p:bldP spid="52" grpId="0"/>
      <p:bldP spid="50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4330"/>
            <a:ext cx="8640960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ΚΥΚΛΩΜΑ ΜΕ ΩΜΙΚΟ ΑΝΤΙΣΤΑΤΗ, ΠΗΝΙΟ ΚΑΙ ΠΥΚΝΩΤΗ (</a:t>
            </a:r>
            <a:r>
              <a:rPr lang="en-US" sz="2800" b="1" dirty="0" smtClean="0"/>
              <a:t>R</a:t>
            </a:r>
            <a:r>
              <a:rPr lang="el-GR" sz="2800" b="1" dirty="0" smtClean="0"/>
              <a:t>,</a:t>
            </a:r>
            <a:r>
              <a:rPr lang="en-US" sz="2800" b="1" dirty="0" smtClean="0"/>
              <a:t> L </a:t>
            </a:r>
            <a:r>
              <a:rPr lang="el-GR" sz="2800" b="1" dirty="0" smtClean="0"/>
              <a:t>και </a:t>
            </a:r>
            <a:r>
              <a:rPr lang="en-US" sz="2800" b="1" dirty="0" smtClean="0"/>
              <a:t>C</a:t>
            </a:r>
            <a:r>
              <a:rPr lang="el-GR" sz="2800" b="1" dirty="0" smtClean="0"/>
              <a:t>) ΣΕ ΣΕΙΡΑ</a:t>
            </a:r>
            <a:endParaRPr lang="el-GR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t="16901" r="46251" b="16760"/>
          <a:stretch/>
        </p:blipFill>
        <p:spPr bwMode="auto">
          <a:xfrm>
            <a:off x="0" y="1094874"/>
            <a:ext cx="4499991" cy="215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9"/>
          <a:stretch/>
        </p:blipFill>
        <p:spPr bwMode="auto">
          <a:xfrm>
            <a:off x="5220072" y="988437"/>
            <a:ext cx="2887217" cy="297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6005" y="4077072"/>
                <a:ext cx="6650251" cy="2622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l-GR" dirty="0" smtClean="0"/>
                  <a:t>Σύνθετη </a:t>
                </a:r>
                <a:r>
                  <a:rPr lang="el-GR" dirty="0"/>
                  <a:t>αντίσταση: </a:t>
                </a:r>
                <a14:m>
                  <m:oMath xmlns:m="http://schemas.openxmlformats.org/officeDocument/2006/math">
                    <m:r>
                      <a:rPr lang="en-US" sz="2000" b="1" i="0">
                        <a:latin typeface="Cambria Math"/>
                      </a:rPr>
                      <m:t>𝐙</m:t>
                    </m:r>
                    <m:r>
                      <a:rPr lang="en-US" sz="2000" b="1" i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1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1" i="0">
                                <a:latin typeface="Cambria Math"/>
                                <a:ea typeface="Cambria Math"/>
                              </a:rPr>
                              <m:t>𝐑</m:t>
                            </m:r>
                          </m:e>
                          <m:sup>
                            <m:r>
                              <a:rPr lang="en-US" sz="2000" b="1" i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0">
                            <a:latin typeface="Cambria Math"/>
                            <a:ea typeface="Cambria Math"/>
                          </a:rPr>
                          <m:t>+(</m:t>
                        </m:r>
                        <m:r>
                          <a:rPr lang="el-GR" sz="2000" b="1" i="0">
                            <a:latin typeface="Cambria Math"/>
                            <a:ea typeface="Cambria Math"/>
                          </a:rPr>
                          <m:t>𝛚</m:t>
                        </m:r>
                        <m:r>
                          <a:rPr lang="en-US" sz="2000" b="1" i="0">
                            <a:latin typeface="Cambria Math"/>
                            <a:ea typeface="Cambria Math"/>
                          </a:rPr>
                          <m:t>𝐋</m:t>
                        </m:r>
                        <m:r>
                          <a:rPr lang="en-US" sz="2000" b="1" i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b="1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1" i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l-GR" sz="2000" b="1" i="0">
                                <a:latin typeface="Cambria Math"/>
                                <a:ea typeface="Cambria Math"/>
                              </a:rPr>
                              <m:t>𝛚</m:t>
                            </m:r>
                            <m:r>
                              <a:rPr lang="en-US" sz="2000" b="1" i="0">
                                <a:latin typeface="Cambria Math"/>
                                <a:ea typeface="Cambria Math"/>
                              </a:rPr>
                              <m:t>𝐂</m:t>
                            </m:r>
                          </m:den>
                        </m:f>
                        <m:r>
                          <a:rPr lang="en-US" sz="2000" b="1" i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sz="2000" b="1" baseline="30000" dirty="0" smtClean="0"/>
                  <a:t>2    </a:t>
                </a:r>
                <a:r>
                  <a:rPr lang="en-US" sz="2000" b="1" dirty="0" smtClean="0"/>
                  <a:t> </a:t>
                </a:r>
                <a:r>
                  <a:rPr lang="el-GR" sz="2000" b="1" dirty="0" smtClean="0"/>
                  <a:t>και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prstClr val="black"/>
                        </a:solidFill>
                        <a:latin typeface="Cambria Math"/>
                      </a:rPr>
                      <m:t>𝐈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𝐔</m:t>
                        </m:r>
                      </m:num>
                      <m:den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𝐙</m:t>
                        </m:r>
                      </m:den>
                    </m:f>
                  </m:oMath>
                </a14:m>
                <a:endParaRPr lang="en-US" sz="2400" b="1" dirty="0"/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l-GR" dirty="0"/>
                  <a:t>Διαφορά φάσης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000" b="1">
                            <a:latin typeface="Cambria Math"/>
                          </a:rPr>
                          <m:t>𝛗</m:t>
                        </m:r>
                      </m:e>
                      <m:sub>
                        <m:r>
                          <a:rPr lang="en-US" sz="2000" b="1">
                            <a:latin typeface="Cambria Math"/>
                          </a:rPr>
                          <m:t>𝐙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 </m:t>
                    </m:r>
                  </m:oMath>
                </a14:m>
                <a:r>
                  <a:rPr lang="el-GR" dirty="0" smtClean="0"/>
                  <a:t>ισχύει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b="1" i="0">
                            <a:latin typeface="Cambria Math"/>
                          </a:rPr>
                          <m:t>𝛆𝛗𝛗</m:t>
                        </m:r>
                      </m:e>
                      <m:sub>
                        <m:r>
                          <a:rPr lang="en-US" sz="2400" b="1" i="0">
                            <a:latin typeface="Cambria Math"/>
                          </a:rPr>
                          <m:t>𝐙</m:t>
                        </m:r>
                      </m:sub>
                    </m:sSub>
                    <m:r>
                      <a:rPr lang="el-GR" sz="2400" b="1" i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4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𝐋</m:t>
                            </m:r>
                          </m:sub>
                        </m:sSub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𝐂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sz="2400" b="1" i="0">
                                <a:latin typeface="Cambria Math"/>
                                <a:ea typeface="Cambria Math"/>
                              </a:rPr>
                              <m:t>𝐑</m:t>
                            </m:r>
                          </m:sub>
                        </m:sSub>
                      </m:den>
                    </m:f>
                    <m:r>
                      <a:rPr lang="el-GR" sz="2400" b="1" i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4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sz="2400" b="1" i="0" smtClean="0">
                            <a:latin typeface="Cambria Math"/>
                            <a:ea typeface="Cambria Math"/>
                          </a:rPr>
                          <m:t>𝛚</m:t>
                        </m:r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𝐋</m:t>
                        </m:r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l-GR" sz="2400" b="1" i="0" smtClean="0">
                                <a:latin typeface="Cambria Math"/>
                                <a:ea typeface="Cambria Math"/>
                              </a:rPr>
                              <m:t>𝛚</m:t>
                            </m:r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𝐂</m:t>
                            </m:r>
                          </m:den>
                        </m:f>
                      </m:num>
                      <m:den>
                        <m:r>
                          <a:rPr lang="el-GR" sz="2400" b="1" i="0">
                            <a:latin typeface="Cambria Math"/>
                            <a:ea typeface="Cambria Math"/>
                          </a:rPr>
                          <m:t>𝛚</m:t>
                        </m:r>
                        <m:r>
                          <a:rPr lang="en-US" sz="2400" b="1" i="0">
                            <a:latin typeface="Cambria Math"/>
                            <a:ea typeface="Cambria Math"/>
                          </a:rPr>
                          <m:t>𝐂𝐑</m:t>
                        </m:r>
                      </m:den>
                    </m:f>
                  </m:oMath>
                </a14:m>
                <a:endParaRPr lang="el-GR" b="1" dirty="0" smtClean="0"/>
              </a:p>
              <a:p>
                <a:endParaRPr lang="en-US" b="1" dirty="0"/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l-GR" dirty="0" smtClean="0"/>
                  <a:t>Αν </a:t>
                </a:r>
                <a:r>
                  <a:rPr lang="en-US" sz="2000" b="1" dirty="0" smtClean="0"/>
                  <a:t>U</a:t>
                </a:r>
                <a:r>
                  <a:rPr lang="en-US" sz="2000" b="1" baseline="-25000" dirty="0" smtClean="0"/>
                  <a:t>L.</a:t>
                </a:r>
                <a:r>
                  <a:rPr lang="en-US" sz="2000" b="1" dirty="0" smtClean="0"/>
                  <a:t>&gt; U</a:t>
                </a:r>
                <a:r>
                  <a:rPr lang="en-US" sz="2000" b="1" baseline="-25000" dirty="0" smtClean="0"/>
                  <a:t>C</a:t>
                </a:r>
                <a:r>
                  <a:rPr lang="en-US" sz="2000" b="1" dirty="0" smtClean="0"/>
                  <a:t> </a:t>
                </a:r>
                <a:r>
                  <a:rPr lang="el-GR" dirty="0" smtClean="0"/>
                  <a:t>τότε έχουμε επαγωγική συμπεριφορά</a:t>
                </a:r>
              </a:p>
              <a:p>
                <a:endParaRPr lang="el-GR" dirty="0" smtClean="0"/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l-GR" dirty="0" smtClean="0"/>
                  <a:t>Αν </a:t>
                </a:r>
                <a:r>
                  <a:rPr lang="en-US" sz="2000" b="1" dirty="0" smtClean="0"/>
                  <a:t>U</a:t>
                </a:r>
                <a:r>
                  <a:rPr lang="en-US" sz="2000" b="1" baseline="-25000" dirty="0" smtClean="0"/>
                  <a:t>C</a:t>
                </a:r>
                <a:r>
                  <a:rPr lang="el-GR" sz="2000" b="1" baseline="-25000" dirty="0" smtClean="0"/>
                  <a:t> </a:t>
                </a:r>
                <a:r>
                  <a:rPr lang="en-US" sz="2000" b="1" dirty="0" smtClean="0"/>
                  <a:t>&gt;</a:t>
                </a:r>
                <a:r>
                  <a:rPr lang="el-GR" sz="2000" b="1" dirty="0" smtClean="0"/>
                  <a:t> </a:t>
                </a:r>
                <a:r>
                  <a:rPr lang="en-US" sz="2000" b="1" dirty="0" smtClean="0"/>
                  <a:t>U</a:t>
                </a:r>
                <a:r>
                  <a:rPr lang="en-US" sz="2000" b="1" baseline="-25000" dirty="0" smtClean="0"/>
                  <a:t>L</a:t>
                </a:r>
                <a:r>
                  <a:rPr lang="en-US" sz="2000" b="1" dirty="0" smtClean="0"/>
                  <a:t> </a:t>
                </a:r>
                <a:r>
                  <a:rPr lang="el-GR" dirty="0" smtClean="0"/>
                  <a:t>έχουμε χωρητική συμπεριφορά</a:t>
                </a:r>
                <a:endParaRPr lang="el-G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05" y="4077072"/>
                <a:ext cx="6650251" cy="2622128"/>
              </a:xfrm>
              <a:prstGeom prst="rect">
                <a:avLst/>
              </a:prstGeom>
              <a:blipFill rotWithShape="1">
                <a:blip r:embed="rId4"/>
                <a:stretch>
                  <a:fillRect l="-733" b="-32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1691680" y="1777457"/>
                <a:ext cx="3209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𝐈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777457"/>
                <a:ext cx="32092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25000" b="-2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Ευθύγραμμο βέλος σύνδεσης 7"/>
          <p:cNvCxnSpPr/>
          <p:nvPr/>
        </p:nvCxnSpPr>
        <p:spPr>
          <a:xfrm>
            <a:off x="1691680" y="1777457"/>
            <a:ext cx="47859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B69-0CD1-4062-B42D-161730878E67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936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4330"/>
            <a:ext cx="864096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ΚΥΚΛΩΜΑ ΜΕ ΩΜΙΚΟ ΑΝΤΙΣΤΑΤΗ, ΠΗΝΙΟ ΚΑΙ ΠΥΚΝΩΤΗ (</a:t>
            </a:r>
            <a:r>
              <a:rPr lang="en-US" sz="2800" b="1" dirty="0" smtClean="0"/>
              <a:t>R</a:t>
            </a:r>
            <a:r>
              <a:rPr lang="el-GR" sz="2800" b="1" dirty="0" smtClean="0"/>
              <a:t>,</a:t>
            </a:r>
            <a:r>
              <a:rPr lang="en-US" sz="2800" b="1" dirty="0" smtClean="0"/>
              <a:t> L </a:t>
            </a:r>
            <a:r>
              <a:rPr lang="el-GR" sz="2800" b="1" dirty="0" smtClean="0"/>
              <a:t>και </a:t>
            </a:r>
            <a:r>
              <a:rPr lang="en-US" sz="2800" b="1" dirty="0" smtClean="0"/>
              <a:t>C</a:t>
            </a:r>
            <a:r>
              <a:rPr lang="el-GR" sz="2800" b="1" dirty="0" smtClean="0"/>
              <a:t>) ΠΑΡΑΛΛΗΛΑ</a:t>
            </a:r>
            <a:endParaRPr lang="el-GR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r="47399"/>
          <a:stretch/>
        </p:blipFill>
        <p:spPr bwMode="auto">
          <a:xfrm>
            <a:off x="539552" y="988437"/>
            <a:ext cx="315944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3802252"/>
                <a:ext cx="8944653" cy="942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l-GR" sz="2000" dirty="0" smtClean="0"/>
                  <a:t>Ρεύμα στον ωμικό αντιστάτη: </a:t>
                </a:r>
                <a:r>
                  <a:rPr lang="en-US" sz="2800" b="1" dirty="0" smtClean="0"/>
                  <a:t>I</a:t>
                </a:r>
                <a:r>
                  <a:rPr lang="en-US" sz="2800" b="1" baseline="-25000" dirty="0" smtClean="0"/>
                  <a:t>R</a:t>
                </a:r>
                <a:r>
                  <a:rPr lang="en-US" sz="2800" b="1" dirty="0" smtClean="0"/>
                  <a:t> =</a:t>
                </a:r>
                <a:r>
                  <a:rPr lang="el-GR" sz="28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0" dirty="0" smtClean="0">
                            <a:latin typeface="Cambria Math"/>
                          </a:rPr>
                          <m:t>𝐔</m:t>
                        </m:r>
                      </m:num>
                      <m:den>
                        <m:r>
                          <a:rPr lang="en-US" sz="2800" b="1" i="0" dirty="0" smtClean="0">
                            <a:latin typeface="Cambria Math"/>
                          </a:rPr>
                          <m:t>𝐑</m:t>
                        </m:r>
                      </m:den>
                    </m:f>
                  </m:oMath>
                </a14:m>
                <a:r>
                  <a:rPr lang="en-US" sz="2000" b="1" dirty="0" smtClean="0"/>
                  <a:t> </a:t>
                </a:r>
                <a:r>
                  <a:rPr lang="el-GR" sz="2000" dirty="0" smtClean="0"/>
                  <a:t>το ρεύμα συμφασικό με την τάση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802252"/>
                <a:ext cx="8944653" cy="942437"/>
              </a:xfrm>
              <a:prstGeom prst="rect">
                <a:avLst/>
              </a:prstGeom>
              <a:blipFill rotWithShape="1">
                <a:blip r:embed="rId3"/>
                <a:stretch>
                  <a:fillRect l="-545" b="-90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Ευθεία γραμμή σύνδεσης 7"/>
          <p:cNvCxnSpPr/>
          <p:nvPr/>
        </p:nvCxnSpPr>
        <p:spPr>
          <a:xfrm>
            <a:off x="5375308" y="1100732"/>
            <a:ext cx="72008" cy="3160643"/>
          </a:xfrm>
          <a:prstGeom prst="line">
            <a:avLst/>
          </a:prstGeom>
          <a:ln w="381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>
            <a:stCxn id="10" idx="0"/>
          </p:cNvCxnSpPr>
          <p:nvPr/>
        </p:nvCxnSpPr>
        <p:spPr>
          <a:xfrm flipH="1">
            <a:off x="4742771" y="3506303"/>
            <a:ext cx="4154773" cy="34992"/>
          </a:xfrm>
          <a:prstGeom prst="line">
            <a:avLst/>
          </a:prstGeom>
          <a:ln w="381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27465" y="3506303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endParaRPr lang="el-GR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035150" y="945557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y</a:t>
            </a:r>
            <a:endParaRPr lang="el-GR" sz="2800" dirty="0"/>
          </a:p>
        </p:txBody>
      </p:sp>
      <p:cxnSp>
        <p:nvCxnSpPr>
          <p:cNvPr id="12" name="Ευθεία γραμμή σύνδεσης 11"/>
          <p:cNvCxnSpPr/>
          <p:nvPr/>
        </p:nvCxnSpPr>
        <p:spPr>
          <a:xfrm flipH="1">
            <a:off x="5447317" y="3541295"/>
            <a:ext cx="2056419" cy="20053"/>
          </a:xfrm>
          <a:prstGeom prst="line">
            <a:avLst/>
          </a:prstGeom>
          <a:ln w="381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 flipH="1">
            <a:off x="5415504" y="3555332"/>
            <a:ext cx="2814369" cy="6016"/>
          </a:xfrm>
          <a:prstGeom prst="line">
            <a:avLst/>
          </a:prstGeom>
          <a:ln w="38100">
            <a:solidFill>
              <a:srgbClr val="00B0F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flipH="1">
            <a:off x="8029252" y="3638636"/>
            <a:ext cx="20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</a:t>
            </a:r>
            <a:endParaRPr lang="el-GR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11715" y="1460738"/>
            <a:ext cx="40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</a:t>
            </a:r>
            <a:r>
              <a:rPr lang="en-US" sz="2800" b="1" baseline="-25000" dirty="0"/>
              <a:t>C</a:t>
            </a:r>
            <a:endParaRPr lang="el-GR" sz="2800" b="1" dirty="0"/>
          </a:p>
        </p:txBody>
      </p:sp>
      <p:cxnSp>
        <p:nvCxnSpPr>
          <p:cNvPr id="16" name="Ευθεία γραμμή σύνδεσης 15"/>
          <p:cNvCxnSpPr/>
          <p:nvPr/>
        </p:nvCxnSpPr>
        <p:spPr>
          <a:xfrm>
            <a:off x="5381720" y="1468777"/>
            <a:ext cx="65596" cy="2052466"/>
          </a:xfrm>
          <a:prstGeom prst="line">
            <a:avLst/>
          </a:prstGeom>
          <a:ln w="508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 flipV="1">
            <a:off x="5447316" y="3561348"/>
            <a:ext cx="0" cy="600508"/>
          </a:xfrm>
          <a:prstGeom prst="line">
            <a:avLst/>
          </a:prstGeom>
          <a:ln w="508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11716" y="363863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</a:t>
            </a:r>
            <a:r>
              <a:rPr lang="en-US" sz="2800" b="1" baseline="-25000" dirty="0" smtClean="0"/>
              <a:t>L</a:t>
            </a:r>
            <a:endParaRPr lang="el-GR" sz="2800" b="1" dirty="0"/>
          </a:p>
        </p:txBody>
      </p:sp>
      <p:cxnSp>
        <p:nvCxnSpPr>
          <p:cNvPr id="19" name="Ευθεία γραμμή σύνδεσης 18"/>
          <p:cNvCxnSpPr/>
          <p:nvPr/>
        </p:nvCxnSpPr>
        <p:spPr>
          <a:xfrm>
            <a:off x="5457058" y="2568758"/>
            <a:ext cx="31812" cy="992590"/>
          </a:xfrm>
          <a:prstGeom prst="line">
            <a:avLst/>
          </a:prstGeom>
          <a:ln w="508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72332" y="2501694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</a:t>
            </a:r>
            <a:r>
              <a:rPr lang="en-US" sz="2800" b="1" baseline="-25000" dirty="0"/>
              <a:t>C</a:t>
            </a:r>
            <a:r>
              <a:rPr lang="en-US" sz="2800" b="1" dirty="0" smtClean="0"/>
              <a:t> - I</a:t>
            </a:r>
            <a:r>
              <a:rPr lang="en-US" sz="2800" b="1" baseline="-25000" dirty="0" smtClean="0"/>
              <a:t>L</a:t>
            </a:r>
            <a:endParaRPr lang="el-GR" sz="2800" b="1" dirty="0"/>
          </a:p>
        </p:txBody>
      </p:sp>
      <p:cxnSp>
        <p:nvCxnSpPr>
          <p:cNvPr id="21" name="Ευθεία γραμμή σύνδεσης 20"/>
          <p:cNvCxnSpPr/>
          <p:nvPr/>
        </p:nvCxnSpPr>
        <p:spPr>
          <a:xfrm>
            <a:off x="5472964" y="2568758"/>
            <a:ext cx="2062584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εία γραμμή σύνδεσης 21"/>
          <p:cNvCxnSpPr/>
          <p:nvPr/>
        </p:nvCxnSpPr>
        <p:spPr>
          <a:xfrm flipV="1">
            <a:off x="7535548" y="2568758"/>
            <a:ext cx="0" cy="99259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εία γραμμή σύνδεσης 22"/>
          <p:cNvCxnSpPr/>
          <p:nvPr/>
        </p:nvCxnSpPr>
        <p:spPr>
          <a:xfrm flipH="1">
            <a:off x="5415504" y="2568758"/>
            <a:ext cx="2088232" cy="932433"/>
          </a:xfrm>
          <a:prstGeom prst="line">
            <a:avLst/>
          </a:prstGeom>
          <a:ln w="381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03500" y="3561348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</a:t>
            </a:r>
            <a:r>
              <a:rPr lang="en-US" sz="2800" b="1" baseline="-25000" dirty="0" smtClean="0"/>
              <a:t>R</a:t>
            </a:r>
            <a:endParaRPr lang="el-GR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503736" y="2170791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</a:t>
            </a:r>
            <a:endParaRPr lang="el-GR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Ορθογώνιο 1028"/>
              <p:cNvSpPr/>
              <p:nvPr/>
            </p:nvSpPr>
            <p:spPr>
              <a:xfrm>
                <a:off x="113316" y="4653136"/>
                <a:ext cx="8784228" cy="1015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l-GR" sz="2000" dirty="0">
                    <a:solidFill>
                      <a:prstClr val="black"/>
                    </a:solidFill>
                  </a:rPr>
                  <a:t>Ρεύμα στο πηνίο: </a:t>
                </a:r>
                <a:r>
                  <a:rPr lang="en-US" sz="2800" b="1" dirty="0">
                    <a:solidFill>
                      <a:prstClr val="black"/>
                    </a:solidFill>
                  </a:rPr>
                  <a:t>I</a:t>
                </a:r>
                <a:r>
                  <a:rPr lang="en-US" sz="2800" b="1" baseline="-25000" dirty="0">
                    <a:solidFill>
                      <a:prstClr val="black"/>
                    </a:solidFill>
                  </a:rPr>
                  <a:t>L</a:t>
                </a:r>
                <a:r>
                  <a:rPr lang="el-GR" sz="2800" b="1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𝐔</m:t>
                        </m:r>
                      </m:num>
                      <m:den>
                        <m:sSub>
                          <m:sSubPr>
                            <m:ctrlPr>
                              <a:rPr lang="el-GR" sz="2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a:rPr lang="en-US" sz="2800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𝐋</m:t>
                            </m:r>
                          </m:sub>
                        </m:sSub>
                      </m:den>
                    </m:f>
                    <m:r>
                      <a:rPr lang="el-GR" sz="2800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8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𝐔</m:t>
                        </m:r>
                      </m:num>
                      <m:den>
                        <m:r>
                          <a:rPr lang="el-GR" sz="2800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𝛚</m:t>
                        </m:r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𝐋</m:t>
                        </m:r>
                      </m:den>
                    </m:f>
                    <m:r>
                      <a:rPr lang="el-GR" sz="2800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8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𝐔</m:t>
                        </m:r>
                      </m:num>
                      <m:den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l-GR" sz="2800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𝐟𝐋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</a:rPr>
                  <a:t> </a:t>
                </a:r>
                <a:r>
                  <a:rPr lang="el-GR" sz="2000" dirty="0">
                    <a:solidFill>
                      <a:prstClr val="black"/>
                    </a:solidFill>
                  </a:rPr>
                  <a:t>το ρεύμα έπεται της τάσης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l-GR" sz="2000" dirty="0">
                    <a:solidFill>
                      <a:prstClr val="black"/>
                    </a:solidFill>
                  </a:rPr>
                  <a:t>κατά </a:t>
                </a:r>
                <a:r>
                  <a:rPr lang="el-GR" sz="2000" dirty="0" smtClean="0">
                    <a:solidFill>
                      <a:prstClr val="black"/>
                    </a:solidFill>
                  </a:rPr>
                  <a:t>90</a:t>
                </a:r>
                <a:r>
                  <a:rPr lang="el-GR" sz="2000" baseline="30000" dirty="0" smtClean="0">
                    <a:solidFill>
                      <a:prstClr val="black"/>
                    </a:solidFill>
                  </a:rPr>
                  <a:t>0</a:t>
                </a:r>
                <a:endParaRPr lang="el-GR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29" name="Ορθογώνιο 10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16" y="4653136"/>
                <a:ext cx="8784228" cy="1015919"/>
              </a:xfrm>
              <a:prstGeom prst="rect">
                <a:avLst/>
              </a:prstGeom>
              <a:blipFill rotWithShape="1">
                <a:blip r:embed="rId4"/>
                <a:stretch>
                  <a:fillRect l="-625" r="-902" b="-23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Ορθογώνιο 1029"/>
              <p:cNvSpPr/>
              <p:nvPr/>
            </p:nvSpPr>
            <p:spPr>
              <a:xfrm>
                <a:off x="146414" y="5640262"/>
                <a:ext cx="871803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l-GR" sz="2000" dirty="0">
                    <a:solidFill>
                      <a:prstClr val="black"/>
                    </a:solidFill>
                  </a:rPr>
                  <a:t>Ρεύμα στον πυκνωτή: </a:t>
                </a:r>
                <a:r>
                  <a:rPr lang="el-GR" sz="2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b="1" dirty="0">
                    <a:solidFill>
                      <a:prstClr val="black"/>
                    </a:solidFill>
                  </a:rPr>
                  <a:t>I</a:t>
                </a:r>
                <a:r>
                  <a:rPr lang="en-US" sz="2800" b="1" baseline="-25000" dirty="0">
                    <a:solidFill>
                      <a:prstClr val="black"/>
                    </a:solidFill>
                  </a:rPr>
                  <a:t>C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l-GR" sz="2800" b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/>
                      </a:rPr>
                      <m:t>𝐔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</a:rPr>
                  <a:t> I</a:t>
                </a:r>
                <a:r>
                  <a:rPr lang="en-US" sz="2800" b="1" baseline="-25000" dirty="0">
                    <a:solidFill>
                      <a:prstClr val="black"/>
                    </a:solidFill>
                  </a:rPr>
                  <a:t>R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=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l-GR" sz="2800" b="1">
                        <a:solidFill>
                          <a:prstClr val="black"/>
                        </a:solidFill>
                        <a:latin typeface="Cambria Math"/>
                      </a:rPr>
                      <m:t>𝛚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/>
                      </a:rPr>
                      <m:t>𝐂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/>
                      </a:rPr>
                      <m:t>𝐔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</a:rPr>
                  <a:t> =2</a:t>
                </a:r>
                <a:r>
                  <a:rPr lang="el-GR" sz="2800" b="1" dirty="0">
                    <a:solidFill>
                      <a:prstClr val="black"/>
                    </a:solidFill>
                  </a:rPr>
                  <a:t>π</a:t>
                </a:r>
                <a:r>
                  <a:rPr lang="en-US" sz="2800" b="1" dirty="0" err="1">
                    <a:solidFill>
                      <a:prstClr val="black"/>
                    </a:solidFill>
                  </a:rPr>
                  <a:t>fC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</a:rPr>
                  <a:t>U</a:t>
                </a:r>
                <a:r>
                  <a:rPr lang="el-GR" sz="2800" b="1" dirty="0">
                    <a:solidFill>
                      <a:prstClr val="black"/>
                    </a:solidFill>
                  </a:rPr>
                  <a:t> </a:t>
                </a:r>
                <a:r>
                  <a:rPr lang="el-GR" sz="2000" dirty="0">
                    <a:solidFill>
                      <a:prstClr val="black"/>
                    </a:solidFill>
                  </a:rPr>
                  <a:t>το ρεύμα προπορεύεται της τάσης κατά 90</a:t>
                </a:r>
                <a:r>
                  <a:rPr lang="en-US" sz="2000" baseline="30000" dirty="0">
                    <a:solidFill>
                      <a:prstClr val="black"/>
                    </a:solidFill>
                  </a:rPr>
                  <a:t>0</a:t>
                </a:r>
                <a:endParaRPr lang="el-GR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30" name="Ορθογώνιο 10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14" y="5640262"/>
                <a:ext cx="8718032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559" b="-40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B69-0CD1-4062-B42D-161730878E67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25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4" grpId="0"/>
      <p:bldP spid="15" grpId="0"/>
      <p:bldP spid="18" grpId="0"/>
      <p:bldP spid="20" grpId="0"/>
      <p:bldP spid="24" grpId="0"/>
      <p:bldP spid="25" grpId="0"/>
      <p:bldP spid="1029" grpId="0"/>
      <p:bldP spid="10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88640"/>
            <a:ext cx="7704856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ΚΥΚΛΩΜΑΤΑ ΕΝΑΛΛΑΣΣΟΜΕΝΟΥ ΡΕΥΜΑΤΟΣ</a:t>
            </a:r>
            <a:endParaRPr lang="el-GR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6712" y="899700"/>
            <a:ext cx="8183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Στο εναλλασσόμενο ρεύμα έχουμε τριών ειδών αντιστάσεις:</a:t>
            </a:r>
          </a:p>
          <a:p>
            <a:pPr marL="285750" indent="-285750">
              <a:lnSpc>
                <a:spcPct val="300000"/>
              </a:lnSpc>
              <a:buFont typeface="Arial" pitchFamily="34" charset="0"/>
              <a:buChar char="•"/>
            </a:pPr>
            <a:r>
              <a:rPr lang="el-GR" sz="2400" b="1" dirty="0" smtClean="0"/>
              <a:t>Ωμική αντίσταση</a:t>
            </a:r>
          </a:p>
          <a:p>
            <a:pPr marL="285750" indent="-285750">
              <a:lnSpc>
                <a:spcPct val="300000"/>
              </a:lnSpc>
              <a:buFont typeface="Arial" pitchFamily="34" charset="0"/>
              <a:buChar char="•"/>
            </a:pPr>
            <a:r>
              <a:rPr lang="el-GR" sz="2400" b="1" dirty="0" smtClean="0"/>
              <a:t>Χωρητική αντίσταση</a:t>
            </a:r>
            <a:r>
              <a:rPr lang="en-US" sz="2400" b="1" dirty="0" smtClean="0"/>
              <a:t> (</a:t>
            </a:r>
            <a:r>
              <a:rPr lang="el-GR" sz="2400" b="1" dirty="0" smtClean="0"/>
              <a:t>πυκνωτές</a:t>
            </a:r>
            <a:r>
              <a:rPr lang="en-US" sz="2400" b="1" dirty="0" smtClean="0"/>
              <a:t>)</a:t>
            </a:r>
            <a:endParaRPr lang="el-GR" sz="2400" b="1" dirty="0" smtClean="0"/>
          </a:p>
          <a:p>
            <a:pPr marL="285750" indent="-285750">
              <a:lnSpc>
                <a:spcPct val="300000"/>
              </a:lnSpc>
              <a:buFont typeface="Arial" pitchFamily="34" charset="0"/>
              <a:buChar char="•"/>
            </a:pPr>
            <a:r>
              <a:rPr lang="el-GR" sz="2400" b="1" dirty="0" smtClean="0"/>
              <a:t>Επαγωγική αντίσταση (πηνία)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138" y="4869160"/>
            <a:ext cx="7859724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lnSpc>
                <a:spcPct val="200000"/>
              </a:lnSpc>
              <a:buFont typeface="Wingdings" pitchFamily="2" charset="2"/>
              <a:buChar char="Ø"/>
            </a:pPr>
            <a:r>
              <a:rPr lang="el-GR" sz="2400" b="1" dirty="0" smtClean="0"/>
              <a:t>Οι χωρητικές και οι επαγωγικές αντιστάσεις λέγονται και άεργες γιατί δεν καταναλώνουν ενέργεια</a:t>
            </a:r>
            <a:endParaRPr lang="el-GR" sz="2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78582"/>
          <a:stretch/>
        </p:blipFill>
        <p:spPr bwMode="auto">
          <a:xfrm>
            <a:off x="5364087" y="2860228"/>
            <a:ext cx="1200455" cy="70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t="30873" r="68820" b="54089"/>
          <a:stretch/>
        </p:blipFill>
        <p:spPr bwMode="auto">
          <a:xfrm>
            <a:off x="3742093" y="1671636"/>
            <a:ext cx="1443789" cy="66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9" t="24643" r="57068" b="57091"/>
          <a:stretch/>
        </p:blipFill>
        <p:spPr bwMode="auto">
          <a:xfrm>
            <a:off x="5364087" y="4000037"/>
            <a:ext cx="1080120" cy="45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7" r="33243" b="58412"/>
          <a:stretch/>
        </p:blipFill>
        <p:spPr bwMode="auto">
          <a:xfrm>
            <a:off x="6595011" y="3789687"/>
            <a:ext cx="1055149" cy="89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B69-0CD1-4062-B42D-161730878E67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005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1" t="11249" r="3199" b="3560"/>
          <a:stretch/>
        </p:blipFill>
        <p:spPr bwMode="auto">
          <a:xfrm>
            <a:off x="4115797" y="839393"/>
            <a:ext cx="2834705" cy="280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4330"/>
            <a:ext cx="864096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ΚΥΚΛΩΜΑ ΜΕ ΩΜΙΚΟ ΑΝΤΙΣΤΑΤΗ, ΠΗΝΙΟ ΚΑΙ ΠΥΚΝΩΤΗ (</a:t>
            </a:r>
            <a:r>
              <a:rPr lang="en-US" sz="2800" b="1" dirty="0" smtClean="0"/>
              <a:t>R</a:t>
            </a:r>
            <a:r>
              <a:rPr lang="el-GR" sz="2800" b="1" dirty="0" smtClean="0"/>
              <a:t>,</a:t>
            </a:r>
            <a:r>
              <a:rPr lang="en-US" sz="2800" b="1" dirty="0" smtClean="0"/>
              <a:t> L </a:t>
            </a:r>
            <a:r>
              <a:rPr lang="el-GR" sz="2800" b="1" dirty="0" smtClean="0"/>
              <a:t>και </a:t>
            </a:r>
            <a:r>
              <a:rPr lang="en-US" sz="2800" b="1" dirty="0" smtClean="0"/>
              <a:t>C</a:t>
            </a:r>
            <a:r>
              <a:rPr lang="el-GR" sz="2800" b="1" dirty="0" smtClean="0"/>
              <a:t>) ΠΑΡΑΛΛΗΛΑ</a:t>
            </a:r>
            <a:endParaRPr lang="el-GR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r="47399"/>
          <a:stretch/>
        </p:blipFill>
        <p:spPr bwMode="auto">
          <a:xfrm>
            <a:off x="199347" y="1052736"/>
            <a:ext cx="2719137" cy="272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9347" y="3645024"/>
                <a:ext cx="7901045" cy="2992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l-GR" dirty="0" smtClean="0"/>
                  <a:t>Σύνθετη </a:t>
                </a:r>
                <a:r>
                  <a:rPr lang="el-GR" dirty="0"/>
                  <a:t>αντίσταση: </a:t>
                </a:r>
                <a14:m>
                  <m:oMath xmlns:m="http://schemas.openxmlformats.org/officeDocument/2006/math">
                    <m:r>
                      <a:rPr lang="en-US" sz="2400" b="1" i="0">
                        <a:latin typeface="Cambria Math"/>
                      </a:rPr>
                      <m:t>𝐙</m:t>
                    </m:r>
                    <m:r>
                      <a:rPr lang="en-US" sz="2400" b="1" i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𝑹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2400" b="1" i="0">
                            <a:latin typeface="Cambria Math"/>
                            <a:ea typeface="Cambria Math"/>
                          </a:rPr>
                          <m:t>+(</m:t>
                        </m:r>
                        <m:r>
                          <a:rPr lang="el-GR" sz="2400" b="1" i="0">
                            <a:latin typeface="Cambria Math"/>
                            <a:ea typeface="Cambria Math"/>
                          </a:rPr>
                          <m:t>𝛚</m:t>
                        </m:r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𝐂</m:t>
                        </m:r>
                        <m:r>
                          <a:rPr lang="en-US" sz="2400" b="1" i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1" i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l-GR" sz="2400" b="1" i="0">
                                <a:latin typeface="Cambria Math"/>
                                <a:ea typeface="Cambria Math"/>
                              </a:rPr>
                              <m:t>𝛚</m:t>
                            </m:r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𝐋</m:t>
                            </m:r>
                          </m:den>
                        </m:f>
                        <m:r>
                          <a:rPr lang="en-US" sz="2400" b="1" i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sz="2000" b="1" baseline="30000" dirty="0" smtClean="0"/>
                  <a:t>2          </a:t>
                </a:r>
                <a:endParaRPr lang="en-US" sz="2000" b="1" dirty="0" smtClean="0"/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l-GR" dirty="0" smtClean="0"/>
                  <a:t>Διαφορά φάσης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l-GR" dirty="0" smtClean="0"/>
                  <a:t> ισχύει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800" b="1" i="0" smtClean="0">
                            <a:latin typeface="Cambria Math"/>
                          </a:rPr>
                          <m:t>𝛆𝛗𝛗</m:t>
                        </m:r>
                      </m:e>
                      <m:sub>
                        <m:r>
                          <a:rPr lang="en-US" sz="2800" b="1" i="0" smtClean="0">
                            <a:latin typeface="Cambria Math"/>
                          </a:rPr>
                          <m:t>𝐙</m:t>
                        </m:r>
                      </m:sub>
                    </m:sSub>
                    <m:r>
                      <a:rPr lang="el-GR" sz="2800" b="1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/>
                                <a:ea typeface="Cambria Math"/>
                              </a:rPr>
                              <m:t>𝐈</m:t>
                            </m:r>
                          </m:e>
                          <m:sub>
                            <m:r>
                              <a:rPr lang="en-US" sz="2800" b="1" i="0" smtClean="0">
                                <a:latin typeface="Cambria Math"/>
                                <a:ea typeface="Cambria Math"/>
                              </a:rPr>
                              <m:t>𝐂</m:t>
                            </m:r>
                          </m:sub>
                        </m:sSub>
                        <m:r>
                          <a:rPr lang="el-GR" sz="2800" b="1" i="0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l-GR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/>
                                <a:ea typeface="Cambria Math"/>
                              </a:rPr>
                              <m:t>𝐈</m:t>
                            </m:r>
                          </m:e>
                          <m:sub>
                            <m:r>
                              <a:rPr lang="en-US" sz="2800" b="1" i="0" smtClean="0">
                                <a:latin typeface="Cambria Math"/>
                                <a:ea typeface="Cambria Math"/>
                              </a:rPr>
                              <m:t>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/>
                                <a:ea typeface="Cambria Math"/>
                              </a:rPr>
                              <m:t>𝐈</m:t>
                            </m:r>
                          </m:e>
                          <m:sub>
                            <m:r>
                              <a:rPr lang="en-US" sz="2800" b="1" i="0" smtClean="0">
                                <a:latin typeface="Cambria Math"/>
                                <a:ea typeface="Cambria Math"/>
                              </a:rPr>
                              <m:t>𝐑</m:t>
                            </m:r>
                          </m:sub>
                        </m:sSub>
                      </m:den>
                    </m:f>
                    <m:r>
                      <a:rPr lang="el-GR" sz="2800" b="1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sz="2800" b="1" i="0">
                            <a:latin typeface="Cambria Math"/>
                            <a:ea typeface="Cambria Math"/>
                          </a:rPr>
                          <m:t>𝛚</m:t>
                        </m:r>
                        <m:r>
                          <a:rPr lang="en-US" sz="2800" b="1" i="0">
                            <a:latin typeface="Cambria Math"/>
                            <a:ea typeface="Cambria Math"/>
                          </a:rPr>
                          <m:t>𝐂</m:t>
                        </m:r>
                        <m:r>
                          <a:rPr lang="en-US" sz="2800" b="1" i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800" b="1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1" i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l-GR" sz="2800" b="1" i="0">
                                <a:latin typeface="Cambria Math"/>
                                <a:ea typeface="Cambria Math"/>
                              </a:rPr>
                              <m:t>𝛚</m:t>
                            </m:r>
                            <m:r>
                              <a:rPr lang="en-US" sz="2800" b="1" i="0">
                                <a:latin typeface="Cambria Math"/>
                                <a:ea typeface="Cambria Math"/>
                              </a:rPr>
                              <m:t>𝐋</m:t>
                            </m:r>
                          </m:den>
                        </m:f>
                      </m:num>
                      <m:den>
                        <m:r>
                          <a:rPr lang="en-US" sz="2800" b="1" i="0" smtClean="0">
                            <a:latin typeface="Cambria Math"/>
                            <a:ea typeface="Cambria Math"/>
                          </a:rPr>
                          <m:t>𝐑</m:t>
                        </m:r>
                      </m:den>
                    </m:f>
                  </m:oMath>
                </a14:m>
                <a:endParaRPr lang="el-GR" b="1" dirty="0" smtClean="0"/>
              </a:p>
              <a:p>
                <a:endParaRPr lang="en-US" b="1" dirty="0"/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l-GR" dirty="0" smtClean="0"/>
                  <a:t>Αν </a:t>
                </a:r>
                <a:r>
                  <a:rPr lang="en-US" sz="2400" b="1" dirty="0"/>
                  <a:t>I</a:t>
                </a:r>
                <a:r>
                  <a:rPr lang="en-US" sz="2400" b="1" baseline="-25000" dirty="0" smtClean="0"/>
                  <a:t>L.</a:t>
                </a:r>
                <a:r>
                  <a:rPr lang="en-US" sz="2400" b="1" dirty="0" smtClean="0"/>
                  <a:t>&gt; I</a:t>
                </a:r>
                <a:r>
                  <a:rPr lang="en-US" sz="2400" b="1" baseline="-25000" dirty="0" smtClean="0"/>
                  <a:t>C</a:t>
                </a:r>
                <a:r>
                  <a:rPr lang="en-US" sz="2400" b="1" dirty="0" smtClean="0"/>
                  <a:t> </a:t>
                </a:r>
                <a:r>
                  <a:rPr lang="el-GR" dirty="0" smtClean="0"/>
                  <a:t>τότε έχουμε επαγωγική συμπεριφορά</a:t>
                </a:r>
                <a:r>
                  <a:rPr lang="en-US" dirty="0" smtClean="0"/>
                  <a:t> (</a:t>
                </a:r>
                <a:r>
                  <a:rPr lang="el-GR" dirty="0" smtClean="0"/>
                  <a:t>η τάση προηγείται</a:t>
                </a:r>
                <a:r>
                  <a:rPr lang="en-US" dirty="0" smtClean="0"/>
                  <a:t>)</a:t>
                </a:r>
                <a:endParaRPr lang="el-GR" dirty="0" smtClean="0"/>
              </a:p>
              <a:p>
                <a:endParaRPr lang="el-GR" dirty="0" smtClean="0"/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l-GR" dirty="0" smtClean="0"/>
                  <a:t>Αν </a:t>
                </a:r>
                <a:r>
                  <a:rPr lang="en-US" sz="2400" b="1" dirty="0"/>
                  <a:t>I</a:t>
                </a:r>
                <a:r>
                  <a:rPr lang="en-US" sz="2400" b="1" baseline="-25000" dirty="0" smtClean="0"/>
                  <a:t>C</a:t>
                </a:r>
                <a:r>
                  <a:rPr lang="el-GR" sz="2400" b="1" baseline="-25000" dirty="0" smtClean="0"/>
                  <a:t> </a:t>
                </a:r>
                <a:r>
                  <a:rPr lang="en-US" sz="2400" b="1" dirty="0" smtClean="0"/>
                  <a:t>&gt;</a:t>
                </a:r>
                <a:r>
                  <a:rPr lang="el-GR" sz="2400" b="1" dirty="0" smtClean="0"/>
                  <a:t> </a:t>
                </a:r>
                <a:r>
                  <a:rPr lang="en-US" sz="2400" b="1" dirty="0"/>
                  <a:t>I</a:t>
                </a:r>
                <a:r>
                  <a:rPr lang="en-US" sz="2400" b="1" baseline="-25000" dirty="0" smtClean="0"/>
                  <a:t>L</a:t>
                </a:r>
                <a:r>
                  <a:rPr lang="en-US" sz="2400" b="1" dirty="0" smtClean="0"/>
                  <a:t> </a:t>
                </a:r>
                <a:r>
                  <a:rPr lang="el-GR" dirty="0" smtClean="0"/>
                  <a:t>έχουμε χωρητική συμπεριφορά  (το ρεύμα προηγείται)</a:t>
                </a:r>
                <a:endParaRPr lang="el-G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47" y="3645024"/>
                <a:ext cx="7901045" cy="2992422"/>
              </a:xfrm>
              <a:prstGeom prst="rect">
                <a:avLst/>
              </a:prstGeom>
              <a:blipFill rotWithShape="1">
                <a:blip r:embed="rId4"/>
                <a:stretch>
                  <a:fillRect l="-694" b="-366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B69-0CD1-4062-B42D-161730878E67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477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35FB-EF0E-412F-9CD1-427B00254DB9}" type="slidenum">
              <a:rPr lang="el-GR" smtClean="0"/>
              <a:t>21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683568" y="54868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ΒΙΒΛΙΟΓΡΑΦΙΑ:</a:t>
            </a:r>
          </a:p>
          <a:p>
            <a:r>
              <a:rPr lang="el-GR" b="1" dirty="0" smtClean="0"/>
              <a:t>Ηλεκτροτεχνία </a:t>
            </a:r>
            <a:r>
              <a:rPr lang="el-GR" b="1" dirty="0"/>
              <a:t>(</a:t>
            </a:r>
            <a:r>
              <a:rPr lang="el-GR" b="1" dirty="0" err="1"/>
              <a:t>Βουρνάς</a:t>
            </a:r>
            <a:r>
              <a:rPr lang="el-GR" b="1" dirty="0"/>
              <a:t> Κ., </a:t>
            </a:r>
            <a:r>
              <a:rPr lang="el-GR" b="1" dirty="0" err="1"/>
              <a:t>Δαφέρμος</a:t>
            </a:r>
            <a:r>
              <a:rPr lang="el-GR" b="1" dirty="0"/>
              <a:t> </a:t>
            </a:r>
            <a:r>
              <a:rPr lang="el-GR" b="1" dirty="0" err="1"/>
              <a:t>Ολ</a:t>
            </a:r>
            <a:r>
              <a:rPr lang="el-GR" b="1" dirty="0" smtClean="0"/>
              <a:t>., Πάγκαλος </a:t>
            </a:r>
            <a:r>
              <a:rPr lang="el-GR" b="1" dirty="0"/>
              <a:t>Στ., </a:t>
            </a:r>
            <a:r>
              <a:rPr lang="el-GR" b="1" dirty="0" err="1"/>
              <a:t>Χατζαράκης</a:t>
            </a:r>
            <a:r>
              <a:rPr lang="el-GR" b="1" dirty="0"/>
              <a:t> Γ., </a:t>
            </a:r>
            <a:r>
              <a:rPr lang="el-GR" b="1" dirty="0" err="1"/>
              <a:t>εκδ</a:t>
            </a:r>
            <a:r>
              <a:rPr lang="el-GR" b="1" dirty="0"/>
              <a:t>. Διόφαντος)</a:t>
            </a:r>
          </a:p>
        </p:txBody>
      </p:sp>
    </p:spTree>
    <p:extLst>
      <p:ext uri="{BB962C8B-B14F-4D97-AF65-F5344CB8AC3E}">
        <p14:creationId xmlns:p14="http://schemas.microsoft.com/office/powerpoint/2010/main" val="126146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7704856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ΚΥΚΛΩΜΑ ΜΕ ΩΜΙΚΗ ΑΝΤΙΣΤΑΣΗ</a:t>
            </a:r>
            <a:endParaRPr lang="el-GR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9" r="29923" b="61256"/>
          <a:stretch/>
        </p:blipFill>
        <p:spPr bwMode="auto">
          <a:xfrm>
            <a:off x="179512" y="711860"/>
            <a:ext cx="2779295" cy="223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" t="46665" r="56525"/>
          <a:stretch/>
        </p:blipFill>
        <p:spPr bwMode="auto">
          <a:xfrm>
            <a:off x="2972401" y="711860"/>
            <a:ext cx="2533609" cy="307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7" t="45414" r="4158" b="3934"/>
          <a:stretch/>
        </p:blipFill>
        <p:spPr bwMode="auto">
          <a:xfrm>
            <a:off x="5414210" y="711860"/>
            <a:ext cx="3729790" cy="292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512" y="3789170"/>
                <a:ext cx="864096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l-GR" sz="2000" dirty="0" smtClean="0"/>
                  <a:t>Παρατηρούμε: </a:t>
                </a: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Ø"/>
                </a:pPr>
                <a:r>
                  <a:rPr lang="el-GR" sz="2000" dirty="0" smtClean="0"/>
                  <a:t>η τάση και η ένταση του ρεύματος είναι σε φάση (διαφορά φάσης μηδέν), άρα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𝐮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l-GR" sz="20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/>
                            <a:ea typeface="Cambria Math"/>
                          </a:rPr>
                          <m:t>𝐔</m:t>
                        </m:r>
                      </m:e>
                      <m:sub>
                        <m:r>
                          <a:rPr lang="en-US" sz="2000" b="1" i="0" smtClean="0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l-GR" sz="2000" b="1" i="0" smtClean="0">
                        <a:latin typeface="Cambria Math"/>
                        <a:ea typeface="Cambria Math"/>
                      </a:rPr>
                      <m:t>𝛈𝛍𝛚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𝐭</m:t>
                    </m:r>
                    <m:r>
                      <a:rPr lang="el-GR" sz="2000" b="1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l-GR" sz="2000" b="1" i="0" smtClean="0">
                        <a:latin typeface="Cambria Math"/>
                        <a:ea typeface="Cambria Math"/>
                      </a:rPr>
                      <m:t>𝛋𝛂𝛊</m:t>
                    </m:r>
                    <m:r>
                      <a:rPr lang="el-GR" sz="2000" b="1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b="1" dirty="0" smtClean="0">
                    <a:ea typeface="Cambria Math"/>
                  </a:rPr>
                  <a:t>i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  <a:ea typeface="Cambria Math"/>
                      </a:rPr>
                      <m:t> =</m:t>
                    </m:r>
                    <m:sSub>
                      <m:sSubPr>
                        <m:ctrlPr>
                          <a:rPr lang="el-GR" sz="20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/>
                            <a:ea typeface="Cambria Math"/>
                          </a:rPr>
                          <m:t>𝐈</m:t>
                        </m:r>
                      </m:e>
                      <m:sub>
                        <m:r>
                          <a:rPr lang="en-US" sz="2000" b="1" i="0" smtClean="0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l-GR" sz="2000" b="1" i="0" smtClean="0">
                        <a:latin typeface="Cambria Math"/>
                        <a:ea typeface="Cambria Math"/>
                      </a:rPr>
                      <m:t>𝛈𝛍𝛚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𝐭</m:t>
                    </m:r>
                  </m:oMath>
                </a14:m>
                <a:endParaRPr lang="el-GR" sz="2000" b="1" dirty="0" smtClean="0">
                  <a:ea typeface="Cambria Math"/>
                </a:endParaRP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Ø"/>
                </a:pPr>
                <a:r>
                  <a:rPr lang="el-GR" sz="2000" dirty="0" smtClean="0"/>
                  <a:t>η συχνότητα της τάσης και της έντασης είναι ίδια</a:t>
                </a:r>
                <a:endParaRPr lang="el-GR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89170"/>
                <a:ext cx="8640960" cy="2554545"/>
              </a:xfrm>
              <a:prstGeom prst="rect">
                <a:avLst/>
              </a:prstGeom>
              <a:blipFill rotWithShape="1">
                <a:blip r:embed="rId3"/>
                <a:stretch>
                  <a:fillRect l="-7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B69-0CD1-4062-B42D-161730878E67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158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Ευθύγραμμο βέλος σύνδεσης 14"/>
          <p:cNvCxnSpPr/>
          <p:nvPr/>
        </p:nvCxnSpPr>
        <p:spPr>
          <a:xfrm flipV="1">
            <a:off x="1104725" y="1324088"/>
            <a:ext cx="0" cy="486183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/>
          <p:nvPr/>
        </p:nvCxnSpPr>
        <p:spPr>
          <a:xfrm>
            <a:off x="96613" y="3916376"/>
            <a:ext cx="7488832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97508" y="674974"/>
            <a:ext cx="41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y</a:t>
            </a:r>
            <a:endParaRPr lang="el-GR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275745" y="3919575"/>
            <a:ext cx="56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ω</a:t>
            </a:r>
            <a:r>
              <a:rPr lang="en-US" sz="2800" b="1" dirty="0" smtClean="0"/>
              <a:t>t</a:t>
            </a:r>
            <a:endParaRPr lang="el-GR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02832" y="198884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</a:t>
            </a:r>
            <a:r>
              <a:rPr lang="en-US" sz="2800" b="1" baseline="-25000" dirty="0" smtClean="0"/>
              <a:t>0</a:t>
            </a:r>
            <a:endParaRPr lang="el-GR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991687" y="3411181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π</a:t>
            </a:r>
            <a:endParaRPr lang="el-GR" sz="2800" b="1" dirty="0"/>
          </a:p>
        </p:txBody>
      </p:sp>
      <p:sp>
        <p:nvSpPr>
          <p:cNvPr id="30" name="Ελεύθερη σχεδίαση 29"/>
          <p:cNvSpPr/>
          <p:nvPr/>
        </p:nvSpPr>
        <p:spPr>
          <a:xfrm>
            <a:off x="1121293" y="2855383"/>
            <a:ext cx="3820299" cy="2128383"/>
          </a:xfrm>
          <a:custGeom>
            <a:avLst/>
            <a:gdLst>
              <a:gd name="connsiteX0" fmla="*/ 0 w 4752975"/>
              <a:gd name="connsiteY0" fmla="*/ 1173868 h 2367123"/>
              <a:gd name="connsiteX1" fmla="*/ 709613 w 4752975"/>
              <a:gd name="connsiteY1" fmla="*/ 264231 h 2367123"/>
              <a:gd name="connsiteX2" fmla="*/ 1000125 w 4752975"/>
              <a:gd name="connsiteY2" fmla="*/ 49918 h 2367123"/>
              <a:gd name="connsiteX3" fmla="*/ 1185863 w 4752975"/>
              <a:gd name="connsiteY3" fmla="*/ 2293 h 2367123"/>
              <a:gd name="connsiteX4" fmla="*/ 1509713 w 4752975"/>
              <a:gd name="connsiteY4" fmla="*/ 97543 h 2367123"/>
              <a:gd name="connsiteX5" fmla="*/ 1762125 w 4752975"/>
              <a:gd name="connsiteY5" fmla="*/ 349956 h 2367123"/>
              <a:gd name="connsiteX6" fmla="*/ 2386013 w 4752975"/>
              <a:gd name="connsiteY6" fmla="*/ 1188156 h 2367123"/>
              <a:gd name="connsiteX7" fmla="*/ 2747963 w 4752975"/>
              <a:gd name="connsiteY7" fmla="*/ 1754893 h 2367123"/>
              <a:gd name="connsiteX8" fmla="*/ 3090863 w 4752975"/>
              <a:gd name="connsiteY8" fmla="*/ 2131131 h 2367123"/>
              <a:gd name="connsiteX9" fmla="*/ 3376613 w 4752975"/>
              <a:gd name="connsiteY9" fmla="*/ 2307343 h 2367123"/>
              <a:gd name="connsiteX10" fmla="*/ 3567113 w 4752975"/>
              <a:gd name="connsiteY10" fmla="*/ 2364493 h 2367123"/>
              <a:gd name="connsiteX11" fmla="*/ 3910013 w 4752975"/>
              <a:gd name="connsiteY11" fmla="*/ 2235906 h 2367123"/>
              <a:gd name="connsiteX12" fmla="*/ 4114800 w 4752975"/>
              <a:gd name="connsiteY12" fmla="*/ 2045406 h 2367123"/>
              <a:gd name="connsiteX13" fmla="*/ 4324350 w 4752975"/>
              <a:gd name="connsiteY13" fmla="*/ 1797756 h 2367123"/>
              <a:gd name="connsiteX14" fmla="*/ 4752975 w 4752975"/>
              <a:gd name="connsiteY14" fmla="*/ 1178631 h 23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52975" h="2367123">
                <a:moveTo>
                  <a:pt x="0" y="1173868"/>
                </a:moveTo>
                <a:cubicBezTo>
                  <a:pt x="271463" y="812712"/>
                  <a:pt x="542926" y="451556"/>
                  <a:pt x="709613" y="264231"/>
                </a:cubicBezTo>
                <a:cubicBezTo>
                  <a:pt x="876301" y="76906"/>
                  <a:pt x="920750" y="93574"/>
                  <a:pt x="1000125" y="49918"/>
                </a:cubicBezTo>
                <a:cubicBezTo>
                  <a:pt x="1079500" y="6262"/>
                  <a:pt x="1100932" y="-5645"/>
                  <a:pt x="1185863" y="2293"/>
                </a:cubicBezTo>
                <a:cubicBezTo>
                  <a:pt x="1270794" y="10230"/>
                  <a:pt x="1413669" y="39599"/>
                  <a:pt x="1509713" y="97543"/>
                </a:cubicBezTo>
                <a:cubicBezTo>
                  <a:pt x="1605757" y="155487"/>
                  <a:pt x="1616075" y="168187"/>
                  <a:pt x="1762125" y="349956"/>
                </a:cubicBezTo>
                <a:cubicBezTo>
                  <a:pt x="1908175" y="531725"/>
                  <a:pt x="2221707" y="954000"/>
                  <a:pt x="2386013" y="1188156"/>
                </a:cubicBezTo>
                <a:cubicBezTo>
                  <a:pt x="2550319" y="1422312"/>
                  <a:pt x="2630488" y="1597731"/>
                  <a:pt x="2747963" y="1754893"/>
                </a:cubicBezTo>
                <a:cubicBezTo>
                  <a:pt x="2865438" y="1912056"/>
                  <a:pt x="2986088" y="2039056"/>
                  <a:pt x="3090863" y="2131131"/>
                </a:cubicBezTo>
                <a:cubicBezTo>
                  <a:pt x="3195638" y="2223206"/>
                  <a:pt x="3297238" y="2268449"/>
                  <a:pt x="3376613" y="2307343"/>
                </a:cubicBezTo>
                <a:cubicBezTo>
                  <a:pt x="3455988" y="2346237"/>
                  <a:pt x="3478213" y="2376399"/>
                  <a:pt x="3567113" y="2364493"/>
                </a:cubicBezTo>
                <a:cubicBezTo>
                  <a:pt x="3656013" y="2352587"/>
                  <a:pt x="3818732" y="2289087"/>
                  <a:pt x="3910013" y="2235906"/>
                </a:cubicBezTo>
                <a:cubicBezTo>
                  <a:pt x="4001294" y="2182725"/>
                  <a:pt x="4045744" y="2118431"/>
                  <a:pt x="4114800" y="2045406"/>
                </a:cubicBezTo>
                <a:cubicBezTo>
                  <a:pt x="4183856" y="1972381"/>
                  <a:pt x="4217988" y="1942219"/>
                  <a:pt x="4324350" y="1797756"/>
                </a:cubicBezTo>
                <a:cubicBezTo>
                  <a:pt x="4430713" y="1653294"/>
                  <a:pt x="4591844" y="1415962"/>
                  <a:pt x="4752975" y="1178631"/>
                </a:cubicBezTo>
              </a:path>
            </a:pathLst>
          </a:custGeom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Ελεύθερη σχεδίαση 18"/>
          <p:cNvSpPr/>
          <p:nvPr/>
        </p:nvSpPr>
        <p:spPr>
          <a:xfrm>
            <a:off x="1104725" y="2345912"/>
            <a:ext cx="3820299" cy="3147326"/>
          </a:xfrm>
          <a:custGeom>
            <a:avLst/>
            <a:gdLst>
              <a:gd name="connsiteX0" fmla="*/ 0 w 4752975"/>
              <a:gd name="connsiteY0" fmla="*/ 1173868 h 2367123"/>
              <a:gd name="connsiteX1" fmla="*/ 709613 w 4752975"/>
              <a:gd name="connsiteY1" fmla="*/ 264231 h 2367123"/>
              <a:gd name="connsiteX2" fmla="*/ 1000125 w 4752975"/>
              <a:gd name="connsiteY2" fmla="*/ 49918 h 2367123"/>
              <a:gd name="connsiteX3" fmla="*/ 1185863 w 4752975"/>
              <a:gd name="connsiteY3" fmla="*/ 2293 h 2367123"/>
              <a:gd name="connsiteX4" fmla="*/ 1509713 w 4752975"/>
              <a:gd name="connsiteY4" fmla="*/ 97543 h 2367123"/>
              <a:gd name="connsiteX5" fmla="*/ 1762125 w 4752975"/>
              <a:gd name="connsiteY5" fmla="*/ 349956 h 2367123"/>
              <a:gd name="connsiteX6" fmla="*/ 2386013 w 4752975"/>
              <a:gd name="connsiteY6" fmla="*/ 1188156 h 2367123"/>
              <a:gd name="connsiteX7" fmla="*/ 2747963 w 4752975"/>
              <a:gd name="connsiteY7" fmla="*/ 1754893 h 2367123"/>
              <a:gd name="connsiteX8" fmla="*/ 3090863 w 4752975"/>
              <a:gd name="connsiteY8" fmla="*/ 2131131 h 2367123"/>
              <a:gd name="connsiteX9" fmla="*/ 3376613 w 4752975"/>
              <a:gd name="connsiteY9" fmla="*/ 2307343 h 2367123"/>
              <a:gd name="connsiteX10" fmla="*/ 3567113 w 4752975"/>
              <a:gd name="connsiteY10" fmla="*/ 2364493 h 2367123"/>
              <a:gd name="connsiteX11" fmla="*/ 3910013 w 4752975"/>
              <a:gd name="connsiteY11" fmla="*/ 2235906 h 2367123"/>
              <a:gd name="connsiteX12" fmla="*/ 4114800 w 4752975"/>
              <a:gd name="connsiteY12" fmla="*/ 2045406 h 2367123"/>
              <a:gd name="connsiteX13" fmla="*/ 4324350 w 4752975"/>
              <a:gd name="connsiteY13" fmla="*/ 1797756 h 2367123"/>
              <a:gd name="connsiteX14" fmla="*/ 4752975 w 4752975"/>
              <a:gd name="connsiteY14" fmla="*/ 1178631 h 23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52975" h="2367123">
                <a:moveTo>
                  <a:pt x="0" y="1173868"/>
                </a:moveTo>
                <a:cubicBezTo>
                  <a:pt x="271463" y="812712"/>
                  <a:pt x="542926" y="451556"/>
                  <a:pt x="709613" y="264231"/>
                </a:cubicBezTo>
                <a:cubicBezTo>
                  <a:pt x="876301" y="76906"/>
                  <a:pt x="920750" y="93574"/>
                  <a:pt x="1000125" y="49918"/>
                </a:cubicBezTo>
                <a:cubicBezTo>
                  <a:pt x="1079500" y="6262"/>
                  <a:pt x="1100932" y="-5645"/>
                  <a:pt x="1185863" y="2293"/>
                </a:cubicBezTo>
                <a:cubicBezTo>
                  <a:pt x="1270794" y="10230"/>
                  <a:pt x="1413669" y="39599"/>
                  <a:pt x="1509713" y="97543"/>
                </a:cubicBezTo>
                <a:cubicBezTo>
                  <a:pt x="1605757" y="155487"/>
                  <a:pt x="1616075" y="168187"/>
                  <a:pt x="1762125" y="349956"/>
                </a:cubicBezTo>
                <a:cubicBezTo>
                  <a:pt x="1908175" y="531725"/>
                  <a:pt x="2221707" y="954000"/>
                  <a:pt x="2386013" y="1188156"/>
                </a:cubicBezTo>
                <a:cubicBezTo>
                  <a:pt x="2550319" y="1422312"/>
                  <a:pt x="2630488" y="1597731"/>
                  <a:pt x="2747963" y="1754893"/>
                </a:cubicBezTo>
                <a:cubicBezTo>
                  <a:pt x="2865438" y="1912056"/>
                  <a:pt x="2986088" y="2039056"/>
                  <a:pt x="3090863" y="2131131"/>
                </a:cubicBezTo>
                <a:cubicBezTo>
                  <a:pt x="3195638" y="2223206"/>
                  <a:pt x="3297238" y="2268449"/>
                  <a:pt x="3376613" y="2307343"/>
                </a:cubicBezTo>
                <a:cubicBezTo>
                  <a:pt x="3455988" y="2346237"/>
                  <a:pt x="3478213" y="2376399"/>
                  <a:pt x="3567113" y="2364493"/>
                </a:cubicBezTo>
                <a:cubicBezTo>
                  <a:pt x="3656013" y="2352587"/>
                  <a:pt x="3818732" y="2289087"/>
                  <a:pt x="3910013" y="2235906"/>
                </a:cubicBezTo>
                <a:cubicBezTo>
                  <a:pt x="4001294" y="2182725"/>
                  <a:pt x="4045744" y="2118431"/>
                  <a:pt x="4114800" y="2045406"/>
                </a:cubicBezTo>
                <a:cubicBezTo>
                  <a:pt x="4183856" y="1972381"/>
                  <a:pt x="4217988" y="1942219"/>
                  <a:pt x="4324350" y="1797756"/>
                </a:cubicBezTo>
                <a:cubicBezTo>
                  <a:pt x="4430713" y="1653294"/>
                  <a:pt x="4591844" y="1415962"/>
                  <a:pt x="4752975" y="1178631"/>
                </a:cubicBezTo>
              </a:path>
            </a:pathLst>
          </a:custGeom>
          <a:ln w="79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TextBox 21"/>
          <p:cNvSpPr txBox="1"/>
          <p:nvPr/>
        </p:nvSpPr>
        <p:spPr>
          <a:xfrm>
            <a:off x="4908080" y="337931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2π</a:t>
            </a:r>
            <a:endParaRPr lang="el-GR" sz="2800" b="1" dirty="0"/>
          </a:p>
        </p:txBody>
      </p:sp>
      <p:cxnSp>
        <p:nvCxnSpPr>
          <p:cNvPr id="5" name="Ευθεία γραμμή σύνδεσης 4"/>
          <p:cNvCxnSpPr>
            <a:endCxn id="19" idx="3"/>
          </p:cNvCxnSpPr>
          <p:nvPr/>
        </p:nvCxnSpPr>
        <p:spPr>
          <a:xfrm>
            <a:off x="1121293" y="2348961"/>
            <a:ext cx="936593" cy="0"/>
          </a:xfrm>
          <a:prstGeom prst="line">
            <a:avLst/>
          </a:prstGeom>
          <a:ln w="3175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Ευθεία γραμμή σύνδεσης 30"/>
          <p:cNvCxnSpPr/>
          <p:nvPr/>
        </p:nvCxnSpPr>
        <p:spPr>
          <a:xfrm>
            <a:off x="1087781" y="2878239"/>
            <a:ext cx="936593" cy="0"/>
          </a:xfrm>
          <a:prstGeom prst="line">
            <a:avLst/>
          </a:prstGeom>
          <a:ln w="3175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4483" y="265174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</a:t>
            </a:r>
            <a:r>
              <a:rPr lang="en-US" sz="2800" b="1" baseline="-25000" dirty="0" smtClean="0"/>
              <a:t>0</a:t>
            </a:r>
            <a:endParaRPr lang="el-GR" sz="2800" b="1" dirty="0"/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 flipH="1">
            <a:off x="2195736" y="1631284"/>
            <a:ext cx="432048" cy="6191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27784" y="148478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τάση</a:t>
            </a:r>
            <a:endParaRPr lang="el-GR" dirty="0"/>
          </a:p>
        </p:txBody>
      </p:sp>
      <p:cxnSp>
        <p:nvCxnSpPr>
          <p:cNvPr id="33" name="Ευθύγραμμο βέλος σύνδεσης 32"/>
          <p:cNvCxnSpPr/>
          <p:nvPr/>
        </p:nvCxnSpPr>
        <p:spPr>
          <a:xfrm flipH="1">
            <a:off x="2348136" y="2250450"/>
            <a:ext cx="432048" cy="6191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80184" y="207836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ρεύμα</a:t>
            </a:r>
            <a:endParaRPr lang="el-GR" dirty="0"/>
          </a:p>
        </p:txBody>
      </p:sp>
      <p:sp>
        <p:nvSpPr>
          <p:cNvPr id="34" name="TextBox 33"/>
          <p:cNvSpPr txBox="1"/>
          <p:nvPr/>
        </p:nvSpPr>
        <p:spPr>
          <a:xfrm>
            <a:off x="611560" y="188640"/>
            <a:ext cx="7704856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ΚΥΚΛΩΜΑ ΜΕ ΩΜΙΚΗ ΑΝΤΙΣΤΑΣΗ</a:t>
            </a:r>
            <a:endParaRPr lang="el-GR" sz="2800" b="1" dirty="0"/>
          </a:p>
        </p:txBody>
      </p:sp>
      <p:cxnSp>
        <p:nvCxnSpPr>
          <p:cNvPr id="35" name="Ευθύγραμμο βέλος σύνδεσης 34"/>
          <p:cNvCxnSpPr/>
          <p:nvPr/>
        </p:nvCxnSpPr>
        <p:spPr>
          <a:xfrm flipV="1">
            <a:off x="5508104" y="674974"/>
            <a:ext cx="0" cy="197676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Ευθύγραμμο βέλος σύνδεσης 36"/>
          <p:cNvCxnSpPr/>
          <p:nvPr/>
        </p:nvCxnSpPr>
        <p:spPr>
          <a:xfrm>
            <a:off x="5508104" y="2651740"/>
            <a:ext cx="295232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532440" y="2447692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</a:t>
            </a:r>
            <a:endParaRPr lang="el-GR" sz="2800" b="1" dirty="0"/>
          </a:p>
        </p:txBody>
      </p:sp>
      <p:cxnSp>
        <p:nvCxnSpPr>
          <p:cNvPr id="41" name="Ευθύγραμμο βέλος σύνδεσης 40"/>
          <p:cNvCxnSpPr/>
          <p:nvPr/>
        </p:nvCxnSpPr>
        <p:spPr>
          <a:xfrm flipV="1">
            <a:off x="5508104" y="2651740"/>
            <a:ext cx="2335425" cy="782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Ευθύγραμμο βέλος σύνδεσης 43"/>
          <p:cNvCxnSpPr/>
          <p:nvPr/>
        </p:nvCxnSpPr>
        <p:spPr>
          <a:xfrm flipV="1">
            <a:off x="5508104" y="2665336"/>
            <a:ext cx="1167712" cy="78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519493" y="214289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</a:t>
            </a:r>
            <a:r>
              <a:rPr lang="en-US" sz="2800" b="1" baseline="-25000" dirty="0" smtClean="0"/>
              <a:t>0</a:t>
            </a:r>
            <a:endParaRPr lang="el-GR" sz="28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6319265" y="209875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</a:t>
            </a:r>
            <a:r>
              <a:rPr lang="en-US" sz="2800" b="1" baseline="-25000" dirty="0" smtClean="0"/>
              <a:t>0</a:t>
            </a:r>
            <a:endParaRPr lang="el-GR" sz="2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53317" y="1062478"/>
            <a:ext cx="41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y</a:t>
            </a:r>
            <a:endParaRPr lang="el-GR" sz="2800" b="1" dirty="0"/>
          </a:p>
        </p:txBody>
      </p:sp>
      <p:sp>
        <p:nvSpPr>
          <p:cNvPr id="53" name="Τόξο 52"/>
          <p:cNvSpPr/>
          <p:nvPr/>
        </p:nvSpPr>
        <p:spPr>
          <a:xfrm>
            <a:off x="6091960" y="1097257"/>
            <a:ext cx="1000320" cy="880166"/>
          </a:xfrm>
          <a:prstGeom prst="arc">
            <a:avLst>
              <a:gd name="adj1" fmla="val 14573849"/>
              <a:gd name="adj2" fmla="val 1781384"/>
            </a:avLst>
          </a:prstGeom>
          <a:ln w="2222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TextBox 53"/>
          <p:cNvSpPr txBox="1"/>
          <p:nvPr/>
        </p:nvSpPr>
        <p:spPr>
          <a:xfrm>
            <a:off x="7092280" y="93658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ω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B69-0CD1-4062-B42D-161730878E67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867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7" grpId="0"/>
      <p:bldP spid="30" grpId="0" animBg="1"/>
      <p:bldP spid="19" grpId="0" animBg="1"/>
      <p:bldP spid="22" grpId="0"/>
      <p:bldP spid="32" grpId="0"/>
      <p:bldP spid="10" grpId="0"/>
      <p:bldP spid="11" grpId="0"/>
      <p:bldP spid="39" grpId="0"/>
      <p:bldP spid="46" grpId="0"/>
      <p:bldP spid="48" grpId="0"/>
      <p:bldP spid="49" grpId="0"/>
      <p:bldP spid="53" grpId="0" animBg="1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Ευθύγραμμο βέλος σύνδεσης 14"/>
          <p:cNvCxnSpPr/>
          <p:nvPr/>
        </p:nvCxnSpPr>
        <p:spPr>
          <a:xfrm flipV="1">
            <a:off x="1104725" y="1324088"/>
            <a:ext cx="0" cy="486183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/>
          <p:nvPr/>
        </p:nvCxnSpPr>
        <p:spPr>
          <a:xfrm>
            <a:off x="96613" y="3916376"/>
            <a:ext cx="7488832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13583" y="711860"/>
            <a:ext cx="41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y</a:t>
            </a:r>
            <a:endParaRPr lang="el-GR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275745" y="3919575"/>
            <a:ext cx="56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ω</a:t>
            </a:r>
            <a:r>
              <a:rPr lang="en-US" sz="2800" b="1" dirty="0" smtClean="0"/>
              <a:t>t</a:t>
            </a:r>
            <a:endParaRPr lang="el-GR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02832" y="198884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</a:t>
            </a:r>
            <a:r>
              <a:rPr lang="en-US" sz="2800" b="1" baseline="-25000" dirty="0" smtClean="0"/>
              <a:t>0</a:t>
            </a:r>
            <a:endParaRPr lang="el-GR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991687" y="3411181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π</a:t>
            </a:r>
            <a:endParaRPr lang="el-GR" sz="2800" b="1" dirty="0"/>
          </a:p>
        </p:txBody>
      </p:sp>
      <p:sp>
        <p:nvSpPr>
          <p:cNvPr id="30" name="Ελεύθερη σχεδίαση 29"/>
          <p:cNvSpPr/>
          <p:nvPr/>
        </p:nvSpPr>
        <p:spPr>
          <a:xfrm>
            <a:off x="1930879" y="2847261"/>
            <a:ext cx="3820299" cy="2128383"/>
          </a:xfrm>
          <a:custGeom>
            <a:avLst/>
            <a:gdLst>
              <a:gd name="connsiteX0" fmla="*/ 0 w 4752975"/>
              <a:gd name="connsiteY0" fmla="*/ 1173868 h 2367123"/>
              <a:gd name="connsiteX1" fmla="*/ 709613 w 4752975"/>
              <a:gd name="connsiteY1" fmla="*/ 264231 h 2367123"/>
              <a:gd name="connsiteX2" fmla="*/ 1000125 w 4752975"/>
              <a:gd name="connsiteY2" fmla="*/ 49918 h 2367123"/>
              <a:gd name="connsiteX3" fmla="*/ 1185863 w 4752975"/>
              <a:gd name="connsiteY3" fmla="*/ 2293 h 2367123"/>
              <a:gd name="connsiteX4" fmla="*/ 1509713 w 4752975"/>
              <a:gd name="connsiteY4" fmla="*/ 97543 h 2367123"/>
              <a:gd name="connsiteX5" fmla="*/ 1762125 w 4752975"/>
              <a:gd name="connsiteY5" fmla="*/ 349956 h 2367123"/>
              <a:gd name="connsiteX6" fmla="*/ 2386013 w 4752975"/>
              <a:gd name="connsiteY6" fmla="*/ 1188156 h 2367123"/>
              <a:gd name="connsiteX7" fmla="*/ 2747963 w 4752975"/>
              <a:gd name="connsiteY7" fmla="*/ 1754893 h 2367123"/>
              <a:gd name="connsiteX8" fmla="*/ 3090863 w 4752975"/>
              <a:gd name="connsiteY8" fmla="*/ 2131131 h 2367123"/>
              <a:gd name="connsiteX9" fmla="*/ 3376613 w 4752975"/>
              <a:gd name="connsiteY9" fmla="*/ 2307343 h 2367123"/>
              <a:gd name="connsiteX10" fmla="*/ 3567113 w 4752975"/>
              <a:gd name="connsiteY10" fmla="*/ 2364493 h 2367123"/>
              <a:gd name="connsiteX11" fmla="*/ 3910013 w 4752975"/>
              <a:gd name="connsiteY11" fmla="*/ 2235906 h 2367123"/>
              <a:gd name="connsiteX12" fmla="*/ 4114800 w 4752975"/>
              <a:gd name="connsiteY12" fmla="*/ 2045406 h 2367123"/>
              <a:gd name="connsiteX13" fmla="*/ 4324350 w 4752975"/>
              <a:gd name="connsiteY13" fmla="*/ 1797756 h 2367123"/>
              <a:gd name="connsiteX14" fmla="*/ 4752975 w 4752975"/>
              <a:gd name="connsiteY14" fmla="*/ 1178631 h 23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52975" h="2367123">
                <a:moveTo>
                  <a:pt x="0" y="1173868"/>
                </a:moveTo>
                <a:cubicBezTo>
                  <a:pt x="271463" y="812712"/>
                  <a:pt x="542926" y="451556"/>
                  <a:pt x="709613" y="264231"/>
                </a:cubicBezTo>
                <a:cubicBezTo>
                  <a:pt x="876301" y="76906"/>
                  <a:pt x="920750" y="93574"/>
                  <a:pt x="1000125" y="49918"/>
                </a:cubicBezTo>
                <a:cubicBezTo>
                  <a:pt x="1079500" y="6262"/>
                  <a:pt x="1100932" y="-5645"/>
                  <a:pt x="1185863" y="2293"/>
                </a:cubicBezTo>
                <a:cubicBezTo>
                  <a:pt x="1270794" y="10230"/>
                  <a:pt x="1413669" y="39599"/>
                  <a:pt x="1509713" y="97543"/>
                </a:cubicBezTo>
                <a:cubicBezTo>
                  <a:pt x="1605757" y="155487"/>
                  <a:pt x="1616075" y="168187"/>
                  <a:pt x="1762125" y="349956"/>
                </a:cubicBezTo>
                <a:cubicBezTo>
                  <a:pt x="1908175" y="531725"/>
                  <a:pt x="2221707" y="954000"/>
                  <a:pt x="2386013" y="1188156"/>
                </a:cubicBezTo>
                <a:cubicBezTo>
                  <a:pt x="2550319" y="1422312"/>
                  <a:pt x="2630488" y="1597731"/>
                  <a:pt x="2747963" y="1754893"/>
                </a:cubicBezTo>
                <a:cubicBezTo>
                  <a:pt x="2865438" y="1912056"/>
                  <a:pt x="2986088" y="2039056"/>
                  <a:pt x="3090863" y="2131131"/>
                </a:cubicBezTo>
                <a:cubicBezTo>
                  <a:pt x="3195638" y="2223206"/>
                  <a:pt x="3297238" y="2268449"/>
                  <a:pt x="3376613" y="2307343"/>
                </a:cubicBezTo>
                <a:cubicBezTo>
                  <a:pt x="3455988" y="2346237"/>
                  <a:pt x="3478213" y="2376399"/>
                  <a:pt x="3567113" y="2364493"/>
                </a:cubicBezTo>
                <a:cubicBezTo>
                  <a:pt x="3656013" y="2352587"/>
                  <a:pt x="3818732" y="2289087"/>
                  <a:pt x="3910013" y="2235906"/>
                </a:cubicBezTo>
                <a:cubicBezTo>
                  <a:pt x="4001294" y="2182725"/>
                  <a:pt x="4045744" y="2118431"/>
                  <a:pt x="4114800" y="2045406"/>
                </a:cubicBezTo>
                <a:cubicBezTo>
                  <a:pt x="4183856" y="1972381"/>
                  <a:pt x="4217988" y="1942219"/>
                  <a:pt x="4324350" y="1797756"/>
                </a:cubicBezTo>
                <a:cubicBezTo>
                  <a:pt x="4430713" y="1653294"/>
                  <a:pt x="4591844" y="1415962"/>
                  <a:pt x="4752975" y="1178631"/>
                </a:cubicBezTo>
              </a:path>
            </a:pathLst>
          </a:custGeom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Ελεύθερη σχεδίαση 18"/>
          <p:cNvSpPr/>
          <p:nvPr/>
        </p:nvSpPr>
        <p:spPr>
          <a:xfrm>
            <a:off x="1104725" y="2345912"/>
            <a:ext cx="3820299" cy="3147326"/>
          </a:xfrm>
          <a:custGeom>
            <a:avLst/>
            <a:gdLst>
              <a:gd name="connsiteX0" fmla="*/ 0 w 4752975"/>
              <a:gd name="connsiteY0" fmla="*/ 1173868 h 2367123"/>
              <a:gd name="connsiteX1" fmla="*/ 709613 w 4752975"/>
              <a:gd name="connsiteY1" fmla="*/ 264231 h 2367123"/>
              <a:gd name="connsiteX2" fmla="*/ 1000125 w 4752975"/>
              <a:gd name="connsiteY2" fmla="*/ 49918 h 2367123"/>
              <a:gd name="connsiteX3" fmla="*/ 1185863 w 4752975"/>
              <a:gd name="connsiteY3" fmla="*/ 2293 h 2367123"/>
              <a:gd name="connsiteX4" fmla="*/ 1509713 w 4752975"/>
              <a:gd name="connsiteY4" fmla="*/ 97543 h 2367123"/>
              <a:gd name="connsiteX5" fmla="*/ 1762125 w 4752975"/>
              <a:gd name="connsiteY5" fmla="*/ 349956 h 2367123"/>
              <a:gd name="connsiteX6" fmla="*/ 2386013 w 4752975"/>
              <a:gd name="connsiteY6" fmla="*/ 1188156 h 2367123"/>
              <a:gd name="connsiteX7" fmla="*/ 2747963 w 4752975"/>
              <a:gd name="connsiteY7" fmla="*/ 1754893 h 2367123"/>
              <a:gd name="connsiteX8" fmla="*/ 3090863 w 4752975"/>
              <a:gd name="connsiteY8" fmla="*/ 2131131 h 2367123"/>
              <a:gd name="connsiteX9" fmla="*/ 3376613 w 4752975"/>
              <a:gd name="connsiteY9" fmla="*/ 2307343 h 2367123"/>
              <a:gd name="connsiteX10" fmla="*/ 3567113 w 4752975"/>
              <a:gd name="connsiteY10" fmla="*/ 2364493 h 2367123"/>
              <a:gd name="connsiteX11" fmla="*/ 3910013 w 4752975"/>
              <a:gd name="connsiteY11" fmla="*/ 2235906 h 2367123"/>
              <a:gd name="connsiteX12" fmla="*/ 4114800 w 4752975"/>
              <a:gd name="connsiteY12" fmla="*/ 2045406 h 2367123"/>
              <a:gd name="connsiteX13" fmla="*/ 4324350 w 4752975"/>
              <a:gd name="connsiteY13" fmla="*/ 1797756 h 2367123"/>
              <a:gd name="connsiteX14" fmla="*/ 4752975 w 4752975"/>
              <a:gd name="connsiteY14" fmla="*/ 1178631 h 23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52975" h="2367123">
                <a:moveTo>
                  <a:pt x="0" y="1173868"/>
                </a:moveTo>
                <a:cubicBezTo>
                  <a:pt x="271463" y="812712"/>
                  <a:pt x="542926" y="451556"/>
                  <a:pt x="709613" y="264231"/>
                </a:cubicBezTo>
                <a:cubicBezTo>
                  <a:pt x="876301" y="76906"/>
                  <a:pt x="920750" y="93574"/>
                  <a:pt x="1000125" y="49918"/>
                </a:cubicBezTo>
                <a:cubicBezTo>
                  <a:pt x="1079500" y="6262"/>
                  <a:pt x="1100932" y="-5645"/>
                  <a:pt x="1185863" y="2293"/>
                </a:cubicBezTo>
                <a:cubicBezTo>
                  <a:pt x="1270794" y="10230"/>
                  <a:pt x="1413669" y="39599"/>
                  <a:pt x="1509713" y="97543"/>
                </a:cubicBezTo>
                <a:cubicBezTo>
                  <a:pt x="1605757" y="155487"/>
                  <a:pt x="1616075" y="168187"/>
                  <a:pt x="1762125" y="349956"/>
                </a:cubicBezTo>
                <a:cubicBezTo>
                  <a:pt x="1908175" y="531725"/>
                  <a:pt x="2221707" y="954000"/>
                  <a:pt x="2386013" y="1188156"/>
                </a:cubicBezTo>
                <a:cubicBezTo>
                  <a:pt x="2550319" y="1422312"/>
                  <a:pt x="2630488" y="1597731"/>
                  <a:pt x="2747963" y="1754893"/>
                </a:cubicBezTo>
                <a:cubicBezTo>
                  <a:pt x="2865438" y="1912056"/>
                  <a:pt x="2986088" y="2039056"/>
                  <a:pt x="3090863" y="2131131"/>
                </a:cubicBezTo>
                <a:cubicBezTo>
                  <a:pt x="3195638" y="2223206"/>
                  <a:pt x="3297238" y="2268449"/>
                  <a:pt x="3376613" y="2307343"/>
                </a:cubicBezTo>
                <a:cubicBezTo>
                  <a:pt x="3455988" y="2346237"/>
                  <a:pt x="3478213" y="2376399"/>
                  <a:pt x="3567113" y="2364493"/>
                </a:cubicBezTo>
                <a:cubicBezTo>
                  <a:pt x="3656013" y="2352587"/>
                  <a:pt x="3818732" y="2289087"/>
                  <a:pt x="3910013" y="2235906"/>
                </a:cubicBezTo>
                <a:cubicBezTo>
                  <a:pt x="4001294" y="2182725"/>
                  <a:pt x="4045744" y="2118431"/>
                  <a:pt x="4114800" y="2045406"/>
                </a:cubicBezTo>
                <a:cubicBezTo>
                  <a:pt x="4183856" y="1972381"/>
                  <a:pt x="4217988" y="1942219"/>
                  <a:pt x="4324350" y="1797756"/>
                </a:cubicBezTo>
                <a:cubicBezTo>
                  <a:pt x="4430713" y="1653294"/>
                  <a:pt x="4591844" y="1415962"/>
                  <a:pt x="4752975" y="1178631"/>
                </a:cubicBezTo>
              </a:path>
            </a:pathLst>
          </a:custGeom>
          <a:ln w="79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TextBox 21"/>
          <p:cNvSpPr txBox="1"/>
          <p:nvPr/>
        </p:nvSpPr>
        <p:spPr>
          <a:xfrm>
            <a:off x="4908080" y="337931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2π</a:t>
            </a:r>
            <a:endParaRPr lang="el-GR" sz="2800" b="1" dirty="0"/>
          </a:p>
        </p:txBody>
      </p:sp>
      <p:cxnSp>
        <p:nvCxnSpPr>
          <p:cNvPr id="5" name="Ευθεία γραμμή σύνδεσης 4"/>
          <p:cNvCxnSpPr>
            <a:endCxn id="19" idx="3"/>
          </p:cNvCxnSpPr>
          <p:nvPr/>
        </p:nvCxnSpPr>
        <p:spPr>
          <a:xfrm>
            <a:off x="1121293" y="2348961"/>
            <a:ext cx="936593" cy="0"/>
          </a:xfrm>
          <a:prstGeom prst="line">
            <a:avLst/>
          </a:prstGeom>
          <a:ln w="3175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Ευθεία γραμμή σύνδεσης 30"/>
          <p:cNvCxnSpPr>
            <a:endCxn id="30" idx="3"/>
          </p:cNvCxnSpPr>
          <p:nvPr/>
        </p:nvCxnSpPr>
        <p:spPr>
          <a:xfrm flipV="1">
            <a:off x="1087781" y="2849323"/>
            <a:ext cx="1796259" cy="28916"/>
          </a:xfrm>
          <a:prstGeom prst="line">
            <a:avLst/>
          </a:prstGeom>
          <a:ln w="3175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4483" y="265174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</a:t>
            </a:r>
            <a:r>
              <a:rPr lang="en-US" sz="2800" b="1" baseline="-25000" dirty="0" smtClean="0"/>
              <a:t>0</a:t>
            </a:r>
            <a:endParaRPr lang="el-GR" sz="2800" b="1" dirty="0"/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 flipH="1">
            <a:off x="2195736" y="1631284"/>
            <a:ext cx="432048" cy="6191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89063" y="177356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τάση</a:t>
            </a:r>
            <a:endParaRPr lang="el-GR" dirty="0"/>
          </a:p>
        </p:txBody>
      </p:sp>
      <p:cxnSp>
        <p:nvCxnSpPr>
          <p:cNvPr id="33" name="Ευθύγραμμο βέλος σύνδεσης 32"/>
          <p:cNvCxnSpPr/>
          <p:nvPr/>
        </p:nvCxnSpPr>
        <p:spPr>
          <a:xfrm flipH="1">
            <a:off x="3137135" y="2260674"/>
            <a:ext cx="432048" cy="6191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46529" y="227241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ρεύμα</a:t>
            </a:r>
            <a:endParaRPr lang="el-GR" dirty="0"/>
          </a:p>
        </p:txBody>
      </p:sp>
      <p:cxnSp>
        <p:nvCxnSpPr>
          <p:cNvPr id="35" name="Ευθύγραμμο βέλος σύνδεσης 34"/>
          <p:cNvCxnSpPr/>
          <p:nvPr/>
        </p:nvCxnSpPr>
        <p:spPr>
          <a:xfrm flipV="1">
            <a:off x="5508104" y="849424"/>
            <a:ext cx="30288" cy="232553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Ευθύγραμμο βέλος σύνδεσης 36"/>
          <p:cNvCxnSpPr/>
          <p:nvPr/>
        </p:nvCxnSpPr>
        <p:spPr>
          <a:xfrm>
            <a:off x="5508104" y="2302970"/>
            <a:ext cx="295232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532440" y="2447692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</a:t>
            </a:r>
            <a:endParaRPr lang="el-GR" sz="2800" b="1" dirty="0"/>
          </a:p>
        </p:txBody>
      </p:sp>
      <p:cxnSp>
        <p:nvCxnSpPr>
          <p:cNvPr id="41" name="Ευθύγραμμο βέλος σύνδεσης 40"/>
          <p:cNvCxnSpPr/>
          <p:nvPr/>
        </p:nvCxnSpPr>
        <p:spPr>
          <a:xfrm flipV="1">
            <a:off x="5508104" y="2302970"/>
            <a:ext cx="2335425" cy="782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Ευθύγραμμο βέλος σύνδεσης 43"/>
          <p:cNvCxnSpPr/>
          <p:nvPr/>
        </p:nvCxnSpPr>
        <p:spPr>
          <a:xfrm>
            <a:off x="5508104" y="2317349"/>
            <a:ext cx="0" cy="75161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519493" y="179412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</a:t>
            </a:r>
            <a:r>
              <a:rPr lang="en-US" sz="2800" b="1" baseline="-25000" dirty="0" smtClean="0"/>
              <a:t>0</a:t>
            </a:r>
            <a:endParaRPr lang="el-GR" sz="28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097508" y="243154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</a:t>
            </a:r>
            <a:r>
              <a:rPr lang="en-US" sz="2800" b="1" baseline="-25000" dirty="0" smtClean="0"/>
              <a:t>0</a:t>
            </a:r>
            <a:endParaRPr lang="el-GR" sz="2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53317" y="1062478"/>
            <a:ext cx="41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y</a:t>
            </a:r>
            <a:endParaRPr lang="el-GR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53317" y="188640"/>
            <a:ext cx="7704856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ΚΥΚΛΩΜΑ ΜΟΝΟ ΜΕ</a:t>
            </a:r>
            <a:r>
              <a:rPr lang="en-US" sz="2800" b="1" dirty="0" smtClean="0"/>
              <a:t> </a:t>
            </a:r>
            <a:r>
              <a:rPr lang="el-GR" sz="2800" b="1" dirty="0" smtClean="0"/>
              <a:t>ΙΔΑΝΙΚΟ ΠΗΝΙΟ</a:t>
            </a:r>
            <a:endParaRPr lang="el-GR" sz="2800" b="1" dirty="0"/>
          </a:p>
        </p:txBody>
      </p:sp>
      <p:sp>
        <p:nvSpPr>
          <p:cNvPr id="14" name="Τόξο 13"/>
          <p:cNvSpPr/>
          <p:nvPr/>
        </p:nvSpPr>
        <p:spPr>
          <a:xfrm rot="4921944">
            <a:off x="5267024" y="1978290"/>
            <a:ext cx="734632" cy="981308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5955737" y="2512060"/>
            <a:ext cx="81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90</a:t>
            </a:r>
            <a:r>
              <a:rPr lang="el-GR" b="1" baseline="30000" dirty="0" smtClean="0"/>
              <a:t>0</a:t>
            </a:r>
            <a:endParaRPr lang="el-GR" b="1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B69-0CD1-4062-B42D-161730878E67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293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7" grpId="0"/>
      <p:bldP spid="30" grpId="0" animBg="1"/>
      <p:bldP spid="19" grpId="0" animBg="1"/>
      <p:bldP spid="22" grpId="0"/>
      <p:bldP spid="32" grpId="0"/>
      <p:bldP spid="10" grpId="0"/>
      <p:bldP spid="11" grpId="0"/>
      <p:bldP spid="39" grpId="0"/>
      <p:bldP spid="46" grpId="0"/>
      <p:bldP spid="48" grpId="0"/>
      <p:bldP spid="49" grpId="0"/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56" r="65969" b="5087"/>
          <a:stretch/>
        </p:blipFill>
        <p:spPr bwMode="auto">
          <a:xfrm>
            <a:off x="2555776" y="711859"/>
            <a:ext cx="2563979" cy="2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8" r="33392" b="61228"/>
          <a:stretch/>
        </p:blipFill>
        <p:spPr bwMode="auto">
          <a:xfrm>
            <a:off x="233808" y="548680"/>
            <a:ext cx="3161507" cy="271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36752"/>
            <a:ext cx="7704856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ΚΥΚΛΩΜΑ ΜΟΝΟ ΜΕ</a:t>
            </a:r>
            <a:r>
              <a:rPr lang="en-US" sz="2800" b="1" dirty="0" smtClean="0"/>
              <a:t> </a:t>
            </a:r>
            <a:r>
              <a:rPr lang="el-GR" sz="2800" b="1" dirty="0" smtClean="0"/>
              <a:t>ΙΔΑΝΙΚΟ ΠΗΝΙΟ</a:t>
            </a:r>
            <a:endParaRPr lang="el-GR" sz="28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8" t="46191" b="5488"/>
          <a:stretch/>
        </p:blipFill>
        <p:spPr bwMode="auto">
          <a:xfrm>
            <a:off x="4930658" y="659972"/>
            <a:ext cx="4213341" cy="289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3069505"/>
                <a:ext cx="8928992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000" dirty="0" smtClean="0"/>
                  <a:t>Παρατηρούμε: (Ωμική αντίσταση μηδέν)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l-GR" sz="2000" dirty="0" smtClean="0"/>
                  <a:t>η τάση </a:t>
                </a:r>
                <a:r>
                  <a:rPr lang="el-GR" sz="2000" b="1" dirty="0" smtClean="0"/>
                  <a:t>προπορεύεται</a:t>
                </a:r>
                <a:r>
                  <a:rPr lang="el-GR" sz="2000" dirty="0" smtClean="0"/>
                  <a:t> της έντασης του ρεύματος κατά </a:t>
                </a:r>
                <a:r>
                  <a:rPr lang="el-GR" sz="2000" b="1" dirty="0" smtClean="0"/>
                  <a:t>90</a:t>
                </a:r>
                <a:r>
                  <a:rPr lang="el-GR" sz="2000" b="1" baseline="30000" dirty="0" smtClean="0"/>
                  <a:t>0</a:t>
                </a:r>
                <a:r>
                  <a:rPr lang="el-GR" sz="2000" dirty="0" smtClean="0"/>
                  <a:t>,                                άρα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𝐮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l-GR" sz="20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/>
                            <a:ea typeface="Cambria Math"/>
                          </a:rPr>
                          <m:t>𝐔</m:t>
                        </m:r>
                      </m:e>
                      <m:sub>
                        <m:r>
                          <a:rPr lang="en-US" sz="2000" b="1" i="0" smtClean="0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l-GR" sz="2000" b="1" i="0" smtClean="0">
                        <a:latin typeface="Cambria Math"/>
                        <a:ea typeface="Cambria Math"/>
                      </a:rPr>
                      <m:t>𝛈𝛍𝛚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𝐭</m:t>
                    </m:r>
                    <m:r>
                      <a:rPr lang="el-GR" sz="2000" b="1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l-GR" sz="2000" b="1" i="0" smtClean="0">
                        <a:latin typeface="Cambria Math"/>
                        <a:ea typeface="Cambria Math"/>
                      </a:rPr>
                      <m:t>𝛋𝛂𝛊</m:t>
                    </m:r>
                    <m:r>
                      <a:rPr lang="el-GR" sz="2000" b="1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b="1" dirty="0" smtClean="0">
                    <a:ea typeface="Cambria Math"/>
                  </a:rPr>
                  <a:t>i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  <a:ea typeface="Cambria Math"/>
                      </a:rPr>
                      <m:t> =</m:t>
                    </m:r>
                    <m:sSub>
                      <m:sSubPr>
                        <m:ctrlPr>
                          <a:rPr lang="el-GR" sz="20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/>
                            <a:ea typeface="Cambria Math"/>
                          </a:rPr>
                          <m:t>𝐈</m:t>
                        </m:r>
                      </m:e>
                      <m:sub>
                        <m:r>
                          <a:rPr lang="en-US" sz="2000" b="1" i="0" smtClean="0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l-GR" sz="2000" b="1" i="0" smtClean="0">
                        <a:latin typeface="Cambria Math"/>
                        <a:ea typeface="Cambria Math"/>
                      </a:rPr>
                      <m:t>𝛈𝛍</m:t>
                    </m:r>
                    <m:r>
                      <a:rPr lang="el-GR" sz="2000" b="1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l-GR" sz="2000" b="1" i="0" smtClean="0">
                        <a:latin typeface="Cambria Math"/>
                        <a:ea typeface="Cambria Math"/>
                      </a:rPr>
                      <m:t>𝛚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𝐭</m:t>
                    </m:r>
                  </m:oMath>
                </a14:m>
                <a:r>
                  <a:rPr lang="el-GR" sz="2000" b="1" dirty="0" smtClean="0">
                    <a:ea typeface="Cambria Math"/>
                  </a:rPr>
                  <a:t>-90</a:t>
                </a:r>
                <a:r>
                  <a:rPr lang="el-GR" sz="2000" b="1" baseline="30000" dirty="0" smtClean="0">
                    <a:ea typeface="Cambria Math"/>
                  </a:rPr>
                  <a:t>0</a:t>
                </a:r>
                <a:r>
                  <a:rPr lang="el-GR" sz="2000" b="1" dirty="0" smtClean="0">
                    <a:ea typeface="Cambria Math"/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l-GR" sz="2000" dirty="0" smtClean="0">
                    <a:ea typeface="Cambria Math"/>
                  </a:rPr>
                  <a:t>Η αντίσταση του πηνίου (επαγωγική αντίσταση) είναι </a:t>
                </a:r>
                <a:r>
                  <a:rPr lang="en-US" sz="2000" b="1" dirty="0" smtClean="0">
                    <a:ea typeface="Cambria Math"/>
                  </a:rPr>
                  <a:t>X</a:t>
                </a:r>
                <a:r>
                  <a:rPr lang="en-US" sz="2000" b="1" baseline="-25000" dirty="0" smtClean="0">
                    <a:ea typeface="Cambria Math"/>
                  </a:rPr>
                  <a:t>L</a:t>
                </a:r>
                <a:r>
                  <a:rPr lang="en-US" sz="2000" b="1" dirty="0" smtClean="0">
                    <a:ea typeface="Cambria Math"/>
                  </a:rPr>
                  <a:t> = </a:t>
                </a:r>
                <a:r>
                  <a:rPr lang="el-GR" sz="2000" b="1" dirty="0">
                    <a:ea typeface="Cambria Math"/>
                  </a:rPr>
                  <a:t>ω</a:t>
                </a:r>
                <a:r>
                  <a:rPr lang="en-US" sz="2000" b="1" dirty="0" smtClean="0">
                    <a:ea typeface="Cambria Math"/>
                  </a:rPr>
                  <a:t>L</a:t>
                </a:r>
                <a:r>
                  <a:rPr lang="el-GR" sz="2000" b="1" dirty="0" smtClean="0">
                    <a:ea typeface="Cambria Math"/>
                  </a:rPr>
                  <a:t> = 2π</a:t>
                </a:r>
                <a:r>
                  <a:rPr lang="en-US" sz="2000" b="1" dirty="0" smtClean="0">
                    <a:ea typeface="Cambria Math"/>
                  </a:rPr>
                  <a:t>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000" b="1" dirty="0" smtClean="0">
                    <a:ea typeface="Cambria Math"/>
                  </a:rPr>
                  <a:t> </a:t>
                </a:r>
                <a:r>
                  <a:rPr lang="en-US" sz="2000" b="1" dirty="0">
                    <a:ea typeface="Cambria Math"/>
                  </a:rPr>
                  <a:t>L </a:t>
                </a:r>
                <a:r>
                  <a:rPr lang="el-GR" sz="2000" dirty="0" smtClean="0">
                    <a:ea typeface="Cambria Math"/>
                  </a:rPr>
                  <a:t>άρα ανάλογη της αυτεπαγωγής </a:t>
                </a:r>
                <a:r>
                  <a:rPr lang="en-US" sz="2000" dirty="0" smtClean="0">
                    <a:ea typeface="Cambria Math"/>
                  </a:rPr>
                  <a:t>L</a:t>
                </a:r>
                <a:r>
                  <a:rPr lang="el-GR" sz="2000" dirty="0" smtClean="0">
                    <a:ea typeface="Cambria Math"/>
                  </a:rPr>
                  <a:t> και της συχνότητας. Στο συνεχές ρεύμα</a:t>
                </a:r>
                <a:r>
                  <a:rPr lang="el-GR" sz="2000" b="1" dirty="0" smtClean="0">
                    <a:ea typeface="Cambria Math"/>
                  </a:rPr>
                  <a:t> </a:t>
                </a:r>
                <a:r>
                  <a:rPr lang="en-US" sz="2000" b="1" dirty="0" smtClean="0">
                    <a:ea typeface="Cambria Math"/>
                  </a:rPr>
                  <a:t>f=0 </a:t>
                </a:r>
                <a:r>
                  <a:rPr lang="el-GR" sz="2000" dirty="0" smtClean="0">
                    <a:ea typeface="Cambria Math"/>
                  </a:rPr>
                  <a:t>άρα και η επαγωγική αντίσταση </a:t>
                </a:r>
                <a:r>
                  <a:rPr lang="en-US" sz="2000" b="1" dirty="0" smtClean="0">
                    <a:ea typeface="Cambria Math"/>
                  </a:rPr>
                  <a:t>X</a:t>
                </a:r>
                <a:r>
                  <a:rPr lang="en-US" sz="2000" b="1" baseline="-25000" dirty="0" smtClean="0">
                    <a:ea typeface="Cambria Math"/>
                  </a:rPr>
                  <a:t>L</a:t>
                </a:r>
                <a:r>
                  <a:rPr lang="en-US" sz="2000" b="1" dirty="0" smtClean="0">
                    <a:ea typeface="Cambria Math"/>
                  </a:rPr>
                  <a:t> </a:t>
                </a:r>
                <a:r>
                  <a:rPr lang="en-US" sz="2000" dirty="0" smtClean="0">
                    <a:ea typeface="Cambria Math"/>
                  </a:rPr>
                  <a:t>=0, </a:t>
                </a:r>
                <a:r>
                  <a:rPr lang="el-GR" sz="2000" dirty="0" smtClean="0">
                    <a:ea typeface="Cambria Math"/>
                  </a:rPr>
                  <a:t>δηλ. το πηνίο είναι βραχυκύκλωμα. Σε πολύ υψηλές συχνότητες </a:t>
                </a:r>
                <a:r>
                  <a:rPr lang="en-US" sz="2000" b="1" dirty="0" smtClean="0">
                    <a:ea typeface="Cambria Math"/>
                  </a:rPr>
                  <a:t>f </a:t>
                </a:r>
                <a:r>
                  <a:rPr lang="el-GR" sz="2000" b="1" dirty="0" smtClean="0">
                    <a:ea typeface="Cambria Math"/>
                  </a:rPr>
                  <a:t>πολύ μεγάλο</a:t>
                </a:r>
                <a:r>
                  <a:rPr lang="el-GR" sz="2000" dirty="0" smtClean="0">
                    <a:ea typeface="Cambria Math"/>
                  </a:rPr>
                  <a:t> άρα και αντίσταση του πηνίου πολύ μεγάλη, κόβουν τις υψηλές συχνότητες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069505"/>
                <a:ext cx="8928992" cy="3785652"/>
              </a:xfrm>
              <a:prstGeom prst="rect">
                <a:avLst/>
              </a:prstGeom>
              <a:blipFill rotWithShape="1">
                <a:blip r:embed="rId3"/>
                <a:stretch>
                  <a:fillRect l="-751" b="-6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B69-0CD1-4062-B42D-161730878E67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01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8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8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8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56" r="65969" b="5087"/>
          <a:stretch/>
        </p:blipFill>
        <p:spPr bwMode="auto">
          <a:xfrm>
            <a:off x="2555776" y="711859"/>
            <a:ext cx="2563979" cy="2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8" r="33392" b="61228"/>
          <a:stretch/>
        </p:blipFill>
        <p:spPr bwMode="auto">
          <a:xfrm>
            <a:off x="233808" y="548680"/>
            <a:ext cx="3161507" cy="271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8" t="46191" b="5488"/>
          <a:stretch/>
        </p:blipFill>
        <p:spPr bwMode="auto">
          <a:xfrm>
            <a:off x="4930658" y="659972"/>
            <a:ext cx="4213341" cy="289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0779" y="3588422"/>
                <a:ext cx="8928992" cy="2204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l-GR" sz="2400" dirty="0" smtClean="0"/>
                  <a:t>Παρατηρούμε: </a:t>
                </a: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Ø"/>
                </a:pPr>
                <a:r>
                  <a:rPr lang="el-GR" sz="2400" dirty="0" smtClean="0">
                    <a:ea typeface="Cambria Math"/>
                  </a:rPr>
                  <a:t>Νόμος του Ωμ: </a:t>
                </a:r>
                <a:r>
                  <a:rPr lang="en-US" sz="2400" b="1" dirty="0" smtClean="0">
                    <a:ea typeface="Cambria Math"/>
                  </a:rPr>
                  <a:t>U</a:t>
                </a:r>
                <a:r>
                  <a:rPr lang="en-US" sz="2400" b="1" baseline="-25000" dirty="0" smtClean="0">
                    <a:ea typeface="Cambria Math"/>
                  </a:rPr>
                  <a:t>0 </a:t>
                </a:r>
                <a:r>
                  <a:rPr lang="en-US" sz="2400" b="1" dirty="0" smtClean="0">
                    <a:ea typeface="Cambria Math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𝐗</m:t>
                        </m:r>
                      </m:e>
                      <m:sub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𝐋</m:t>
                        </m:r>
                      </m:sub>
                    </m:sSub>
                    <m:r>
                      <a:rPr lang="en-US" sz="2400" b="1" i="0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𝐈</m:t>
                        </m:r>
                      </m:e>
                      <m:sub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n-US" sz="2400" b="1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400" b="1" i="0" smtClean="0">
                        <a:latin typeface="Cambria Math"/>
                        <a:ea typeface="Cambria Math"/>
                      </a:rPr>
                      <m:t>𝛚</m:t>
                    </m:r>
                    <m:r>
                      <a:rPr lang="en-US" sz="2400" b="1" i="0" smtClean="0">
                        <a:latin typeface="Cambria Math"/>
                        <a:ea typeface="Cambria Math"/>
                      </a:rPr>
                      <m:t>𝐋</m:t>
                    </m:r>
                    <m:sSub>
                      <m:sSubPr>
                        <m:ctrlPr>
                          <a:rPr lang="el-GR" sz="2400" b="1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2400" b="1" i="1" dirty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b="1" i="0" dirty="0" smtClean="0">
                            <a:latin typeface="Cambria Math"/>
                            <a:ea typeface="Cambria Math"/>
                          </a:rPr>
                          <m:t>𝐈</m:t>
                        </m:r>
                      </m:e>
                      <m:sub>
                        <m:r>
                          <a:rPr lang="en-US" sz="2400" b="1" i="0" dirty="0" smtClean="0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n-US" sz="2400" b="1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0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el-GR" sz="2400" b="1" i="0" smtClean="0">
                        <a:latin typeface="Cambria Math"/>
                        <a:ea typeface="Cambria Math"/>
                      </a:rPr>
                      <m:t>𝛑</m:t>
                    </m:r>
                    <m:r>
                      <a:rPr lang="en-US" sz="2400" b="1" i="0" smtClean="0">
                        <a:latin typeface="Cambria Math"/>
                        <a:ea typeface="Cambria Math"/>
                      </a:rPr>
                      <m:t>𝐟</m:t>
                    </m:r>
                    <m:r>
                      <a:rPr lang="en-US" sz="2400" b="1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1" i="0" smtClean="0">
                        <a:latin typeface="Cambria Math"/>
                        <a:ea typeface="Cambria Math"/>
                      </a:rPr>
                      <m:t>𝐋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𝐈</m:t>
                        </m:r>
                      </m:e>
                      <m:sub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dirty="0" smtClean="0">
                    <a:ea typeface="Cambria Math"/>
                  </a:rPr>
                  <a:t> </a:t>
                </a:r>
                <a:r>
                  <a:rPr lang="el-GR" sz="2400" dirty="0">
                    <a:ea typeface="Cambria Math"/>
                  </a:rPr>
                  <a:t> </a:t>
                </a:r>
                <a:r>
                  <a:rPr lang="el-GR" sz="2400" dirty="0" smtClean="0">
                    <a:ea typeface="Cambria Math"/>
                  </a:rPr>
                  <a:t>και </a:t>
                </a:r>
                <a:r>
                  <a:rPr lang="en-US" sz="2400" b="1" dirty="0" smtClean="0">
                    <a:ea typeface="Cambria Math"/>
                  </a:rPr>
                  <a:t>U</a:t>
                </a:r>
                <a:r>
                  <a:rPr lang="el-GR" sz="2400" b="1" baseline="-25000" dirty="0" smtClean="0">
                    <a:ea typeface="Cambria Math"/>
                  </a:rPr>
                  <a:t>εν</a:t>
                </a:r>
                <a:r>
                  <a:rPr lang="el-GR" sz="2400" b="1" dirty="0" smtClean="0">
                    <a:ea typeface="Cambria Math"/>
                  </a:rPr>
                  <a:t>= ω</a:t>
                </a:r>
                <a:r>
                  <a:rPr lang="en-US" sz="2400" b="1" dirty="0" smtClean="0">
                    <a:ea typeface="Cambria Math"/>
                  </a:rPr>
                  <a:t>L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400" b="1" dirty="0" smtClean="0">
                    <a:ea typeface="Cambria Math"/>
                  </a:rPr>
                  <a:t> I</a:t>
                </a:r>
                <a:r>
                  <a:rPr lang="el-GR" sz="2400" b="1" baseline="-25000" dirty="0" smtClean="0">
                    <a:ea typeface="Cambria Math"/>
                  </a:rPr>
                  <a:t>εν</a:t>
                </a:r>
                <a:endParaRPr lang="el-GR" sz="2400" b="1" dirty="0" smtClean="0">
                  <a:ea typeface="Cambria Math"/>
                </a:endParaRP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Ø"/>
                </a:pPr>
                <a:r>
                  <a:rPr lang="el-GR" sz="2400" dirty="0" smtClean="0"/>
                  <a:t>η συχνότητα της τάσης και της έντασης είναι ίδια</a:t>
                </a:r>
                <a:endParaRPr lang="el-G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79" y="3588422"/>
                <a:ext cx="8928992" cy="2204899"/>
              </a:xfrm>
              <a:prstGeom prst="rect">
                <a:avLst/>
              </a:prstGeom>
              <a:blipFill rotWithShape="1">
                <a:blip r:embed="rId3"/>
                <a:stretch>
                  <a:fillRect l="-1093" b="-55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11560" y="136752"/>
            <a:ext cx="7704856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ΚΥΚΛΩΜΑ ΜΟΝΟ ΜΕ</a:t>
            </a:r>
            <a:r>
              <a:rPr lang="en-US" sz="2800" b="1" dirty="0" smtClean="0"/>
              <a:t> </a:t>
            </a:r>
            <a:r>
              <a:rPr lang="el-GR" sz="2800" b="1" dirty="0" smtClean="0"/>
              <a:t>ΙΔΑΝΙΚΟ ΠΗΝΙΟ</a:t>
            </a:r>
            <a:endParaRPr lang="el-GR" sz="2800" b="1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B69-0CD1-4062-B42D-161730878E67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891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Ευθύγραμμο βέλος σύνδεσης 14"/>
          <p:cNvCxnSpPr/>
          <p:nvPr/>
        </p:nvCxnSpPr>
        <p:spPr>
          <a:xfrm flipV="1">
            <a:off x="1535902" y="1341043"/>
            <a:ext cx="0" cy="486183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/>
          <p:nvPr/>
        </p:nvCxnSpPr>
        <p:spPr>
          <a:xfrm>
            <a:off x="96613" y="3916376"/>
            <a:ext cx="7488832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13583" y="711860"/>
            <a:ext cx="41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y</a:t>
            </a:r>
            <a:endParaRPr lang="el-GR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275745" y="3919575"/>
            <a:ext cx="56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ω</a:t>
            </a:r>
            <a:r>
              <a:rPr lang="en-US" sz="2800" b="1" dirty="0" smtClean="0"/>
              <a:t>t</a:t>
            </a:r>
            <a:endParaRPr lang="el-GR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42737" y="1801777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</a:t>
            </a:r>
            <a:r>
              <a:rPr lang="en-US" sz="2800" b="1" baseline="-25000" dirty="0" smtClean="0"/>
              <a:t>0</a:t>
            </a:r>
            <a:endParaRPr lang="el-GR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-11925" y="3931664"/>
            <a:ext cx="104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-π/2</a:t>
            </a:r>
            <a:endParaRPr lang="el-GR" sz="2800" b="1" dirty="0"/>
          </a:p>
        </p:txBody>
      </p:sp>
      <p:sp>
        <p:nvSpPr>
          <p:cNvPr id="30" name="Ελεύθερη σχεδίαση 29"/>
          <p:cNvSpPr/>
          <p:nvPr/>
        </p:nvSpPr>
        <p:spPr>
          <a:xfrm>
            <a:off x="578913" y="2852184"/>
            <a:ext cx="3820299" cy="2128383"/>
          </a:xfrm>
          <a:custGeom>
            <a:avLst/>
            <a:gdLst>
              <a:gd name="connsiteX0" fmla="*/ 0 w 4752975"/>
              <a:gd name="connsiteY0" fmla="*/ 1173868 h 2367123"/>
              <a:gd name="connsiteX1" fmla="*/ 709613 w 4752975"/>
              <a:gd name="connsiteY1" fmla="*/ 264231 h 2367123"/>
              <a:gd name="connsiteX2" fmla="*/ 1000125 w 4752975"/>
              <a:gd name="connsiteY2" fmla="*/ 49918 h 2367123"/>
              <a:gd name="connsiteX3" fmla="*/ 1185863 w 4752975"/>
              <a:gd name="connsiteY3" fmla="*/ 2293 h 2367123"/>
              <a:gd name="connsiteX4" fmla="*/ 1509713 w 4752975"/>
              <a:gd name="connsiteY4" fmla="*/ 97543 h 2367123"/>
              <a:gd name="connsiteX5" fmla="*/ 1762125 w 4752975"/>
              <a:gd name="connsiteY5" fmla="*/ 349956 h 2367123"/>
              <a:gd name="connsiteX6" fmla="*/ 2386013 w 4752975"/>
              <a:gd name="connsiteY6" fmla="*/ 1188156 h 2367123"/>
              <a:gd name="connsiteX7" fmla="*/ 2747963 w 4752975"/>
              <a:gd name="connsiteY7" fmla="*/ 1754893 h 2367123"/>
              <a:gd name="connsiteX8" fmla="*/ 3090863 w 4752975"/>
              <a:gd name="connsiteY8" fmla="*/ 2131131 h 2367123"/>
              <a:gd name="connsiteX9" fmla="*/ 3376613 w 4752975"/>
              <a:gd name="connsiteY9" fmla="*/ 2307343 h 2367123"/>
              <a:gd name="connsiteX10" fmla="*/ 3567113 w 4752975"/>
              <a:gd name="connsiteY10" fmla="*/ 2364493 h 2367123"/>
              <a:gd name="connsiteX11" fmla="*/ 3910013 w 4752975"/>
              <a:gd name="connsiteY11" fmla="*/ 2235906 h 2367123"/>
              <a:gd name="connsiteX12" fmla="*/ 4114800 w 4752975"/>
              <a:gd name="connsiteY12" fmla="*/ 2045406 h 2367123"/>
              <a:gd name="connsiteX13" fmla="*/ 4324350 w 4752975"/>
              <a:gd name="connsiteY13" fmla="*/ 1797756 h 2367123"/>
              <a:gd name="connsiteX14" fmla="*/ 4752975 w 4752975"/>
              <a:gd name="connsiteY14" fmla="*/ 1178631 h 23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52975" h="2367123">
                <a:moveTo>
                  <a:pt x="0" y="1173868"/>
                </a:moveTo>
                <a:cubicBezTo>
                  <a:pt x="271463" y="812712"/>
                  <a:pt x="542926" y="451556"/>
                  <a:pt x="709613" y="264231"/>
                </a:cubicBezTo>
                <a:cubicBezTo>
                  <a:pt x="876301" y="76906"/>
                  <a:pt x="920750" y="93574"/>
                  <a:pt x="1000125" y="49918"/>
                </a:cubicBezTo>
                <a:cubicBezTo>
                  <a:pt x="1079500" y="6262"/>
                  <a:pt x="1100932" y="-5645"/>
                  <a:pt x="1185863" y="2293"/>
                </a:cubicBezTo>
                <a:cubicBezTo>
                  <a:pt x="1270794" y="10230"/>
                  <a:pt x="1413669" y="39599"/>
                  <a:pt x="1509713" y="97543"/>
                </a:cubicBezTo>
                <a:cubicBezTo>
                  <a:pt x="1605757" y="155487"/>
                  <a:pt x="1616075" y="168187"/>
                  <a:pt x="1762125" y="349956"/>
                </a:cubicBezTo>
                <a:cubicBezTo>
                  <a:pt x="1908175" y="531725"/>
                  <a:pt x="2221707" y="954000"/>
                  <a:pt x="2386013" y="1188156"/>
                </a:cubicBezTo>
                <a:cubicBezTo>
                  <a:pt x="2550319" y="1422312"/>
                  <a:pt x="2630488" y="1597731"/>
                  <a:pt x="2747963" y="1754893"/>
                </a:cubicBezTo>
                <a:cubicBezTo>
                  <a:pt x="2865438" y="1912056"/>
                  <a:pt x="2986088" y="2039056"/>
                  <a:pt x="3090863" y="2131131"/>
                </a:cubicBezTo>
                <a:cubicBezTo>
                  <a:pt x="3195638" y="2223206"/>
                  <a:pt x="3297238" y="2268449"/>
                  <a:pt x="3376613" y="2307343"/>
                </a:cubicBezTo>
                <a:cubicBezTo>
                  <a:pt x="3455988" y="2346237"/>
                  <a:pt x="3478213" y="2376399"/>
                  <a:pt x="3567113" y="2364493"/>
                </a:cubicBezTo>
                <a:cubicBezTo>
                  <a:pt x="3656013" y="2352587"/>
                  <a:pt x="3818732" y="2289087"/>
                  <a:pt x="3910013" y="2235906"/>
                </a:cubicBezTo>
                <a:cubicBezTo>
                  <a:pt x="4001294" y="2182725"/>
                  <a:pt x="4045744" y="2118431"/>
                  <a:pt x="4114800" y="2045406"/>
                </a:cubicBezTo>
                <a:cubicBezTo>
                  <a:pt x="4183856" y="1972381"/>
                  <a:pt x="4217988" y="1942219"/>
                  <a:pt x="4324350" y="1797756"/>
                </a:cubicBezTo>
                <a:cubicBezTo>
                  <a:pt x="4430713" y="1653294"/>
                  <a:pt x="4591844" y="1415962"/>
                  <a:pt x="4752975" y="1178631"/>
                </a:cubicBezTo>
              </a:path>
            </a:pathLst>
          </a:custGeom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Ελεύθερη σχεδίαση 18"/>
          <p:cNvSpPr/>
          <p:nvPr/>
        </p:nvSpPr>
        <p:spPr>
          <a:xfrm>
            <a:off x="1535902" y="2362867"/>
            <a:ext cx="3820299" cy="3147326"/>
          </a:xfrm>
          <a:custGeom>
            <a:avLst/>
            <a:gdLst>
              <a:gd name="connsiteX0" fmla="*/ 0 w 4752975"/>
              <a:gd name="connsiteY0" fmla="*/ 1173868 h 2367123"/>
              <a:gd name="connsiteX1" fmla="*/ 709613 w 4752975"/>
              <a:gd name="connsiteY1" fmla="*/ 264231 h 2367123"/>
              <a:gd name="connsiteX2" fmla="*/ 1000125 w 4752975"/>
              <a:gd name="connsiteY2" fmla="*/ 49918 h 2367123"/>
              <a:gd name="connsiteX3" fmla="*/ 1185863 w 4752975"/>
              <a:gd name="connsiteY3" fmla="*/ 2293 h 2367123"/>
              <a:gd name="connsiteX4" fmla="*/ 1509713 w 4752975"/>
              <a:gd name="connsiteY4" fmla="*/ 97543 h 2367123"/>
              <a:gd name="connsiteX5" fmla="*/ 1762125 w 4752975"/>
              <a:gd name="connsiteY5" fmla="*/ 349956 h 2367123"/>
              <a:gd name="connsiteX6" fmla="*/ 2386013 w 4752975"/>
              <a:gd name="connsiteY6" fmla="*/ 1188156 h 2367123"/>
              <a:gd name="connsiteX7" fmla="*/ 2747963 w 4752975"/>
              <a:gd name="connsiteY7" fmla="*/ 1754893 h 2367123"/>
              <a:gd name="connsiteX8" fmla="*/ 3090863 w 4752975"/>
              <a:gd name="connsiteY8" fmla="*/ 2131131 h 2367123"/>
              <a:gd name="connsiteX9" fmla="*/ 3376613 w 4752975"/>
              <a:gd name="connsiteY9" fmla="*/ 2307343 h 2367123"/>
              <a:gd name="connsiteX10" fmla="*/ 3567113 w 4752975"/>
              <a:gd name="connsiteY10" fmla="*/ 2364493 h 2367123"/>
              <a:gd name="connsiteX11" fmla="*/ 3910013 w 4752975"/>
              <a:gd name="connsiteY11" fmla="*/ 2235906 h 2367123"/>
              <a:gd name="connsiteX12" fmla="*/ 4114800 w 4752975"/>
              <a:gd name="connsiteY12" fmla="*/ 2045406 h 2367123"/>
              <a:gd name="connsiteX13" fmla="*/ 4324350 w 4752975"/>
              <a:gd name="connsiteY13" fmla="*/ 1797756 h 2367123"/>
              <a:gd name="connsiteX14" fmla="*/ 4752975 w 4752975"/>
              <a:gd name="connsiteY14" fmla="*/ 1178631 h 23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52975" h="2367123">
                <a:moveTo>
                  <a:pt x="0" y="1173868"/>
                </a:moveTo>
                <a:cubicBezTo>
                  <a:pt x="271463" y="812712"/>
                  <a:pt x="542926" y="451556"/>
                  <a:pt x="709613" y="264231"/>
                </a:cubicBezTo>
                <a:cubicBezTo>
                  <a:pt x="876301" y="76906"/>
                  <a:pt x="920750" y="93574"/>
                  <a:pt x="1000125" y="49918"/>
                </a:cubicBezTo>
                <a:cubicBezTo>
                  <a:pt x="1079500" y="6262"/>
                  <a:pt x="1100932" y="-5645"/>
                  <a:pt x="1185863" y="2293"/>
                </a:cubicBezTo>
                <a:cubicBezTo>
                  <a:pt x="1270794" y="10230"/>
                  <a:pt x="1413669" y="39599"/>
                  <a:pt x="1509713" y="97543"/>
                </a:cubicBezTo>
                <a:cubicBezTo>
                  <a:pt x="1605757" y="155487"/>
                  <a:pt x="1616075" y="168187"/>
                  <a:pt x="1762125" y="349956"/>
                </a:cubicBezTo>
                <a:cubicBezTo>
                  <a:pt x="1908175" y="531725"/>
                  <a:pt x="2221707" y="954000"/>
                  <a:pt x="2386013" y="1188156"/>
                </a:cubicBezTo>
                <a:cubicBezTo>
                  <a:pt x="2550319" y="1422312"/>
                  <a:pt x="2630488" y="1597731"/>
                  <a:pt x="2747963" y="1754893"/>
                </a:cubicBezTo>
                <a:cubicBezTo>
                  <a:pt x="2865438" y="1912056"/>
                  <a:pt x="2986088" y="2039056"/>
                  <a:pt x="3090863" y="2131131"/>
                </a:cubicBezTo>
                <a:cubicBezTo>
                  <a:pt x="3195638" y="2223206"/>
                  <a:pt x="3297238" y="2268449"/>
                  <a:pt x="3376613" y="2307343"/>
                </a:cubicBezTo>
                <a:cubicBezTo>
                  <a:pt x="3455988" y="2346237"/>
                  <a:pt x="3478213" y="2376399"/>
                  <a:pt x="3567113" y="2364493"/>
                </a:cubicBezTo>
                <a:cubicBezTo>
                  <a:pt x="3656013" y="2352587"/>
                  <a:pt x="3818732" y="2289087"/>
                  <a:pt x="3910013" y="2235906"/>
                </a:cubicBezTo>
                <a:cubicBezTo>
                  <a:pt x="4001294" y="2182725"/>
                  <a:pt x="4045744" y="2118431"/>
                  <a:pt x="4114800" y="2045406"/>
                </a:cubicBezTo>
                <a:cubicBezTo>
                  <a:pt x="4183856" y="1972381"/>
                  <a:pt x="4217988" y="1942219"/>
                  <a:pt x="4324350" y="1797756"/>
                </a:cubicBezTo>
                <a:cubicBezTo>
                  <a:pt x="4430713" y="1653294"/>
                  <a:pt x="4591844" y="1415962"/>
                  <a:pt x="4752975" y="1178631"/>
                </a:cubicBezTo>
              </a:path>
            </a:pathLst>
          </a:custGeom>
          <a:ln w="79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TextBox 21"/>
          <p:cNvSpPr txBox="1"/>
          <p:nvPr/>
        </p:nvSpPr>
        <p:spPr>
          <a:xfrm>
            <a:off x="4908080" y="337931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2π</a:t>
            </a:r>
            <a:endParaRPr lang="el-GR" sz="2800" b="1" dirty="0"/>
          </a:p>
        </p:txBody>
      </p:sp>
      <p:cxnSp>
        <p:nvCxnSpPr>
          <p:cNvPr id="5" name="Ευθεία γραμμή σύνδεσης 4"/>
          <p:cNvCxnSpPr>
            <a:endCxn id="19" idx="3"/>
          </p:cNvCxnSpPr>
          <p:nvPr/>
        </p:nvCxnSpPr>
        <p:spPr>
          <a:xfrm>
            <a:off x="1552470" y="2365916"/>
            <a:ext cx="936593" cy="0"/>
          </a:xfrm>
          <a:prstGeom prst="line">
            <a:avLst/>
          </a:prstGeom>
          <a:ln w="3175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173410" y="239974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</a:t>
            </a:r>
            <a:r>
              <a:rPr lang="en-US" sz="2800" b="1" baseline="-25000" dirty="0" smtClean="0"/>
              <a:t>0</a:t>
            </a:r>
            <a:endParaRPr lang="el-GR" sz="2800" b="1" dirty="0"/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 flipH="1">
            <a:off x="2626913" y="1648239"/>
            <a:ext cx="432048" cy="6191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20240" y="179052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τάση</a:t>
            </a:r>
            <a:endParaRPr lang="el-GR" dirty="0"/>
          </a:p>
        </p:txBody>
      </p:sp>
      <p:cxnSp>
        <p:nvCxnSpPr>
          <p:cNvPr id="33" name="Ευθύγραμμο βέλος σύνδεσης 32"/>
          <p:cNvCxnSpPr/>
          <p:nvPr/>
        </p:nvCxnSpPr>
        <p:spPr>
          <a:xfrm flipH="1">
            <a:off x="2273038" y="2760573"/>
            <a:ext cx="432048" cy="6191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58514" y="288549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ρεύμα</a:t>
            </a:r>
            <a:endParaRPr lang="el-GR" dirty="0"/>
          </a:p>
        </p:txBody>
      </p:sp>
      <p:cxnSp>
        <p:nvCxnSpPr>
          <p:cNvPr id="35" name="Ευθύγραμμο βέλος σύνδεσης 34"/>
          <p:cNvCxnSpPr/>
          <p:nvPr/>
        </p:nvCxnSpPr>
        <p:spPr>
          <a:xfrm flipV="1">
            <a:off x="5508104" y="849424"/>
            <a:ext cx="30288" cy="232553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Ευθύγραμμο βέλος σύνδεσης 36"/>
          <p:cNvCxnSpPr/>
          <p:nvPr/>
        </p:nvCxnSpPr>
        <p:spPr>
          <a:xfrm>
            <a:off x="5508104" y="2302970"/>
            <a:ext cx="295232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532440" y="2447692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</a:t>
            </a:r>
            <a:endParaRPr lang="el-GR" sz="2800" b="1" dirty="0"/>
          </a:p>
        </p:txBody>
      </p:sp>
      <p:cxnSp>
        <p:nvCxnSpPr>
          <p:cNvPr id="41" name="Ευθύγραμμο βέλος σύνδεσης 40"/>
          <p:cNvCxnSpPr/>
          <p:nvPr/>
        </p:nvCxnSpPr>
        <p:spPr>
          <a:xfrm flipV="1">
            <a:off x="5508104" y="2302970"/>
            <a:ext cx="2335425" cy="782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Ευθύγραμμο βέλος σύνδεσης 43"/>
          <p:cNvCxnSpPr/>
          <p:nvPr/>
        </p:nvCxnSpPr>
        <p:spPr>
          <a:xfrm flipV="1">
            <a:off x="5508104" y="1585698"/>
            <a:ext cx="0" cy="73165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519493" y="179412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</a:t>
            </a:r>
            <a:r>
              <a:rPr lang="en-US" sz="2800" b="1" baseline="-25000" dirty="0" smtClean="0"/>
              <a:t>0</a:t>
            </a:r>
            <a:endParaRPr lang="el-GR" sz="28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070809" y="136967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</a:t>
            </a:r>
            <a:r>
              <a:rPr lang="en-US" sz="2800" b="1" baseline="-25000" dirty="0" smtClean="0"/>
              <a:t>0</a:t>
            </a:r>
            <a:endParaRPr lang="el-GR" sz="2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084494" y="1079433"/>
            <a:ext cx="41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y</a:t>
            </a:r>
            <a:endParaRPr lang="el-GR" sz="2800" b="1" dirty="0"/>
          </a:p>
        </p:txBody>
      </p:sp>
      <p:sp>
        <p:nvSpPr>
          <p:cNvPr id="14" name="Τόξο 13"/>
          <p:cNvSpPr/>
          <p:nvPr/>
        </p:nvSpPr>
        <p:spPr>
          <a:xfrm rot="739486">
            <a:off x="5183355" y="1683443"/>
            <a:ext cx="742217" cy="946595"/>
          </a:xfrm>
          <a:prstGeom prst="arc">
            <a:avLst>
              <a:gd name="adj1" fmla="val 16664972"/>
              <a:gd name="adj2" fmla="val 2112355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5862721" y="1645764"/>
            <a:ext cx="81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90</a:t>
            </a:r>
            <a:r>
              <a:rPr lang="el-GR" b="1" baseline="30000" dirty="0" smtClean="0"/>
              <a:t>0</a:t>
            </a:r>
            <a:endParaRPr lang="el-GR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11560" y="34330"/>
            <a:ext cx="7704856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ΚΥΚΛΩΜΑ ΜΟΝΟ ΜΕ ΠΥΚΝΩΤΗ</a:t>
            </a:r>
            <a:endParaRPr lang="el-GR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447321" y="3510349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π</a:t>
            </a:r>
            <a:endParaRPr lang="el-GR" sz="2800" b="1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B69-0CD1-4062-B42D-161730878E67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602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7" grpId="0"/>
      <p:bldP spid="30" grpId="0" animBg="1"/>
      <p:bldP spid="19" grpId="0" animBg="1"/>
      <p:bldP spid="22" grpId="0"/>
      <p:bldP spid="32" grpId="0"/>
      <p:bldP spid="10" grpId="0"/>
      <p:bldP spid="11" grpId="0"/>
      <p:bldP spid="39" grpId="0"/>
      <p:bldP spid="46" grpId="0"/>
      <p:bldP spid="48" grpId="0"/>
      <p:bldP spid="49" grpId="0"/>
      <p:bldP spid="14" grpId="0" animBg="1"/>
      <p:bldP spid="16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4330"/>
            <a:ext cx="7704856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ΚΥΚΛΩΜΑ ΜΟΝΟ ΜΕ ΠΥΚΝΩΤΗ</a:t>
            </a:r>
            <a:endParaRPr lang="el-GR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0" r="30751" b="63834"/>
          <a:stretch/>
        </p:blipFill>
        <p:spPr bwMode="auto">
          <a:xfrm>
            <a:off x="251520" y="557550"/>
            <a:ext cx="2815389" cy="248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44298" r="3123" b="8770"/>
          <a:stretch/>
        </p:blipFill>
        <p:spPr bwMode="auto">
          <a:xfrm>
            <a:off x="3136377" y="620688"/>
            <a:ext cx="5976664" cy="268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3069505"/>
                <a:ext cx="8928992" cy="3801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dirty="0" smtClean="0"/>
                  <a:t>Παρατηρούμε: 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l-GR" dirty="0" smtClean="0"/>
                  <a:t>Το ρεύμα </a:t>
                </a:r>
                <a:r>
                  <a:rPr lang="el-GR" b="1" dirty="0" smtClean="0"/>
                  <a:t>προπορεύεται</a:t>
                </a:r>
                <a:r>
                  <a:rPr lang="el-GR" dirty="0" smtClean="0"/>
                  <a:t> της τάσης του ρεύματος κατά </a:t>
                </a:r>
                <a:r>
                  <a:rPr lang="el-GR" b="1" dirty="0" smtClean="0"/>
                  <a:t>90</a:t>
                </a:r>
                <a:r>
                  <a:rPr lang="el-GR" b="1" baseline="30000" dirty="0" smtClean="0"/>
                  <a:t>0</a:t>
                </a:r>
                <a:r>
                  <a:rPr lang="el-GR" dirty="0" smtClean="0"/>
                  <a:t>,                                </a:t>
                </a:r>
                <a:r>
                  <a:rPr lang="en-US" dirty="0" smtClean="0"/>
                  <a:t>                   </a:t>
                </a:r>
                <a:r>
                  <a:rPr lang="el-GR" dirty="0" smtClean="0"/>
                  <a:t>άρα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𝐮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l-GR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  <a:ea typeface="Cambria Math"/>
                          </a:rPr>
                          <m:t>𝐔</m:t>
                        </m:r>
                      </m:e>
                      <m:sub>
                        <m:r>
                          <a:rPr lang="en-US" b="1" i="0" smtClean="0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l-GR" b="1" i="0" smtClean="0">
                        <a:latin typeface="Cambria Math"/>
                        <a:ea typeface="Cambria Math"/>
                      </a:rPr>
                      <m:t>𝛈𝛍𝛚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𝐭</m:t>
                    </m:r>
                    <m:r>
                      <a:rPr lang="el-GR" b="1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l-GR" b="1" i="0" smtClean="0">
                        <a:latin typeface="Cambria Math"/>
                        <a:ea typeface="Cambria Math"/>
                      </a:rPr>
                      <m:t>𝛋𝛂𝛊</m:t>
                    </m:r>
                    <m:r>
                      <a:rPr lang="el-GR" b="1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ea typeface="Cambria Math"/>
                  </a:rPr>
                  <a:t>i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/>
                      </a:rPr>
                      <m:t> =</m:t>
                    </m:r>
                    <m:sSub>
                      <m:sSubPr>
                        <m:ctrlPr>
                          <a:rPr lang="el-GR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  <a:ea typeface="Cambria Math"/>
                          </a:rPr>
                          <m:t>𝐈</m:t>
                        </m:r>
                      </m:e>
                      <m:sub>
                        <m:r>
                          <a:rPr lang="en-US" b="1" i="0" smtClean="0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l-GR" b="1" i="0" smtClean="0">
                        <a:latin typeface="Cambria Math"/>
                        <a:ea typeface="Cambria Math"/>
                      </a:rPr>
                      <m:t>𝛈𝛍</m:t>
                    </m:r>
                    <m:r>
                      <a:rPr lang="el-GR" b="1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l-GR" b="1" i="0" smtClean="0">
                        <a:latin typeface="Cambria Math"/>
                        <a:ea typeface="Cambria Math"/>
                      </a:rPr>
                      <m:t>𝛚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𝐭</m:t>
                    </m:r>
                  </m:oMath>
                </a14:m>
                <a:r>
                  <a:rPr lang="el-GR" b="1" dirty="0" smtClean="0">
                    <a:ea typeface="Cambria Math"/>
                  </a:rPr>
                  <a:t>-90</a:t>
                </a:r>
                <a:r>
                  <a:rPr lang="el-GR" b="1" baseline="30000" dirty="0" smtClean="0">
                    <a:ea typeface="Cambria Math"/>
                  </a:rPr>
                  <a:t>0</a:t>
                </a:r>
                <a:r>
                  <a:rPr lang="el-GR" b="1" dirty="0" smtClean="0">
                    <a:ea typeface="Cambria Math"/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l-GR" dirty="0" smtClean="0">
                    <a:ea typeface="Cambria Math"/>
                  </a:rPr>
                  <a:t>Η αντίσταση του πυκνωτή (χωρητική αντίσταση) είναι </a:t>
                </a:r>
                <a:r>
                  <a:rPr lang="en-US" b="1" dirty="0" smtClean="0">
                    <a:ea typeface="Cambria Math"/>
                  </a:rPr>
                  <a:t>X</a:t>
                </a:r>
                <a:r>
                  <a:rPr lang="en-US" b="1" baseline="-25000" dirty="0" smtClean="0">
                    <a:ea typeface="Cambria Math"/>
                  </a:rPr>
                  <a:t>C</a:t>
                </a:r>
                <a:r>
                  <a:rPr lang="en-US" b="1" dirty="0" smtClean="0">
                    <a:ea typeface="Cambria Math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sz="2400" b="1" i="0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l-GR" sz="2400" b="1" i="0" smtClean="0">
                            <a:latin typeface="Cambria Math"/>
                            <a:ea typeface="Cambria Math"/>
                          </a:rPr>
                          <m:t>𝛚</m:t>
                        </m:r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𝐂</m:t>
                        </m:r>
                      </m:den>
                    </m:f>
                  </m:oMath>
                </a14:m>
                <a:r>
                  <a:rPr lang="el-GR" b="1" dirty="0" smtClean="0">
                    <a:ea typeface="Cambria Math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sz="2400" b="1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l-GR" sz="2400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𝐟</m:t>
                        </m:r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𝐂</m:t>
                        </m:r>
                      </m:den>
                    </m:f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l-GR" dirty="0" smtClean="0">
                    <a:ea typeface="Cambria Math"/>
                  </a:rPr>
                  <a:t>άρα αντιστρόφως ανάλογη της χωρητικότητας </a:t>
                </a:r>
                <a:r>
                  <a:rPr lang="en-US" dirty="0" smtClean="0">
                    <a:ea typeface="Cambria Math"/>
                  </a:rPr>
                  <a:t>C</a:t>
                </a:r>
                <a:r>
                  <a:rPr lang="el-GR" dirty="0" smtClean="0">
                    <a:ea typeface="Cambria Math"/>
                  </a:rPr>
                  <a:t> και της συχνότητας</a:t>
                </a:r>
                <a:r>
                  <a:rPr lang="en-US" dirty="0" smtClean="0">
                    <a:ea typeface="Cambria Math"/>
                  </a:rPr>
                  <a:t> </a:t>
                </a:r>
                <a:r>
                  <a:rPr lang="en-US" dirty="0">
                    <a:ea typeface="Cambria Math"/>
                  </a:rPr>
                  <a:t>f</a:t>
                </a:r>
                <a:r>
                  <a:rPr lang="el-GR" dirty="0" smtClean="0">
                    <a:ea typeface="Cambria Math"/>
                  </a:rPr>
                  <a:t>. Στο </a:t>
                </a:r>
                <a:r>
                  <a:rPr lang="el-GR" b="1" dirty="0" smtClean="0">
                    <a:ea typeface="Cambria Math"/>
                  </a:rPr>
                  <a:t>συνεχές ρεύμα </a:t>
                </a:r>
                <a:r>
                  <a:rPr lang="en-US" b="1" dirty="0" smtClean="0">
                    <a:ea typeface="Cambria Math"/>
                  </a:rPr>
                  <a:t>f=0 </a:t>
                </a:r>
                <a:r>
                  <a:rPr lang="el-GR" dirty="0" smtClean="0">
                    <a:ea typeface="Cambria Math"/>
                  </a:rPr>
                  <a:t>άρα και η χωρητική αντίσταση </a:t>
                </a:r>
                <a:r>
                  <a:rPr lang="el-GR" b="1" dirty="0" smtClean="0">
                    <a:ea typeface="Cambria Math"/>
                  </a:rPr>
                  <a:t>Χ</a:t>
                </a:r>
                <a:r>
                  <a:rPr lang="en-US" b="1" baseline="-25000" dirty="0" smtClean="0">
                    <a:ea typeface="Cambria Math"/>
                  </a:rPr>
                  <a:t>C</a:t>
                </a:r>
                <a:r>
                  <a:rPr lang="en-US" b="1" dirty="0" smtClean="0">
                    <a:ea typeface="Cambria Math"/>
                  </a:rPr>
                  <a:t>=</a:t>
                </a:r>
                <a:r>
                  <a:rPr lang="el-GR" b="1" dirty="0" smtClean="0">
                    <a:ea typeface="Cambria Math"/>
                  </a:rPr>
                  <a:t> άπειρη</a:t>
                </a:r>
                <a:r>
                  <a:rPr lang="en-US" dirty="0" smtClean="0">
                    <a:ea typeface="Cambria Math"/>
                  </a:rPr>
                  <a:t>, </a:t>
                </a:r>
                <a:r>
                  <a:rPr lang="el-GR" dirty="0" smtClean="0">
                    <a:ea typeface="Cambria Math"/>
                  </a:rPr>
                  <a:t>δηλ. ο πυκνωτής έχει άπειρη αντίσταση (ανοικτό κύκλωμα). </a:t>
                </a:r>
                <a:r>
                  <a:rPr lang="en-US" dirty="0" smtClean="0">
                    <a:ea typeface="Cambria Math"/>
                  </a:rPr>
                  <a:t>  </a:t>
                </a:r>
                <a:r>
                  <a:rPr lang="el-GR" dirty="0" smtClean="0">
                    <a:ea typeface="Cambria Math"/>
                  </a:rPr>
                  <a:t>Σε </a:t>
                </a:r>
                <a:r>
                  <a:rPr lang="el-GR" b="1" dirty="0" smtClean="0">
                    <a:ea typeface="Cambria Math"/>
                  </a:rPr>
                  <a:t>πολύ υψηλές συχνότ</a:t>
                </a:r>
                <a:r>
                  <a:rPr lang="el-GR" dirty="0" smtClean="0">
                    <a:ea typeface="Cambria Math"/>
                  </a:rPr>
                  <a:t>ητες </a:t>
                </a:r>
                <a:r>
                  <a:rPr lang="en-US" b="1" dirty="0" smtClean="0">
                    <a:ea typeface="Cambria Math"/>
                  </a:rPr>
                  <a:t>f </a:t>
                </a:r>
                <a:r>
                  <a:rPr lang="el-GR" b="1" dirty="0" smtClean="0">
                    <a:ea typeface="Cambria Math"/>
                  </a:rPr>
                  <a:t>πολύ μεγάλο </a:t>
                </a:r>
                <a:r>
                  <a:rPr lang="el-GR" dirty="0" smtClean="0">
                    <a:ea typeface="Cambria Math"/>
                  </a:rPr>
                  <a:t>άρα και αντίσταση του πυκνωτή πολύ μικρή</a:t>
                </a:r>
                <a:r>
                  <a:rPr lang="en-US" dirty="0" smtClean="0">
                    <a:ea typeface="Cambria Math"/>
                  </a:rPr>
                  <a:t>, </a:t>
                </a:r>
                <a:r>
                  <a:rPr lang="el-GR" dirty="0" smtClean="0">
                    <a:ea typeface="Cambria Math"/>
                  </a:rPr>
                  <a:t>βραχυκύκλωμα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069505"/>
                <a:ext cx="8928992" cy="3801169"/>
              </a:xfrm>
              <a:prstGeom prst="rect">
                <a:avLst/>
              </a:prstGeom>
              <a:blipFill rotWithShape="1">
                <a:blip r:embed="rId3"/>
                <a:stretch>
                  <a:fillRect l="-615" b="-6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4B69-0CD1-4062-B42D-161730878E67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224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8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8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8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1438</Words>
  <Application>Microsoft Office PowerPoint</Application>
  <PresentationFormat>Προβολή στην οθόνη (4:3)</PresentationFormat>
  <Paragraphs>181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2. ΕΝΟΤΗΤΑ 5.2 ΚΥΚΛΩΜΑΤΑ ΣΤΟ ΕΝΑΛΛΑΣΣΟΜΕΝΟ ΡΕΥΜΑ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ioannis</dc:creator>
  <cp:lastModifiedBy>ioannis</cp:lastModifiedBy>
  <cp:revision>34</cp:revision>
  <dcterms:created xsi:type="dcterms:W3CDTF">2018-12-09T20:24:49Z</dcterms:created>
  <dcterms:modified xsi:type="dcterms:W3CDTF">2019-02-06T20:49:51Z</dcterms:modified>
</cp:coreProperties>
</file>