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62" r:id="rId6"/>
    <p:sldId id="266" r:id="rId7"/>
    <p:sldId id="259" r:id="rId8"/>
    <p:sldId id="260" r:id="rId9"/>
    <p:sldId id="263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4CB7-B11C-4A8E-AF7F-4C0404411F0B}" type="datetimeFigureOut">
              <a:rPr lang="el-GR" smtClean="0"/>
              <a:t>16/12/2018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D951-5BE4-4FD5-B955-8E87A875D2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9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D87-E4F9-421D-A20F-4850594B6350}" type="datetime1">
              <a:rPr lang="el-GR" smtClean="0"/>
              <a:t>16/12/2018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23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F007-70EA-4C51-A78B-E497C2C36314}" type="datetime1">
              <a:rPr lang="el-GR" smtClean="0"/>
              <a:t>16/12/2018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1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8B4-02F1-4D9C-B8B3-102510200B3B}" type="datetime1">
              <a:rPr lang="el-GR" smtClean="0"/>
              <a:t>16/12/2018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25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C236-3955-44A8-87B5-36DA4020A99D}" type="datetime1">
              <a:rPr lang="el-GR" smtClean="0"/>
              <a:t>16/12/2018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9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8758-03AF-45BF-93E5-3E42B9E47F92}" type="datetime1">
              <a:rPr lang="el-GR" smtClean="0"/>
              <a:t>16/12/2018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CD27-D484-4B83-B4E2-2B732DA48313}" type="datetime1">
              <a:rPr lang="el-GR" smtClean="0"/>
              <a:t>16/12/2018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3308-D596-4CF8-8111-905ACAECBFD7}" type="datetime1">
              <a:rPr lang="el-GR" smtClean="0"/>
              <a:t>16/12/2018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7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3CD5-CFE1-4467-A158-DDDCEA778AF5}" type="datetime1">
              <a:rPr lang="el-GR" smtClean="0"/>
              <a:t>16/12/2018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91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70B-380B-4E32-BF4A-7D97971217B1}" type="datetime1">
              <a:rPr lang="el-GR" smtClean="0"/>
              <a:t>16/12/2018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16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4A2-340E-4904-A5B8-F7A6D4A62486}" type="datetime1">
              <a:rPr lang="el-GR" smtClean="0"/>
              <a:t>16/12/2018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6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7FE-63F1-480A-B96D-346C24CC3367}" type="datetime1">
              <a:rPr lang="el-GR" smtClean="0"/>
              <a:t>16/12/2018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1E29-B872-49DF-9975-79721DA3107D}" type="datetime1">
              <a:rPr lang="el-GR" smtClean="0"/>
              <a:t>16/12/2018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35FB-EF0E-412F-9CD1-427B00254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53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1. Ενότητα 5.1 ΕΝΑΛΛΑΣΟΜΕΝΟ ΡΕΥΜΑ AC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Διανυσματική παράσταση εναλλασσόμενων μεγεθών</a:t>
            </a:r>
            <a:endParaRPr lang="el-GR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8921"/>
            <a:ext cx="78771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72514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Αρχή των φάσεων: εκεί που τέμνονται οι άξονες, αριστερά θετικές, δεξιά αρνητικές</a:t>
            </a:r>
            <a:endParaRPr lang="el-GR" sz="32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344816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Εναλλασσόμενα ρεύματα σε φάση</a:t>
            </a:r>
            <a:endParaRPr lang="el-G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7"/>
          <a:stretch/>
        </p:blipFill>
        <p:spPr bwMode="auto">
          <a:xfrm>
            <a:off x="584647" y="980728"/>
            <a:ext cx="3746722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906169"/>
            <a:ext cx="8280920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 smtClean="0"/>
              <a:t>Τα δύο ρεύματα γίνονται μηδέν την ίδια χρονική στιγμή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 smtClean="0"/>
              <a:t>Τα δύο ρεύματα γίνονται μέγιστα την ίδια χρονική στιγμή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7"/>
          <a:stretch/>
        </p:blipFill>
        <p:spPr bwMode="auto">
          <a:xfrm>
            <a:off x="4716016" y="870031"/>
            <a:ext cx="3987354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Εναλλασσόμενα ρεύματα με διαφορά φάσης</a:t>
            </a:r>
            <a:endParaRPr lang="el-G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0" y="845423"/>
            <a:ext cx="837999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62595"/>
            <a:ext cx="9144000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κόκκινο ρεύμα προηγείται (έχει διαφορά φάσης)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μπλε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διαφορά φάσης είναι </a:t>
            </a:r>
            <a:r>
              <a:rPr lang="el-GR" sz="24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φ</a:t>
            </a:r>
            <a:r>
              <a:rPr lang="el-GR" sz="2400" b="1" baseline="-25000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01</a:t>
            </a:r>
            <a:r>
              <a:rPr lang="el-GR" sz="24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– φ</a:t>
            </a:r>
            <a:r>
              <a:rPr lang="el-GR" sz="2400" b="1" baseline="-25000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02</a:t>
            </a:r>
            <a:r>
              <a:rPr lang="el-GR" sz="24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endParaRPr lang="el-GR" sz="24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" y="1556792"/>
            <a:ext cx="5347121" cy="27460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39552" y="332656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ΜΕΤΑΒΑΛΛΟΜΕΝΑ ΡΕΥΜΑΤΑ</a:t>
            </a:r>
            <a:endParaRPr lang="el-G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20339"/>
            <a:ext cx="3149824" cy="27824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07504" y="458112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Η ένταση και η φορά του ρεύματος μεταβάλλεται σε συνάρτηση με το χρόνο</a:t>
            </a:r>
            <a:r>
              <a:rPr lang="en-US" sz="3200" b="1" dirty="0" smtClean="0"/>
              <a:t>, </a:t>
            </a:r>
            <a:endParaRPr lang="el-GR" sz="3200" b="1" dirty="0" smtClean="0"/>
          </a:p>
          <a:p>
            <a:r>
              <a:rPr lang="en-US" sz="3200" b="1" dirty="0" smtClean="0"/>
              <a:t>i</a:t>
            </a:r>
            <a:r>
              <a:rPr lang="en-US" sz="1600" b="1" dirty="0" smtClean="0"/>
              <a:t>1 </a:t>
            </a:r>
            <a:r>
              <a:rPr lang="el-GR" sz="1600" b="1" dirty="0" smtClean="0"/>
              <a:t>και </a:t>
            </a:r>
            <a:r>
              <a:rPr lang="en-US" sz="3200" b="1" dirty="0" smtClean="0"/>
              <a:t>i</a:t>
            </a:r>
            <a:r>
              <a:rPr lang="el-GR" sz="1600" b="1" dirty="0" smtClean="0"/>
              <a:t>2 </a:t>
            </a:r>
            <a:r>
              <a:rPr lang="el-GR" sz="3200" b="1" dirty="0" smtClean="0"/>
              <a:t>στιγμιαίες τιμές.</a:t>
            </a:r>
          </a:p>
        </p:txBody>
      </p:sp>
      <p:sp>
        <p:nvSpPr>
          <p:cNvPr id="12" name="Έλλειψη 11"/>
          <p:cNvSpPr/>
          <p:nvPr/>
        </p:nvSpPr>
        <p:spPr>
          <a:xfrm>
            <a:off x="611560" y="2276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899592" y="29115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Ευθεία γραμμή σύνδεσης 19"/>
          <p:cNvCxnSpPr>
            <a:stCxn id="12" idx="0"/>
          </p:cNvCxnSpPr>
          <p:nvPr/>
        </p:nvCxnSpPr>
        <p:spPr>
          <a:xfrm>
            <a:off x="634420" y="2276872"/>
            <a:ext cx="31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>
            <a:stCxn id="14" idx="4"/>
          </p:cNvCxnSpPr>
          <p:nvPr/>
        </p:nvCxnSpPr>
        <p:spPr>
          <a:xfrm flipH="1" flipV="1">
            <a:off x="922451" y="2276872"/>
            <a:ext cx="1" cy="680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Έλλειψη 22"/>
          <p:cNvSpPr/>
          <p:nvPr/>
        </p:nvSpPr>
        <p:spPr>
          <a:xfrm>
            <a:off x="634419" y="19888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Ευθεία γραμμή σύνδεσης 26"/>
          <p:cNvCxnSpPr>
            <a:stCxn id="23" idx="0"/>
          </p:cNvCxnSpPr>
          <p:nvPr/>
        </p:nvCxnSpPr>
        <p:spPr>
          <a:xfrm>
            <a:off x="657279" y="1988840"/>
            <a:ext cx="1034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>
            <a:off x="1691680" y="1988840"/>
            <a:ext cx="0" cy="94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Έλλειψη 30"/>
          <p:cNvSpPr/>
          <p:nvPr/>
        </p:nvSpPr>
        <p:spPr>
          <a:xfrm>
            <a:off x="1668820" y="28895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4" name="TextBox 1023"/>
          <p:cNvSpPr txBox="1"/>
          <p:nvPr/>
        </p:nvSpPr>
        <p:spPr>
          <a:xfrm>
            <a:off x="786293" y="2883528"/>
            <a:ext cx="46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00" dirty="0" smtClean="0"/>
              <a:t>1</a:t>
            </a:r>
            <a:endParaRPr lang="el-GR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47664" y="2849786"/>
            <a:ext cx="46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00" dirty="0"/>
              <a:t>2</a:t>
            </a:r>
            <a:endParaRPr lang="el-GR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9534" y="2092206"/>
            <a:ext cx="46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sz="1000" dirty="0" smtClean="0"/>
              <a:t>1</a:t>
            </a:r>
            <a:endParaRPr lang="el-GR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399535" y="1827033"/>
            <a:ext cx="46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000" dirty="0"/>
              <a:t>2</a:t>
            </a:r>
            <a:endParaRPr lang="el-GR" sz="1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6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 bwMode="auto">
          <a:xfrm>
            <a:off x="259441" y="226203"/>
            <a:ext cx="8625118" cy="35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564" y="87614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ΜΕΤΑΒΑΛΛΟΜΕΝΑ ΡΕΥΜΑΤΑ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0278" y="3645024"/>
            <a:ext cx="81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Όταν το ρεύμα μεταβάλλεται με «επαναλαμβανόμενο» τρόπο τότε λέμε πως είναι περιοδικό</a:t>
            </a:r>
            <a:endParaRPr lang="el-GR" sz="24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755576" y="1582942"/>
            <a:ext cx="93610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6276" y="25797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5 </a:t>
            </a:r>
            <a:r>
              <a:rPr lang="en-US" b="1" dirty="0" smtClean="0"/>
              <a:t>sec</a:t>
            </a:r>
            <a:endParaRPr lang="el-GR" b="1" dirty="0"/>
          </a:p>
        </p:txBody>
      </p:sp>
      <p:sp>
        <p:nvSpPr>
          <p:cNvPr id="6" name="Έλλειψη 5"/>
          <p:cNvSpPr/>
          <p:nvPr/>
        </p:nvSpPr>
        <p:spPr>
          <a:xfrm>
            <a:off x="1691680" y="25190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195736" y="25756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</a:t>
            </a:r>
            <a:r>
              <a:rPr lang="el-GR" b="1" dirty="0" smtClean="0"/>
              <a:t> </a:t>
            </a:r>
            <a:r>
              <a:rPr lang="en-US" b="1" dirty="0" smtClean="0"/>
              <a:t>sec</a:t>
            </a:r>
            <a:endParaRPr lang="el-GR" b="1" dirty="0"/>
          </a:p>
        </p:txBody>
      </p:sp>
      <p:sp>
        <p:nvSpPr>
          <p:cNvPr id="7" name="Έλλειψη 6"/>
          <p:cNvSpPr/>
          <p:nvPr/>
        </p:nvSpPr>
        <p:spPr>
          <a:xfrm>
            <a:off x="2411760" y="2519046"/>
            <a:ext cx="72008" cy="113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79511" y="4365104"/>
            <a:ext cx="8952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χρόνος μέσα στον οποίο έχουμε ένα πλήρη κύκλο λέγεται περίοδος Τ και μετρείται σε </a:t>
            </a:r>
            <a:r>
              <a:rPr lang="en-US" sz="2400" dirty="0" smtClean="0"/>
              <a:t>sec.</a:t>
            </a:r>
          </a:p>
          <a:p>
            <a:r>
              <a:rPr lang="el-GR" sz="2400" b="1" dirty="0" smtClean="0"/>
              <a:t>Συχνότητα: πόσες περιόδους (κύκλους) έχουμε στο χρονικό διάστημα 1 </a:t>
            </a:r>
            <a:r>
              <a:rPr lang="en-US" sz="2400" b="1" dirty="0" smtClean="0"/>
              <a:t>sec,</a:t>
            </a:r>
          </a:p>
          <a:p>
            <a:r>
              <a:rPr lang="el-GR" sz="2400" dirty="0" smtClean="0"/>
              <a:t>Η συχνότητα μετρείται σε </a:t>
            </a:r>
            <a:r>
              <a:rPr lang="en-US" sz="2400" dirty="0" smtClean="0"/>
              <a:t>sec, </a:t>
            </a:r>
            <a:r>
              <a:rPr lang="el-GR" sz="2400" dirty="0" smtClean="0"/>
              <a:t>μονάδα μέτρησης είναι το </a:t>
            </a:r>
            <a:r>
              <a:rPr lang="en-US" sz="2400" dirty="0" smtClean="0"/>
              <a:t>Hz, 1Hz=1/sec</a:t>
            </a:r>
            <a:r>
              <a:rPr lang="el-GR" sz="2400" dirty="0" smtClean="0"/>
              <a:t>,                </a:t>
            </a:r>
            <a:r>
              <a:rPr lang="en-US" sz="2400" dirty="0" smtClean="0"/>
              <a:t>1KHz=1.000 Hz</a:t>
            </a:r>
            <a:r>
              <a:rPr lang="el-GR" sz="2400" dirty="0" smtClean="0"/>
              <a:t>,           </a:t>
            </a:r>
            <a:r>
              <a:rPr lang="en-US" sz="2400" dirty="0" smtClean="0"/>
              <a:t>1MHz=1.000.000 Hz</a:t>
            </a:r>
            <a:endParaRPr lang="el-GR" sz="2400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 bwMode="auto">
          <a:xfrm>
            <a:off x="341354" y="764704"/>
            <a:ext cx="8486775" cy="34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122679" y="1834419"/>
            <a:ext cx="1296144" cy="720080"/>
            <a:chOff x="1122679" y="1834419"/>
            <a:chExt cx="1296144" cy="720080"/>
          </a:xfrm>
        </p:grpSpPr>
        <p:cxnSp>
          <p:nvCxnSpPr>
            <p:cNvPr id="9" name="Ευθεία γραμμή σύνδεσης 8"/>
            <p:cNvCxnSpPr/>
            <p:nvPr/>
          </p:nvCxnSpPr>
          <p:spPr>
            <a:xfrm>
              <a:off x="1122679" y="1906427"/>
              <a:ext cx="64807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>
              <a:off x="1770751" y="1906427"/>
              <a:ext cx="0" cy="6480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770751" y="2554499"/>
              <a:ext cx="64807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V="1">
              <a:off x="2418823" y="1834419"/>
              <a:ext cx="0" cy="7200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Ομάδα 5"/>
          <p:cNvGrpSpPr/>
          <p:nvPr/>
        </p:nvGrpSpPr>
        <p:grpSpPr>
          <a:xfrm>
            <a:off x="2380382" y="1860204"/>
            <a:ext cx="1334585" cy="720080"/>
            <a:chOff x="2380382" y="1860204"/>
            <a:chExt cx="1334585" cy="720080"/>
          </a:xfrm>
        </p:grpSpPr>
        <p:cxnSp>
          <p:nvCxnSpPr>
            <p:cNvPr id="24" name="Ευθεία γραμμή σύνδεσης 23"/>
            <p:cNvCxnSpPr/>
            <p:nvPr/>
          </p:nvCxnSpPr>
          <p:spPr>
            <a:xfrm>
              <a:off x="2380382" y="1880233"/>
              <a:ext cx="686513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3066895" y="1902260"/>
              <a:ext cx="0" cy="648072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>
              <a:off x="3066895" y="2550332"/>
              <a:ext cx="648072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 flipV="1">
              <a:off x="3714967" y="1860204"/>
              <a:ext cx="0" cy="72008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Ομάδα 6"/>
          <p:cNvGrpSpPr/>
          <p:nvPr/>
        </p:nvGrpSpPr>
        <p:grpSpPr>
          <a:xfrm>
            <a:off x="3714967" y="1834419"/>
            <a:ext cx="1238994" cy="720080"/>
            <a:chOff x="3714967" y="1834419"/>
            <a:chExt cx="1238994" cy="720080"/>
          </a:xfrm>
        </p:grpSpPr>
        <p:cxnSp>
          <p:nvCxnSpPr>
            <p:cNvPr id="29" name="Ευθεία γραμμή σύνδεσης 28"/>
            <p:cNvCxnSpPr/>
            <p:nvPr/>
          </p:nvCxnSpPr>
          <p:spPr>
            <a:xfrm>
              <a:off x="3714967" y="1906427"/>
              <a:ext cx="648072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>
              <a:off x="4314471" y="1880233"/>
              <a:ext cx="0" cy="648072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>
              <a:off x="4305889" y="2534916"/>
              <a:ext cx="648072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V="1">
              <a:off x="4939103" y="1834419"/>
              <a:ext cx="0" cy="72008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Ομάδα 7"/>
          <p:cNvGrpSpPr/>
          <p:nvPr/>
        </p:nvGrpSpPr>
        <p:grpSpPr>
          <a:xfrm>
            <a:off x="4953961" y="1860204"/>
            <a:ext cx="1296144" cy="674712"/>
            <a:chOff x="4953961" y="1860204"/>
            <a:chExt cx="1296144" cy="674712"/>
          </a:xfrm>
        </p:grpSpPr>
        <p:cxnSp>
          <p:nvCxnSpPr>
            <p:cNvPr id="34" name="Ευθεία γραμμή σύνδεσης 33"/>
            <p:cNvCxnSpPr/>
            <p:nvPr/>
          </p:nvCxnSpPr>
          <p:spPr>
            <a:xfrm>
              <a:off x="4953961" y="1886844"/>
              <a:ext cx="64807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>
              <a:off x="5602033" y="1886844"/>
              <a:ext cx="0" cy="6480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/>
            <p:nvPr/>
          </p:nvCxnSpPr>
          <p:spPr>
            <a:xfrm>
              <a:off x="5602033" y="2534916"/>
              <a:ext cx="64807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V="1">
              <a:off x="6250105" y="1860204"/>
              <a:ext cx="0" cy="6747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Ομάδα 9"/>
          <p:cNvGrpSpPr/>
          <p:nvPr/>
        </p:nvGrpSpPr>
        <p:grpSpPr>
          <a:xfrm>
            <a:off x="6250105" y="1772816"/>
            <a:ext cx="1279748" cy="755489"/>
            <a:chOff x="6250105" y="1772816"/>
            <a:chExt cx="1279748" cy="755489"/>
          </a:xfrm>
        </p:grpSpPr>
        <p:cxnSp>
          <p:nvCxnSpPr>
            <p:cNvPr id="39" name="Ευθεία γραμμή σύνδεσης 38"/>
            <p:cNvCxnSpPr/>
            <p:nvPr/>
          </p:nvCxnSpPr>
          <p:spPr>
            <a:xfrm>
              <a:off x="6250105" y="1886745"/>
              <a:ext cx="64807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/>
            <p:nvPr/>
          </p:nvCxnSpPr>
          <p:spPr>
            <a:xfrm>
              <a:off x="6881781" y="1844824"/>
              <a:ext cx="0" cy="64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>
              <a:off x="6811311" y="2528305"/>
              <a:ext cx="71854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 flipV="1">
              <a:off x="7529853" y="1772816"/>
              <a:ext cx="0" cy="72008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79512" y="4293096"/>
                <a:ext cx="8784976" cy="194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Περίοδος Τ = 0,2 </a:t>
                </a:r>
                <a:r>
                  <a:rPr lang="en-US" sz="2400" dirty="0" smtClean="0"/>
                  <a:t>sec</a:t>
                </a:r>
              </a:p>
              <a:p>
                <a:r>
                  <a:rPr lang="el-GR" sz="2400" dirty="0" smtClean="0"/>
                  <a:t>Συχνότητα= πόσοι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κύκλοι έχουμε σε χρονικό διάστημα ενός 1 </a:t>
                </a:r>
                <a:r>
                  <a:rPr lang="en-US" sz="2400" dirty="0" smtClean="0"/>
                  <a:t>sec = 5</a:t>
                </a:r>
              </a:p>
              <a:p>
                <a:endParaRPr lang="en-US" sz="2400" dirty="0"/>
              </a:p>
              <a:p>
                <a:r>
                  <a:rPr lang="el-GR" sz="2400" dirty="0" smtClean="0"/>
                  <a:t>Πράγματι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𝐟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𝐓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𝐇𝐳</m:t>
                    </m:r>
                  </m:oMath>
                </a14:m>
                <a:endParaRPr lang="el-GR" sz="32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3096"/>
                <a:ext cx="8784976" cy="1949701"/>
              </a:xfrm>
              <a:prstGeom prst="rect">
                <a:avLst/>
              </a:prstGeom>
              <a:blipFill rotWithShape="1">
                <a:blip r:embed="rId3"/>
                <a:stretch>
                  <a:fillRect l="-1040" t="-2500" r="-971" b="-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99741" y="111133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ΜΕΤΑΒΑΛΛΟΜΕΝΑ ΡΕΥΜΑΤΑ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980728"/>
                <a:ext cx="8712968" cy="4228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3200" b="1" i="0" smtClean="0">
                        <a:latin typeface="Cambria Math"/>
                      </a:rPr>
                      <m:t>𝛚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𝛑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l-GR" sz="2800" dirty="0" smtClean="0"/>
                  <a:t>κυκλική συχνότητα (1 </a:t>
                </a:r>
                <a:r>
                  <a:rPr lang="en-US" sz="2800" dirty="0" smtClean="0"/>
                  <a:t>rad/s</a:t>
                </a:r>
                <a:r>
                  <a:rPr lang="el-GR" sz="2800" dirty="0" smtClean="0"/>
                  <a:t>)</a:t>
                </a:r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3200" b="1" dirty="0"/>
                  <a:t>φ</a:t>
                </a:r>
                <a:r>
                  <a:rPr lang="el-GR" sz="3200" b="1" dirty="0" smtClean="0"/>
                  <a:t> = ω</a:t>
                </a:r>
                <a14:m>
                  <m:oMath xmlns:m="http://schemas.openxmlformats.org/officeDocument/2006/math">
                    <m:r>
                      <a:rPr lang="el-GR" sz="32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𝐭</m:t>
                    </m:r>
                  </m:oMath>
                </a14:m>
                <a:r>
                  <a:rPr lang="el-GR" sz="3200" b="1" dirty="0" smtClean="0"/>
                  <a:t> </a:t>
                </a:r>
                <a:r>
                  <a:rPr lang="el-GR" sz="2800" dirty="0" smtClean="0"/>
                  <a:t>είναι η στιγμιαία φάση, η γωνία σε ορισμένη χρονική στιγμή </a:t>
                </a:r>
                <a:r>
                  <a:rPr lang="en-US" sz="2800" dirty="0" smtClean="0"/>
                  <a:t>t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800" dirty="0" smtClean="0"/>
                  <a:t>Ισχύει: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0" smtClean="0">
                          <a:latin typeface="Cambria Math"/>
                        </a:rPr>
                        <m:t>𝛚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𝚻</m:t>
                          </m:r>
                        </m:den>
                      </m:f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l-GR" sz="3200" b="1" i="0" smtClean="0">
                              <a:latin typeface="Cambria Math"/>
                              <a:ea typeface="Cambria Math"/>
                            </a:rPr>
                            <m:t>𝚻</m:t>
                          </m:r>
                        </m:den>
                      </m:f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𝐟</m:t>
                      </m:r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712968" cy="4228337"/>
              </a:xfrm>
              <a:prstGeom prst="rect">
                <a:avLst/>
              </a:prstGeom>
              <a:blipFill rotWithShape="1">
                <a:blip r:embed="rId2"/>
                <a:stretch>
                  <a:fillRect l="-17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7544" y="260648"/>
            <a:ext cx="79208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dirty="0"/>
              <a:t>Κυκλική συχνότητα, στιγμιαία φάση και περίοδος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Ευθύγραμμο βέλος σύνδεσης 14"/>
          <p:cNvCxnSpPr/>
          <p:nvPr/>
        </p:nvCxnSpPr>
        <p:spPr>
          <a:xfrm flipV="1">
            <a:off x="1104725" y="1324088"/>
            <a:ext cx="0" cy="48618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96613" y="3916376"/>
            <a:ext cx="748883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6733" y="110806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endParaRPr lang="el-GR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15983" y="3916376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</a:t>
            </a:r>
            <a:endParaRPr lang="el-GR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75745" y="3919575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8661" y="25606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77600" y="400753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T/4</a:t>
            </a:r>
            <a:endParaRPr lang="el-GR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76933" y="39793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T/2</a:t>
            </a:r>
            <a:endParaRPr lang="el-GR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27198" y="3902535"/>
            <a:ext cx="88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3T/4</a:t>
            </a:r>
            <a:endParaRPr lang="el-GR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9709" y="487737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30" name="Ελεύθερη σχεδίαση 29"/>
          <p:cNvSpPr/>
          <p:nvPr/>
        </p:nvSpPr>
        <p:spPr>
          <a:xfrm>
            <a:off x="1087781" y="2771857"/>
            <a:ext cx="4752975" cy="2367123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24" name="Ευθεία γραμμή σύνδεσης 1023"/>
          <p:cNvCxnSpPr>
            <a:stCxn id="30" idx="3"/>
          </p:cNvCxnSpPr>
          <p:nvPr/>
        </p:nvCxnSpPr>
        <p:spPr>
          <a:xfrm>
            <a:off x="2273644" y="2774150"/>
            <a:ext cx="0" cy="114222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>
            <a:off x="1104725" y="2774150"/>
            <a:ext cx="118381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>
            <a:off x="1104725" y="5138980"/>
            <a:ext cx="3545178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/>
          <p:nvPr/>
        </p:nvCxnSpPr>
        <p:spPr>
          <a:xfrm>
            <a:off x="4684924" y="3916376"/>
            <a:ext cx="0" cy="114222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27198" y="1036939"/>
            <a:ext cx="4283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/>
              <a:t>Όταν το μεταβαλλόμενο ρεύμα μεταβάλλεται σύμφωνα με την ημιτονοειδή καμπύλη έχουμε το </a:t>
            </a:r>
            <a:r>
              <a:rPr lang="el-GR" sz="2400" b="1" u="sng" dirty="0" smtClean="0">
                <a:solidFill>
                  <a:srgbClr val="FF0000"/>
                </a:solidFill>
              </a:rPr>
              <a:t>ημιτονοειδές εναλλασσόμενο ρεύμα</a:t>
            </a:r>
            <a:r>
              <a:rPr lang="el-GR" sz="2400" b="1" dirty="0" smtClean="0"/>
              <a:t>, είτε πρόκειται για τάση είτε για ένταση.</a:t>
            </a:r>
            <a:endParaRPr lang="el-GR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5467" y="108775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ΕΝΑΛΛΑΣΣΟΜΕΝΑ ΡΕΥΜΑΤΑ - ΤΑΣΗ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9734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332656"/>
            <a:ext cx="78488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ΕΝΑΛΛΑΣΣΟΜΕΝΑ ΡΕΥΜΑΤΑ - ΤΑΣΗ</a:t>
            </a:r>
            <a:endParaRPr lang="el-GR" sz="2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5"/>
          <a:stretch/>
        </p:blipFill>
        <p:spPr bwMode="auto">
          <a:xfrm>
            <a:off x="1940426" y="1006887"/>
            <a:ext cx="4821673" cy="278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7" y="3861420"/>
            <a:ext cx="7802354" cy="93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1"/>
          <a:stretch/>
        </p:blipFill>
        <p:spPr bwMode="auto">
          <a:xfrm>
            <a:off x="755576" y="4791526"/>
            <a:ext cx="7191375" cy="18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56" y="273098"/>
            <a:ext cx="89644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ΕΝΕΡΓΟΣ ΤΑΣΗ ΚΑΙ ΕΝΕΡΓΟΣ ΕΝΤΑΣΗ ΕΝΑΛΛΑΣΣΟΜΕΝΟΥ ΡΕΥΜΑΤΟΣ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3024" y="3300791"/>
                <a:ext cx="3496888" cy="302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latin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𝜺𝝂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0" smtClean="0">
                                  <a:latin typeface="Cambria Math"/>
                                  <a:ea typeface="Cambria Math"/>
                                </a:rPr>
                                <m:t>𝚰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𝟕𝟎𝟕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>
                              <a:latin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400" b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l-GR" sz="2400" b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>
                          <a:latin typeface="Cambria Math"/>
                          <a:ea typeface="Cambria Math"/>
                        </a:rPr>
                        <m:t>𝟕𝟎𝟕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sz="2400" b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endParaRPr lang="en-US" sz="2000" b="1" dirty="0" smtClean="0"/>
              </a:p>
              <a:p>
                <a:r>
                  <a:rPr lang="el-GR" sz="2400" b="1" dirty="0" smtClean="0"/>
                  <a:t>Ι</a:t>
                </a:r>
                <a:r>
                  <a:rPr lang="el-GR" sz="2400" b="1" baseline="-25000" dirty="0" smtClean="0"/>
                  <a:t>0</a:t>
                </a:r>
                <a:r>
                  <a:rPr lang="el-GR" sz="2400" b="1" dirty="0" smtClean="0"/>
                  <a:t> </a:t>
                </a:r>
                <a:r>
                  <a:rPr lang="el-GR" sz="2400" b="1" dirty="0"/>
                  <a:t>και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0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οι μέγιστες τιμές </a:t>
                </a:r>
              </a:p>
              <a:p>
                <a:endParaRPr lang="el-GR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4" y="3300791"/>
                <a:ext cx="3496888" cy="3029163"/>
              </a:xfrm>
              <a:prstGeom prst="rect">
                <a:avLst/>
              </a:prstGeom>
              <a:blipFill rotWithShape="1">
                <a:blip r:embed="rId2"/>
                <a:stretch>
                  <a:fillRect l="-2613" r="-3833" b="-3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9756" y="980728"/>
            <a:ext cx="8730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Ενεργός ένταση: </a:t>
            </a:r>
            <a:r>
              <a:rPr lang="el-GR" sz="2400" dirty="0" smtClean="0"/>
              <a:t>εκείνη η </a:t>
            </a:r>
            <a:r>
              <a:rPr lang="el-GR" sz="2400" b="1" dirty="0" smtClean="0"/>
              <a:t>σταθερή</a:t>
            </a:r>
            <a:r>
              <a:rPr lang="el-GR" sz="2400" dirty="0" smtClean="0"/>
              <a:t> τιμή που δημιουργεί σε αντιστάτη ίδια θερμικά αποτελέσματα, στον ίδιο χρόνο με την εναλλασσόμενη</a:t>
            </a:r>
          </a:p>
          <a:p>
            <a:r>
              <a:rPr lang="el-GR" sz="2400" b="1" u="sng" dirty="0" smtClean="0"/>
              <a:t>Ενεργός τάση: </a:t>
            </a:r>
            <a:r>
              <a:rPr lang="el-GR" sz="2400" dirty="0" smtClean="0"/>
              <a:t>η </a:t>
            </a:r>
            <a:r>
              <a:rPr lang="el-GR" sz="2400" b="1" dirty="0" smtClean="0"/>
              <a:t>σταθερή</a:t>
            </a:r>
            <a:r>
              <a:rPr lang="el-GR" sz="2400" dirty="0" smtClean="0"/>
              <a:t> τάση που όταν την εφαρμόζουμε σε αντιστάτη δίνει ρεύμα ίσο με το ενεργό.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4149080"/>
            <a:ext cx="51845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Σημαντικό: όλα τα </a:t>
            </a:r>
            <a:r>
              <a:rPr lang="el-GR" sz="2400" b="1" dirty="0" smtClean="0"/>
              <a:t>όργανα μέτρησης </a:t>
            </a:r>
            <a:r>
              <a:rPr lang="el-GR" sz="2400" dirty="0" smtClean="0"/>
              <a:t>μετράνε τις </a:t>
            </a:r>
            <a:r>
              <a:rPr lang="el-GR" sz="2400" b="1" dirty="0" smtClean="0"/>
              <a:t>ενεργές</a:t>
            </a:r>
            <a:r>
              <a:rPr lang="el-GR" sz="2400" dirty="0" smtClean="0"/>
              <a:t> τιμές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3381" b="4490"/>
          <a:stretch/>
        </p:blipFill>
        <p:spPr bwMode="auto">
          <a:xfrm>
            <a:off x="539552" y="1268760"/>
            <a:ext cx="6653714" cy="499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9239" y="116631"/>
            <a:ext cx="492552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ΔΙΑΦΟΡΑ ΦΑΣΗΣ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74778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Μπορεί να έχουμε και αρχική φάση φ</a:t>
            </a:r>
            <a:r>
              <a:rPr lang="el-GR" sz="2000" b="1" baseline="-25000" dirty="0" smtClean="0"/>
              <a:t>0</a:t>
            </a:r>
            <a:r>
              <a:rPr lang="el-GR" sz="2000" b="1" dirty="0"/>
              <a:t> </a:t>
            </a:r>
            <a:r>
              <a:rPr lang="el-GR" sz="2000" b="1" dirty="0" smtClean="0"/>
              <a:t>οπότε η εξίσωση είναι: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1700808"/>
            <a:ext cx="3600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 = I</a:t>
            </a:r>
            <a:r>
              <a:rPr lang="en-US" sz="3600" b="1" baseline="-25000" dirty="0" smtClean="0">
                <a:solidFill>
                  <a:schemeClr val="tx1"/>
                </a:solidFill>
              </a:rPr>
              <a:t>0</a:t>
            </a:r>
            <a:r>
              <a:rPr lang="el-GR" sz="3600" b="1" dirty="0" err="1" smtClean="0">
                <a:solidFill>
                  <a:schemeClr val="tx1"/>
                </a:solidFill>
              </a:rPr>
              <a:t>ημ(ω</a:t>
            </a:r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el-GR" sz="3600" b="1" dirty="0" smtClean="0">
                <a:solidFill>
                  <a:schemeClr val="tx1"/>
                </a:solidFill>
              </a:rPr>
              <a:t> + φ</a:t>
            </a:r>
            <a:r>
              <a:rPr lang="el-GR" sz="3600" b="1" baseline="-25000" dirty="0" smtClean="0">
                <a:solidFill>
                  <a:schemeClr val="tx1"/>
                </a:solidFill>
              </a:rPr>
              <a:t>0</a:t>
            </a:r>
            <a:r>
              <a:rPr lang="el-GR" sz="3600" b="1" dirty="0" smtClean="0">
                <a:solidFill>
                  <a:schemeClr val="tx1"/>
                </a:solidFill>
              </a:rPr>
              <a:t>)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436</Words>
  <Application>Microsoft Office PowerPoint</Application>
  <PresentationFormat>Προβολή στην οθόνη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1. Ενότητα 5.1 ΕΝΑΛΛΑΣΟΜΕΝΟ ΡΕΥΜΑ AC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65</cp:revision>
  <dcterms:created xsi:type="dcterms:W3CDTF">2018-10-30T06:36:58Z</dcterms:created>
  <dcterms:modified xsi:type="dcterms:W3CDTF">2018-12-16T10:08:29Z</dcterms:modified>
</cp:coreProperties>
</file>